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8" r:id="rId3"/>
    <p:sldId id="259" r:id="rId4"/>
    <p:sldId id="265" r:id="rId5"/>
    <p:sldId id="261" r:id="rId6"/>
    <p:sldId id="263" r:id="rId7"/>
    <p:sldId id="264" r:id="rId8"/>
    <p:sldId id="262"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5" autoAdjust="0"/>
    <p:restoredTop sz="96327"/>
  </p:normalViewPr>
  <p:slideViewPr>
    <p:cSldViewPr snapToGrid="0">
      <p:cViewPr varScale="1">
        <p:scale>
          <a:sx n="128" d="100"/>
          <a:sy n="128" d="100"/>
        </p:scale>
        <p:origin x="5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20A9DE-8BCA-4BD6-A330-93A7C4C7DF5B}" type="datetimeFigureOut">
              <a:rPr lang="en-US" smtClean="0"/>
              <a:t>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9F4C7-E37F-4DA1-AB37-AD37EC9667FD}" type="slidenum">
              <a:rPr lang="en-US" smtClean="0"/>
              <a:t>‹#›</a:t>
            </a:fld>
            <a:endParaRPr lang="en-US"/>
          </a:p>
        </p:txBody>
      </p:sp>
    </p:spTree>
    <p:extLst>
      <p:ext uri="{BB962C8B-B14F-4D97-AF65-F5344CB8AC3E}">
        <p14:creationId xmlns:p14="http://schemas.microsoft.com/office/powerpoint/2010/main" val="3208963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20A9DE-8BCA-4BD6-A330-93A7C4C7DF5B}" type="datetimeFigureOut">
              <a:rPr lang="en-US" smtClean="0"/>
              <a:t>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9F4C7-E37F-4DA1-AB37-AD37EC9667FD}" type="slidenum">
              <a:rPr lang="en-US" smtClean="0"/>
              <a:t>‹#›</a:t>
            </a:fld>
            <a:endParaRPr lang="en-US"/>
          </a:p>
        </p:txBody>
      </p:sp>
    </p:spTree>
    <p:extLst>
      <p:ext uri="{BB962C8B-B14F-4D97-AF65-F5344CB8AC3E}">
        <p14:creationId xmlns:p14="http://schemas.microsoft.com/office/powerpoint/2010/main" val="3663643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20A9DE-8BCA-4BD6-A330-93A7C4C7DF5B}" type="datetimeFigureOut">
              <a:rPr lang="en-US" smtClean="0"/>
              <a:t>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9F4C7-E37F-4DA1-AB37-AD37EC9667F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32472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20A9DE-8BCA-4BD6-A330-93A7C4C7DF5B}" type="datetimeFigureOut">
              <a:rPr lang="en-US" smtClean="0"/>
              <a:t>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9F4C7-E37F-4DA1-AB37-AD37EC9667FD}" type="slidenum">
              <a:rPr lang="en-US" smtClean="0"/>
              <a:t>‹#›</a:t>
            </a:fld>
            <a:endParaRPr lang="en-US"/>
          </a:p>
        </p:txBody>
      </p:sp>
    </p:spTree>
    <p:extLst>
      <p:ext uri="{BB962C8B-B14F-4D97-AF65-F5344CB8AC3E}">
        <p14:creationId xmlns:p14="http://schemas.microsoft.com/office/powerpoint/2010/main" val="761741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20A9DE-8BCA-4BD6-A330-93A7C4C7DF5B}" type="datetimeFigureOut">
              <a:rPr lang="en-US" smtClean="0"/>
              <a:t>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9F4C7-E37F-4DA1-AB37-AD37EC9667F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29293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20A9DE-8BCA-4BD6-A330-93A7C4C7DF5B}" type="datetimeFigureOut">
              <a:rPr lang="en-US" smtClean="0"/>
              <a:t>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9F4C7-E37F-4DA1-AB37-AD37EC9667FD}" type="slidenum">
              <a:rPr lang="en-US" smtClean="0"/>
              <a:t>‹#›</a:t>
            </a:fld>
            <a:endParaRPr lang="en-US"/>
          </a:p>
        </p:txBody>
      </p:sp>
    </p:spTree>
    <p:extLst>
      <p:ext uri="{BB962C8B-B14F-4D97-AF65-F5344CB8AC3E}">
        <p14:creationId xmlns:p14="http://schemas.microsoft.com/office/powerpoint/2010/main" val="505776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20A9DE-8BCA-4BD6-A330-93A7C4C7DF5B}" type="datetimeFigureOut">
              <a:rPr lang="en-US" smtClean="0"/>
              <a:t>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9F4C7-E37F-4DA1-AB37-AD37EC9667FD}" type="slidenum">
              <a:rPr lang="en-US" smtClean="0"/>
              <a:t>‹#›</a:t>
            </a:fld>
            <a:endParaRPr lang="en-US"/>
          </a:p>
        </p:txBody>
      </p:sp>
    </p:spTree>
    <p:extLst>
      <p:ext uri="{BB962C8B-B14F-4D97-AF65-F5344CB8AC3E}">
        <p14:creationId xmlns:p14="http://schemas.microsoft.com/office/powerpoint/2010/main" val="10143649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20A9DE-8BCA-4BD6-A330-93A7C4C7DF5B}" type="datetimeFigureOut">
              <a:rPr lang="en-US" smtClean="0"/>
              <a:t>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9F4C7-E37F-4DA1-AB37-AD37EC9667FD}" type="slidenum">
              <a:rPr lang="en-US" smtClean="0"/>
              <a:t>‹#›</a:t>
            </a:fld>
            <a:endParaRPr lang="en-US"/>
          </a:p>
        </p:txBody>
      </p:sp>
    </p:spTree>
    <p:extLst>
      <p:ext uri="{BB962C8B-B14F-4D97-AF65-F5344CB8AC3E}">
        <p14:creationId xmlns:p14="http://schemas.microsoft.com/office/powerpoint/2010/main" val="1060013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20A9DE-8BCA-4BD6-A330-93A7C4C7DF5B}" type="datetimeFigureOut">
              <a:rPr lang="en-US" smtClean="0"/>
              <a:t>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9F4C7-E37F-4DA1-AB37-AD37EC9667FD}" type="slidenum">
              <a:rPr lang="en-US" smtClean="0"/>
              <a:t>‹#›</a:t>
            </a:fld>
            <a:endParaRPr lang="en-US"/>
          </a:p>
        </p:txBody>
      </p:sp>
    </p:spTree>
    <p:extLst>
      <p:ext uri="{BB962C8B-B14F-4D97-AF65-F5344CB8AC3E}">
        <p14:creationId xmlns:p14="http://schemas.microsoft.com/office/powerpoint/2010/main" val="3453691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20A9DE-8BCA-4BD6-A330-93A7C4C7DF5B}" type="datetimeFigureOut">
              <a:rPr lang="en-US" smtClean="0"/>
              <a:t>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9F4C7-E37F-4DA1-AB37-AD37EC9667FD}" type="slidenum">
              <a:rPr lang="en-US" smtClean="0"/>
              <a:t>‹#›</a:t>
            </a:fld>
            <a:endParaRPr lang="en-US"/>
          </a:p>
        </p:txBody>
      </p:sp>
    </p:spTree>
    <p:extLst>
      <p:ext uri="{BB962C8B-B14F-4D97-AF65-F5344CB8AC3E}">
        <p14:creationId xmlns:p14="http://schemas.microsoft.com/office/powerpoint/2010/main" val="3395978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20A9DE-8BCA-4BD6-A330-93A7C4C7DF5B}" type="datetimeFigureOut">
              <a:rPr lang="en-US" smtClean="0"/>
              <a:t>1/21/23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19F4C7-E37F-4DA1-AB37-AD37EC9667FD}" type="slidenum">
              <a:rPr lang="en-US" smtClean="0"/>
              <a:t>‹#›</a:t>
            </a:fld>
            <a:endParaRPr lang="en-US"/>
          </a:p>
        </p:txBody>
      </p:sp>
    </p:spTree>
    <p:extLst>
      <p:ext uri="{BB962C8B-B14F-4D97-AF65-F5344CB8AC3E}">
        <p14:creationId xmlns:p14="http://schemas.microsoft.com/office/powerpoint/2010/main" val="4075195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20A9DE-8BCA-4BD6-A330-93A7C4C7DF5B}" type="datetimeFigureOut">
              <a:rPr lang="en-US" smtClean="0"/>
              <a:t>1/21/23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19F4C7-E37F-4DA1-AB37-AD37EC9667FD}" type="slidenum">
              <a:rPr lang="en-US" smtClean="0"/>
              <a:t>‹#›</a:t>
            </a:fld>
            <a:endParaRPr lang="en-US"/>
          </a:p>
        </p:txBody>
      </p:sp>
    </p:spTree>
    <p:extLst>
      <p:ext uri="{BB962C8B-B14F-4D97-AF65-F5344CB8AC3E}">
        <p14:creationId xmlns:p14="http://schemas.microsoft.com/office/powerpoint/2010/main" val="1202692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20A9DE-8BCA-4BD6-A330-93A7C4C7DF5B}" type="datetimeFigureOut">
              <a:rPr lang="en-US" smtClean="0"/>
              <a:t>1/21/23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19F4C7-E37F-4DA1-AB37-AD37EC9667FD}" type="slidenum">
              <a:rPr lang="en-US" smtClean="0"/>
              <a:t>‹#›</a:t>
            </a:fld>
            <a:endParaRPr lang="en-US"/>
          </a:p>
        </p:txBody>
      </p:sp>
    </p:spTree>
    <p:extLst>
      <p:ext uri="{BB962C8B-B14F-4D97-AF65-F5344CB8AC3E}">
        <p14:creationId xmlns:p14="http://schemas.microsoft.com/office/powerpoint/2010/main" val="1692811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20A9DE-8BCA-4BD6-A330-93A7C4C7DF5B}" type="datetimeFigureOut">
              <a:rPr lang="en-US" smtClean="0"/>
              <a:t>1/21/23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19F4C7-E37F-4DA1-AB37-AD37EC9667FD}" type="slidenum">
              <a:rPr lang="en-US" smtClean="0"/>
              <a:t>‹#›</a:t>
            </a:fld>
            <a:endParaRPr lang="en-US"/>
          </a:p>
        </p:txBody>
      </p:sp>
    </p:spTree>
    <p:extLst>
      <p:ext uri="{BB962C8B-B14F-4D97-AF65-F5344CB8AC3E}">
        <p14:creationId xmlns:p14="http://schemas.microsoft.com/office/powerpoint/2010/main" val="2966150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20A9DE-8BCA-4BD6-A330-93A7C4C7DF5B}" type="datetimeFigureOut">
              <a:rPr lang="en-US" smtClean="0"/>
              <a:t>1/21/23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19F4C7-E37F-4DA1-AB37-AD37EC9667FD}" type="slidenum">
              <a:rPr lang="en-US" smtClean="0"/>
              <a:t>‹#›</a:t>
            </a:fld>
            <a:endParaRPr lang="en-US"/>
          </a:p>
        </p:txBody>
      </p:sp>
    </p:spTree>
    <p:extLst>
      <p:ext uri="{BB962C8B-B14F-4D97-AF65-F5344CB8AC3E}">
        <p14:creationId xmlns:p14="http://schemas.microsoft.com/office/powerpoint/2010/main" val="1694526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20A9DE-8BCA-4BD6-A330-93A7C4C7DF5B}" type="datetimeFigureOut">
              <a:rPr lang="en-US" smtClean="0"/>
              <a:t>1/21/23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19F4C7-E37F-4DA1-AB37-AD37EC9667FD}" type="slidenum">
              <a:rPr lang="en-US" smtClean="0"/>
              <a:t>‹#›</a:t>
            </a:fld>
            <a:endParaRPr lang="en-US"/>
          </a:p>
        </p:txBody>
      </p:sp>
    </p:spTree>
    <p:extLst>
      <p:ext uri="{BB962C8B-B14F-4D97-AF65-F5344CB8AC3E}">
        <p14:creationId xmlns:p14="http://schemas.microsoft.com/office/powerpoint/2010/main" val="2528292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220A9DE-8BCA-4BD6-A330-93A7C4C7DF5B}" type="datetimeFigureOut">
              <a:rPr lang="en-US" smtClean="0"/>
              <a:t>1/21/23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C19F4C7-E37F-4DA1-AB37-AD37EC9667FD}" type="slidenum">
              <a:rPr lang="en-US" smtClean="0"/>
              <a:t>‹#›</a:t>
            </a:fld>
            <a:endParaRPr lang="en-US"/>
          </a:p>
        </p:txBody>
      </p:sp>
    </p:spTree>
    <p:extLst>
      <p:ext uri="{BB962C8B-B14F-4D97-AF65-F5344CB8AC3E}">
        <p14:creationId xmlns:p14="http://schemas.microsoft.com/office/powerpoint/2010/main" val="393760695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pxhere.com/en/photo/879925" TargetMode="External"/><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BEC9-8C07-4B0E-457B-BC22B8E1C44E}"/>
              </a:ext>
            </a:extLst>
          </p:cNvPr>
          <p:cNvSpPr>
            <a:spLocks noGrp="1"/>
          </p:cNvSpPr>
          <p:nvPr>
            <p:ph type="ctrTitle"/>
          </p:nvPr>
        </p:nvSpPr>
        <p:spPr>
          <a:xfrm>
            <a:off x="852296" y="1224280"/>
            <a:ext cx="8791575" cy="2387600"/>
          </a:xfrm>
        </p:spPr>
        <p:txBody>
          <a:bodyPr/>
          <a:lstStyle/>
          <a:p>
            <a:r>
              <a:rPr lang="en-US" b="1" dirty="0">
                <a:latin typeface="Times New Roman" panose="02020603050405020304" pitchFamily="18" charset="0"/>
                <a:cs typeface="Times New Roman" panose="02020603050405020304" pitchFamily="18" charset="0"/>
              </a:rPr>
              <a:t>Airline Safety-Executive summary</a:t>
            </a:r>
          </a:p>
        </p:txBody>
      </p:sp>
      <p:sp>
        <p:nvSpPr>
          <p:cNvPr id="3" name="Subtitle 2">
            <a:extLst>
              <a:ext uri="{FF2B5EF4-FFF2-40B4-BE49-F238E27FC236}">
                <a16:creationId xmlns:a16="http://schemas.microsoft.com/office/drawing/2014/main" id="{7E21EFBA-B4D8-56F2-FCCF-17326FD7668E}"/>
              </a:ext>
            </a:extLst>
          </p:cNvPr>
          <p:cNvSpPr>
            <a:spLocks noGrp="1"/>
          </p:cNvSpPr>
          <p:nvPr>
            <p:ph type="subTitle" idx="1"/>
          </p:nvPr>
        </p:nvSpPr>
        <p:spPr/>
        <p:txBody>
          <a:bodyPr/>
          <a:lstStyle/>
          <a:p>
            <a:pPr algn="r"/>
            <a:r>
              <a:rPr lang="en-US" b="1" dirty="0">
                <a:latin typeface="Times New Roman" panose="02020603050405020304" pitchFamily="18" charset="0"/>
                <a:cs typeface="Times New Roman" panose="02020603050405020304" pitchFamily="18" charset="0"/>
              </a:rPr>
              <a:t>- Pradeep Kumar </a:t>
            </a:r>
            <a:r>
              <a:rPr lang="en-US" b="1" dirty="0" err="1">
                <a:latin typeface="Times New Roman" panose="02020603050405020304" pitchFamily="18" charset="0"/>
                <a:cs typeface="Times New Roman" panose="02020603050405020304" pitchFamily="18" charset="0"/>
              </a:rPr>
              <a:t>Vallepalli</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1586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02D0-64D7-9A92-0567-9D4BCB26344D}"/>
              </a:ext>
            </a:extLst>
          </p:cNvPr>
          <p:cNvSpPr>
            <a:spLocks noGrp="1"/>
          </p:cNvSpPr>
          <p:nvPr>
            <p:ph type="title"/>
          </p:nvPr>
        </p:nvSpPr>
        <p:spPr/>
        <p:txBody>
          <a:bodyPr anchor="ctr">
            <a:normAutofit/>
          </a:bodyPr>
          <a:lstStyle/>
          <a:p>
            <a:pPr algn="ctr"/>
            <a:r>
              <a:rPr lang="en-US" b="1" dirty="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5E8C7E20-7F39-FB3A-22DF-A34063CD3540}"/>
              </a:ext>
            </a:extLst>
          </p:cNvPr>
          <p:cNvSpPr>
            <a:spLocks noGrp="1"/>
          </p:cNvSpPr>
          <p:nvPr>
            <p:ph sz="half" idx="1"/>
          </p:nvPr>
        </p:nvSpPr>
        <p:spPr>
          <a:xfrm>
            <a:off x="1092642" y="1930400"/>
            <a:ext cx="4878389" cy="4137459"/>
          </a:xfrm>
        </p:spPr>
        <p:txBody>
          <a:bodyPr>
            <a:normAutofit/>
          </a:bodyPr>
          <a:lstStyle/>
          <a:p>
            <a:r>
              <a:rPr lang="en-US" sz="2200" dirty="0">
                <a:cs typeface="Times New Roman" panose="02020603050405020304" pitchFamily="18" charset="0"/>
              </a:rPr>
              <a:t>Introduction</a:t>
            </a:r>
          </a:p>
          <a:p>
            <a:r>
              <a:rPr lang="en-US" sz="2200" dirty="0">
                <a:cs typeface="Times New Roman" panose="02020603050405020304" pitchFamily="18" charset="0"/>
              </a:rPr>
              <a:t>Total airline accidents vs fatal accidents</a:t>
            </a:r>
          </a:p>
          <a:p>
            <a:r>
              <a:rPr lang="en-US" sz="2200" dirty="0">
                <a:cs typeface="Times New Roman" panose="02020603050405020304" pitchFamily="18" charset="0"/>
              </a:rPr>
              <a:t>Airline Accidents by year</a:t>
            </a:r>
          </a:p>
          <a:p>
            <a:r>
              <a:rPr lang="en-US" sz="2200" dirty="0">
                <a:cs typeface="Times New Roman" panose="02020603050405020304" pitchFamily="18" charset="0"/>
              </a:rPr>
              <a:t>Airline Hijackings</a:t>
            </a:r>
          </a:p>
          <a:p>
            <a:r>
              <a:rPr lang="en-US" sz="2200" dirty="0">
                <a:cs typeface="Times New Roman" panose="02020603050405020304" pitchFamily="18" charset="0"/>
              </a:rPr>
              <a:t>Top 10 years with most Airline Accidents</a:t>
            </a:r>
          </a:p>
          <a:p>
            <a:r>
              <a:rPr lang="en-US" sz="2200" dirty="0">
                <a:cs typeface="Times New Roman" panose="02020603050405020304" pitchFamily="18" charset="0"/>
              </a:rPr>
              <a:t>Airline Fatalities</a:t>
            </a:r>
          </a:p>
          <a:p>
            <a:r>
              <a:rPr lang="en-US" sz="2200" dirty="0">
                <a:cs typeface="Times New Roman" panose="02020603050405020304" pitchFamily="18" charset="0"/>
              </a:rPr>
              <a:t>Conclusion</a:t>
            </a:r>
          </a:p>
        </p:txBody>
      </p:sp>
    </p:spTree>
    <p:extLst>
      <p:ext uri="{BB962C8B-B14F-4D97-AF65-F5344CB8AC3E}">
        <p14:creationId xmlns:p14="http://schemas.microsoft.com/office/powerpoint/2010/main" val="1178347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F7002D0-64D7-9A92-0567-9D4BCB26344D}"/>
              </a:ext>
            </a:extLst>
          </p:cNvPr>
          <p:cNvSpPr>
            <a:spLocks noGrp="1"/>
          </p:cNvSpPr>
          <p:nvPr>
            <p:ph type="title"/>
          </p:nvPr>
        </p:nvSpPr>
        <p:spPr>
          <a:xfrm>
            <a:off x="677334" y="609600"/>
            <a:ext cx="8596668" cy="1320800"/>
          </a:xfrm>
        </p:spPr>
        <p:txBody>
          <a:bodyPr vert="horz" lIns="91440" tIns="45720" rIns="91440" bIns="45720" rtlCol="0" anchor="t">
            <a:normAutofit/>
          </a:bodyPr>
          <a:lstStyle/>
          <a:p>
            <a:pPr algn="ctr"/>
            <a:r>
              <a:rPr lang="en-US" b="1" dirty="0"/>
              <a:t>Introduction</a:t>
            </a:r>
          </a:p>
        </p:txBody>
      </p:sp>
      <p:sp>
        <p:nvSpPr>
          <p:cNvPr id="3" name="Content Placeholder 2">
            <a:extLst>
              <a:ext uri="{FF2B5EF4-FFF2-40B4-BE49-F238E27FC236}">
                <a16:creationId xmlns:a16="http://schemas.microsoft.com/office/drawing/2014/main" id="{5E8C7E20-7F39-FB3A-22DF-A34063CD3540}"/>
              </a:ext>
            </a:extLst>
          </p:cNvPr>
          <p:cNvSpPr>
            <a:spLocks noGrp="1"/>
          </p:cNvSpPr>
          <p:nvPr>
            <p:ph sz="half" idx="1"/>
          </p:nvPr>
        </p:nvSpPr>
        <p:spPr>
          <a:xfrm>
            <a:off x="6336287" y="2160589"/>
            <a:ext cx="2934714" cy="3880773"/>
          </a:xfrm>
        </p:spPr>
        <p:txBody>
          <a:bodyPr vert="horz" lIns="91440" tIns="45720" rIns="91440" bIns="45720" rtlCol="0">
            <a:normAutofit/>
          </a:bodyPr>
          <a:lstStyle/>
          <a:p>
            <a:pPr>
              <a:lnSpc>
                <a:spcPct val="90000"/>
              </a:lnSpc>
            </a:pPr>
            <a:r>
              <a:rPr lang="en-US">
                <a:effectLst/>
              </a:rPr>
              <a:t>Airline passengers may feel strongly about </a:t>
            </a:r>
            <a:r>
              <a:rPr lang="en-US"/>
              <a:t>airline safety</a:t>
            </a:r>
            <a:r>
              <a:rPr lang="en-US">
                <a:effectLst/>
              </a:rPr>
              <a:t>, so we think they should receive 100% accuracy. Any single, comprehensive measurement of airline safety must offer precisely that - a single rating format without any gaps due to variations in how safety incidents may or may not be reported.</a:t>
            </a:r>
          </a:p>
          <a:p>
            <a:pPr>
              <a:lnSpc>
                <a:spcPct val="90000"/>
              </a:lnSpc>
            </a:pPr>
            <a:endParaRPr lang="en-US"/>
          </a:p>
        </p:txBody>
      </p:sp>
      <p:pic>
        <p:nvPicPr>
          <p:cNvPr id="5" name="Picture 4" descr="A large airplane flying in the sky&#10;&#10;Description automatically generated with medium confidence">
            <a:extLst>
              <a:ext uri="{FF2B5EF4-FFF2-40B4-BE49-F238E27FC236}">
                <a16:creationId xmlns:a16="http://schemas.microsoft.com/office/drawing/2014/main" id="{F2742D54-A160-6FB3-5215-53632A4B5708}"/>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815" b="-2"/>
          <a:stretch/>
        </p:blipFill>
        <p:spPr>
          <a:xfrm>
            <a:off x="677334" y="2159331"/>
            <a:ext cx="5423429" cy="3882362"/>
          </a:xfrm>
          <a:prstGeom prst="rect">
            <a:avLst/>
          </a:prstGeom>
          <a:noFill/>
        </p:spPr>
      </p:pic>
    </p:spTree>
    <p:extLst>
      <p:ext uri="{BB962C8B-B14F-4D97-AF65-F5344CB8AC3E}">
        <p14:creationId xmlns:p14="http://schemas.microsoft.com/office/powerpoint/2010/main" val="2799769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F7002D0-64D7-9A92-0567-9D4BCB26344D}"/>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b="1" dirty="0"/>
              <a:t>Total airline Fatalities</a:t>
            </a:r>
          </a:p>
        </p:txBody>
      </p:sp>
      <p:pic>
        <p:nvPicPr>
          <p:cNvPr id="6" name="Picture 5" descr="Chart, line chart, histogram&#10;&#10;Description automatically generated">
            <a:extLst>
              <a:ext uri="{FF2B5EF4-FFF2-40B4-BE49-F238E27FC236}">
                <a16:creationId xmlns:a16="http://schemas.microsoft.com/office/drawing/2014/main" id="{B3C80478-CC5F-7863-970C-A6D6FA9C5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231" y="1563236"/>
            <a:ext cx="5733073" cy="4808884"/>
          </a:xfrm>
          <a:prstGeom prst="rect">
            <a:avLst/>
          </a:prstGeom>
        </p:spPr>
      </p:pic>
      <p:sp>
        <p:nvSpPr>
          <p:cNvPr id="3" name="Content Placeholder 2">
            <a:extLst>
              <a:ext uri="{FF2B5EF4-FFF2-40B4-BE49-F238E27FC236}">
                <a16:creationId xmlns:a16="http://schemas.microsoft.com/office/drawing/2014/main" id="{5E8C7E20-7F39-FB3A-22DF-A34063CD3540}"/>
              </a:ext>
            </a:extLst>
          </p:cNvPr>
          <p:cNvSpPr>
            <a:spLocks noGrp="1"/>
          </p:cNvSpPr>
          <p:nvPr>
            <p:ph sz="half" idx="1"/>
          </p:nvPr>
        </p:nvSpPr>
        <p:spPr>
          <a:xfrm>
            <a:off x="6535186" y="1741026"/>
            <a:ext cx="2927185" cy="3880773"/>
          </a:xfrm>
        </p:spPr>
        <p:txBody>
          <a:bodyPr vert="horz" lIns="91440" tIns="45720" rIns="91440" bIns="45720" rtlCol="0">
            <a:normAutofit/>
          </a:bodyPr>
          <a:lstStyle/>
          <a:p>
            <a:pPr marL="0" indent="0"/>
            <a:r>
              <a:rPr lang="en-US" sz="1500" dirty="0">
                <a:effectLst/>
              </a:rPr>
              <a:t>By examining the total number of accidents over last 2 decades, there is a bump in accidents in 2019 due to Boeing issue but if we look at the bottom graph there is a significant decline in fatal accidents </a:t>
            </a:r>
            <a:r>
              <a:rPr lang="en-US" sz="1500" dirty="0"/>
              <a:t>over the years.</a:t>
            </a:r>
            <a:r>
              <a:rPr lang="en-US" sz="1500" dirty="0">
                <a:effectLst/>
              </a:rPr>
              <a:t> </a:t>
            </a:r>
            <a:r>
              <a:rPr lang="en-US" sz="1500" dirty="0"/>
              <a:t>T</a:t>
            </a:r>
            <a:r>
              <a:rPr lang="en-US" sz="1500" dirty="0">
                <a:effectLst/>
              </a:rPr>
              <a:t>he past few years, </a:t>
            </a:r>
            <a:r>
              <a:rPr lang="en-US" sz="1500" dirty="0"/>
              <a:t>the</a:t>
            </a:r>
            <a:r>
              <a:rPr lang="en-US" sz="1500" dirty="0">
                <a:effectLst/>
              </a:rPr>
              <a:t> number has decreased, demonstrating the safety of air travel.</a:t>
            </a:r>
            <a:endParaRPr lang="en-US" sz="1500" dirty="0"/>
          </a:p>
        </p:txBody>
      </p:sp>
    </p:spTree>
    <p:extLst>
      <p:ext uri="{BB962C8B-B14F-4D97-AF65-F5344CB8AC3E}">
        <p14:creationId xmlns:p14="http://schemas.microsoft.com/office/powerpoint/2010/main" val="1906234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F7002D0-64D7-9A92-0567-9D4BCB26344D}"/>
              </a:ext>
            </a:extLst>
          </p:cNvPr>
          <p:cNvSpPr>
            <a:spLocks noGrp="1"/>
          </p:cNvSpPr>
          <p:nvPr>
            <p:ph type="title"/>
          </p:nvPr>
        </p:nvSpPr>
        <p:spPr>
          <a:xfrm>
            <a:off x="677334" y="609600"/>
            <a:ext cx="8596668" cy="1320800"/>
          </a:xfrm>
        </p:spPr>
        <p:txBody>
          <a:bodyPr vert="horz" lIns="91440" tIns="45720" rIns="91440" bIns="45720" rtlCol="0" anchor="t">
            <a:normAutofit/>
          </a:bodyPr>
          <a:lstStyle/>
          <a:p>
            <a:pPr algn="ctr"/>
            <a:r>
              <a:rPr lang="en-US" b="1" dirty="0"/>
              <a:t>Airline fatalities</a:t>
            </a:r>
          </a:p>
        </p:txBody>
      </p:sp>
      <p:sp>
        <p:nvSpPr>
          <p:cNvPr id="3" name="Content Placeholder 2">
            <a:extLst>
              <a:ext uri="{FF2B5EF4-FFF2-40B4-BE49-F238E27FC236}">
                <a16:creationId xmlns:a16="http://schemas.microsoft.com/office/drawing/2014/main" id="{5E8C7E20-7F39-FB3A-22DF-A34063CD3540}"/>
              </a:ext>
            </a:extLst>
          </p:cNvPr>
          <p:cNvSpPr>
            <a:spLocks noGrp="1"/>
          </p:cNvSpPr>
          <p:nvPr>
            <p:ph sz="half" idx="1"/>
          </p:nvPr>
        </p:nvSpPr>
        <p:spPr>
          <a:xfrm>
            <a:off x="6320083" y="1912347"/>
            <a:ext cx="2934714" cy="3880773"/>
          </a:xfrm>
        </p:spPr>
        <p:txBody>
          <a:bodyPr vert="horz" lIns="91440" tIns="45720" rIns="91440" bIns="45720" rtlCol="0">
            <a:normAutofit/>
          </a:bodyPr>
          <a:lstStyle/>
          <a:p>
            <a:pPr marL="0" indent="0">
              <a:lnSpc>
                <a:spcPct val="90000"/>
              </a:lnSpc>
            </a:pPr>
            <a:r>
              <a:rPr lang="en-US" dirty="0">
                <a:effectLst/>
              </a:rPr>
              <a:t>The graph displays the number of airline fatalities from 1985 to 1999 and from 2000 to 2014. Since there is no harm to the passenger health, in the 2000 period new airlines </a:t>
            </a:r>
            <a:r>
              <a:rPr lang="en-US" dirty="0"/>
              <a:t>got started and running successfully. </a:t>
            </a:r>
            <a:r>
              <a:rPr lang="en-US" dirty="0">
                <a:effectLst/>
              </a:rPr>
              <a:t>Over the following period, the airlines with the highest fatality rates have decreased gradually and showing successful travel history.</a:t>
            </a:r>
            <a:endParaRPr lang="en-US" dirty="0"/>
          </a:p>
        </p:txBody>
      </p:sp>
      <p:pic>
        <p:nvPicPr>
          <p:cNvPr id="5" name="Picture 4" descr="Chart&#10;&#10;Description automatically generated">
            <a:extLst>
              <a:ext uri="{FF2B5EF4-FFF2-40B4-BE49-F238E27FC236}">
                <a16:creationId xmlns:a16="http://schemas.microsoft.com/office/drawing/2014/main" id="{2C24EBC3-1CC6-55D7-F471-7C015DB2BF98}"/>
              </a:ext>
            </a:extLst>
          </p:cNvPr>
          <p:cNvPicPr>
            <a:picLocks noChangeAspect="1"/>
          </p:cNvPicPr>
          <p:nvPr/>
        </p:nvPicPr>
        <p:blipFill rotWithShape="1">
          <a:blip r:embed="rId2">
            <a:extLst>
              <a:ext uri="{28A0092B-C50C-407E-A947-70E740481C1C}">
                <a14:useLocalDpi xmlns:a14="http://schemas.microsoft.com/office/drawing/2010/main" val="0"/>
              </a:ext>
            </a:extLst>
          </a:blip>
          <a:srcRect r="10945"/>
          <a:stretch/>
        </p:blipFill>
        <p:spPr>
          <a:xfrm>
            <a:off x="551713" y="1740232"/>
            <a:ext cx="5423429" cy="3882362"/>
          </a:xfrm>
          <a:prstGeom prst="rect">
            <a:avLst/>
          </a:prstGeom>
        </p:spPr>
      </p:pic>
    </p:spTree>
    <p:extLst>
      <p:ext uri="{BB962C8B-B14F-4D97-AF65-F5344CB8AC3E}">
        <p14:creationId xmlns:p14="http://schemas.microsoft.com/office/powerpoint/2010/main" val="2241190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F7002D0-64D7-9A92-0567-9D4BCB26344D}"/>
              </a:ext>
            </a:extLst>
          </p:cNvPr>
          <p:cNvSpPr>
            <a:spLocks noGrp="1"/>
          </p:cNvSpPr>
          <p:nvPr>
            <p:ph type="title"/>
          </p:nvPr>
        </p:nvSpPr>
        <p:spPr>
          <a:xfrm>
            <a:off x="677334" y="609600"/>
            <a:ext cx="8596668" cy="1320800"/>
          </a:xfrm>
        </p:spPr>
        <p:txBody>
          <a:bodyPr vert="horz" lIns="91440" tIns="45720" rIns="91440" bIns="45720" rtlCol="0" anchor="t">
            <a:normAutofit/>
          </a:bodyPr>
          <a:lstStyle/>
          <a:p>
            <a:pPr algn="ctr"/>
            <a:r>
              <a:rPr lang="en-US" b="1" dirty="0"/>
              <a:t>Airline hijack </a:t>
            </a:r>
          </a:p>
        </p:txBody>
      </p:sp>
      <p:pic>
        <p:nvPicPr>
          <p:cNvPr id="5" name="Picture 4" descr="Graphical user interface&#10;&#10;Description automatically generated">
            <a:extLst>
              <a:ext uri="{FF2B5EF4-FFF2-40B4-BE49-F238E27FC236}">
                <a16:creationId xmlns:a16="http://schemas.microsoft.com/office/drawing/2014/main" id="{99A64100-F8B0-937F-0D3D-5511EF42F6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690" y="1801276"/>
            <a:ext cx="5570777" cy="3760273"/>
          </a:xfrm>
          <a:prstGeom prst="rect">
            <a:avLst/>
          </a:prstGeom>
        </p:spPr>
      </p:pic>
      <p:sp>
        <p:nvSpPr>
          <p:cNvPr id="3" name="Content Placeholder 2">
            <a:extLst>
              <a:ext uri="{FF2B5EF4-FFF2-40B4-BE49-F238E27FC236}">
                <a16:creationId xmlns:a16="http://schemas.microsoft.com/office/drawing/2014/main" id="{5E8C7E20-7F39-FB3A-22DF-A34063CD3540}"/>
              </a:ext>
            </a:extLst>
          </p:cNvPr>
          <p:cNvSpPr>
            <a:spLocks noGrp="1"/>
          </p:cNvSpPr>
          <p:nvPr>
            <p:ph sz="half" idx="1"/>
          </p:nvPr>
        </p:nvSpPr>
        <p:spPr>
          <a:xfrm>
            <a:off x="6416039" y="2160589"/>
            <a:ext cx="3184229" cy="3880773"/>
          </a:xfrm>
        </p:spPr>
        <p:txBody>
          <a:bodyPr vert="horz" lIns="91440" tIns="45720" rIns="91440" bIns="45720" rtlCol="0">
            <a:normAutofit/>
          </a:bodyPr>
          <a:lstStyle/>
          <a:p>
            <a:r>
              <a:rPr lang="en-US" sz="1500" dirty="0">
                <a:effectLst/>
              </a:rPr>
              <a:t>The graph for fatalities and hijackings shows how both numbers dramatically decreased after the 9/11 terrorist attack in 2001. This demonstrates that over the last 20 years, flying has gotten safer.</a:t>
            </a:r>
            <a:endParaRPr lang="en-US" sz="1500" dirty="0"/>
          </a:p>
        </p:txBody>
      </p:sp>
    </p:spTree>
    <p:extLst>
      <p:ext uri="{BB962C8B-B14F-4D97-AF65-F5344CB8AC3E}">
        <p14:creationId xmlns:p14="http://schemas.microsoft.com/office/powerpoint/2010/main" val="2336284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1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F7002D0-64D7-9A92-0567-9D4BCB26344D}"/>
              </a:ext>
            </a:extLst>
          </p:cNvPr>
          <p:cNvSpPr>
            <a:spLocks noGrp="1"/>
          </p:cNvSpPr>
          <p:nvPr>
            <p:ph type="title"/>
          </p:nvPr>
        </p:nvSpPr>
        <p:spPr>
          <a:xfrm>
            <a:off x="677334" y="609600"/>
            <a:ext cx="8596668" cy="1320800"/>
          </a:xfrm>
        </p:spPr>
        <p:txBody>
          <a:bodyPr vert="horz" lIns="91440" tIns="45720" rIns="91440" bIns="45720" rtlCol="0" anchor="t">
            <a:normAutofit/>
          </a:bodyPr>
          <a:lstStyle/>
          <a:p>
            <a:pPr algn="ctr"/>
            <a:r>
              <a:rPr lang="en-US" dirty="0"/>
              <a:t>Top 10 years with most Airline Accidents</a:t>
            </a:r>
            <a:endParaRPr lang="en-US" b="1" dirty="0"/>
          </a:p>
        </p:txBody>
      </p:sp>
      <p:pic>
        <p:nvPicPr>
          <p:cNvPr id="6" name="Picture 5">
            <a:extLst>
              <a:ext uri="{FF2B5EF4-FFF2-40B4-BE49-F238E27FC236}">
                <a16:creationId xmlns:a16="http://schemas.microsoft.com/office/drawing/2014/main" id="{5D6742D8-17CB-0FFE-35D0-B69A0514A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74" y="2159331"/>
            <a:ext cx="5283289" cy="3460554"/>
          </a:xfrm>
          <a:prstGeom prst="rect">
            <a:avLst/>
          </a:prstGeom>
        </p:spPr>
      </p:pic>
      <p:sp>
        <p:nvSpPr>
          <p:cNvPr id="3" name="Content Placeholder 2">
            <a:extLst>
              <a:ext uri="{FF2B5EF4-FFF2-40B4-BE49-F238E27FC236}">
                <a16:creationId xmlns:a16="http://schemas.microsoft.com/office/drawing/2014/main" id="{5E8C7E20-7F39-FB3A-22DF-A34063CD3540}"/>
              </a:ext>
            </a:extLst>
          </p:cNvPr>
          <p:cNvSpPr>
            <a:spLocks noGrp="1"/>
          </p:cNvSpPr>
          <p:nvPr>
            <p:ph sz="half" idx="1"/>
          </p:nvPr>
        </p:nvSpPr>
        <p:spPr>
          <a:xfrm>
            <a:off x="6416039" y="2160589"/>
            <a:ext cx="2927185" cy="3880773"/>
          </a:xfrm>
        </p:spPr>
        <p:txBody>
          <a:bodyPr vert="horz" lIns="91440" tIns="45720" rIns="91440" bIns="45720" rtlCol="0">
            <a:normAutofit/>
          </a:bodyPr>
          <a:lstStyle/>
          <a:p>
            <a:pPr marL="0" indent="0"/>
            <a:r>
              <a:rPr lang="en-US" sz="1500" dirty="0"/>
              <a:t> In the last 30 years, top 10 years with highest airlines accidents are 90’s and 2000’s. Last decade has been safer with a very accidents relative to the number of flight hours and number of trips. </a:t>
            </a:r>
          </a:p>
        </p:txBody>
      </p:sp>
    </p:spTree>
    <p:extLst>
      <p:ext uri="{BB962C8B-B14F-4D97-AF65-F5344CB8AC3E}">
        <p14:creationId xmlns:p14="http://schemas.microsoft.com/office/powerpoint/2010/main" val="549168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F7002D0-64D7-9A92-0567-9D4BCB26344D}"/>
              </a:ext>
            </a:extLst>
          </p:cNvPr>
          <p:cNvSpPr>
            <a:spLocks noGrp="1"/>
          </p:cNvSpPr>
          <p:nvPr>
            <p:ph type="title"/>
          </p:nvPr>
        </p:nvSpPr>
        <p:spPr>
          <a:xfrm>
            <a:off x="677334" y="609600"/>
            <a:ext cx="8596668" cy="1320800"/>
          </a:xfrm>
        </p:spPr>
        <p:txBody>
          <a:bodyPr vert="horz" lIns="91440" tIns="45720" rIns="91440" bIns="45720" rtlCol="0" anchor="t">
            <a:normAutofit/>
          </a:bodyPr>
          <a:lstStyle/>
          <a:p>
            <a:pPr algn="ctr"/>
            <a:r>
              <a:rPr lang="en-US" b="1" dirty="0"/>
              <a:t>Airline Accidents by year</a:t>
            </a:r>
          </a:p>
        </p:txBody>
      </p:sp>
      <p:sp>
        <p:nvSpPr>
          <p:cNvPr id="3" name="Content Placeholder 2">
            <a:extLst>
              <a:ext uri="{FF2B5EF4-FFF2-40B4-BE49-F238E27FC236}">
                <a16:creationId xmlns:a16="http://schemas.microsoft.com/office/drawing/2014/main" id="{5E8C7E20-7F39-FB3A-22DF-A34063CD3540}"/>
              </a:ext>
            </a:extLst>
          </p:cNvPr>
          <p:cNvSpPr>
            <a:spLocks noGrp="1"/>
          </p:cNvSpPr>
          <p:nvPr>
            <p:ph sz="half" idx="1"/>
          </p:nvPr>
        </p:nvSpPr>
        <p:spPr>
          <a:xfrm>
            <a:off x="6311726" y="2021946"/>
            <a:ext cx="3288542" cy="2964921"/>
          </a:xfrm>
        </p:spPr>
        <p:txBody>
          <a:bodyPr vert="horz" lIns="91440" tIns="45720" rIns="91440" bIns="45720" rtlCol="0">
            <a:normAutofit/>
          </a:bodyPr>
          <a:lstStyle/>
          <a:p>
            <a:pPr marL="0" indent="0">
              <a:lnSpc>
                <a:spcPct val="110000"/>
              </a:lnSpc>
            </a:pPr>
            <a:r>
              <a:rPr lang="en-US" sz="1500" dirty="0">
                <a:effectLst/>
              </a:rPr>
              <a:t>The statistics shows the trend for airline accidents over the period 1945-2022. We can observe that the </a:t>
            </a:r>
            <a:r>
              <a:rPr lang="en-US" sz="1500" dirty="0"/>
              <a:t>total accidents</a:t>
            </a:r>
            <a:r>
              <a:rPr lang="en-US" sz="1500" dirty="0">
                <a:effectLst/>
              </a:rPr>
              <a:t> got drastically reduced over the period of time. The number of incidents reported are very minimal and it shows air travel</a:t>
            </a:r>
            <a:r>
              <a:rPr lang="en-US" sz="1500" dirty="0"/>
              <a:t> is safe.</a:t>
            </a:r>
          </a:p>
        </p:txBody>
      </p:sp>
      <p:pic>
        <p:nvPicPr>
          <p:cNvPr id="5" name="Picture 4" descr="Chart, bar chart&#10;&#10;Description automatically generated">
            <a:extLst>
              <a:ext uri="{FF2B5EF4-FFF2-40B4-BE49-F238E27FC236}">
                <a16:creationId xmlns:a16="http://schemas.microsoft.com/office/drawing/2014/main" id="{BE96B888-DD23-D1FB-C6A6-092E2438446B}"/>
              </a:ext>
            </a:extLst>
          </p:cNvPr>
          <p:cNvPicPr>
            <a:picLocks noChangeAspect="1"/>
          </p:cNvPicPr>
          <p:nvPr/>
        </p:nvPicPr>
        <p:blipFill rotWithShape="1">
          <a:blip r:embed="rId2">
            <a:extLst>
              <a:ext uri="{28A0092B-C50C-407E-A947-70E740481C1C}">
                <a14:useLocalDpi xmlns:a14="http://schemas.microsoft.com/office/drawing/2010/main" val="0"/>
              </a:ext>
            </a:extLst>
          </a:blip>
          <a:srcRect l="3253" r="1405" b="-1"/>
          <a:stretch/>
        </p:blipFill>
        <p:spPr>
          <a:xfrm>
            <a:off x="357532" y="1930400"/>
            <a:ext cx="5743232" cy="4111293"/>
          </a:xfrm>
          <a:prstGeom prst="rect">
            <a:avLst/>
          </a:prstGeom>
        </p:spPr>
      </p:pic>
    </p:spTree>
    <p:extLst>
      <p:ext uri="{BB962C8B-B14F-4D97-AF65-F5344CB8AC3E}">
        <p14:creationId xmlns:p14="http://schemas.microsoft.com/office/powerpoint/2010/main" val="1012604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02D0-64D7-9A92-0567-9D4BCB26344D}"/>
              </a:ext>
            </a:extLst>
          </p:cNvPr>
          <p:cNvSpPr>
            <a:spLocks noGrp="1"/>
          </p:cNvSpPr>
          <p:nvPr>
            <p:ph type="title"/>
          </p:nvPr>
        </p:nvSpPr>
        <p:spPr>
          <a:xfrm>
            <a:off x="677334" y="609600"/>
            <a:ext cx="8516362" cy="1050235"/>
          </a:xfrm>
        </p:spPr>
        <p:txBody>
          <a:bodyPr anchor="ctr">
            <a:normAutofit/>
          </a:bodyPr>
          <a:lstStyle/>
          <a:p>
            <a:pPr algn="ctr"/>
            <a:r>
              <a:rPr lang="en-US"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5E8C7E20-7F39-FB3A-22DF-A34063CD3540}"/>
              </a:ext>
            </a:extLst>
          </p:cNvPr>
          <p:cNvSpPr>
            <a:spLocks noGrp="1"/>
          </p:cNvSpPr>
          <p:nvPr>
            <p:ph sz="half" idx="1"/>
          </p:nvPr>
        </p:nvSpPr>
        <p:spPr>
          <a:xfrm>
            <a:off x="677334" y="1818860"/>
            <a:ext cx="9311492" cy="3971909"/>
          </a:xfrm>
        </p:spPr>
        <p:txBody>
          <a:bodyPr>
            <a:normAutofit/>
          </a:bodyPr>
          <a:lstStyle/>
          <a:p>
            <a:r>
              <a:rPr lang="en-US" sz="2200" dirty="0">
                <a:effectLst/>
                <a:cs typeface="Times New Roman" panose="02020603050405020304" pitchFamily="18" charset="0"/>
              </a:rPr>
              <a:t>Most travelers who are familiar with the airline industry think that flying is safe. But when something unusual happens that we can't explain, any of us may become frightened very quickly.</a:t>
            </a:r>
          </a:p>
          <a:p>
            <a:r>
              <a:rPr lang="en-US" sz="2200" dirty="0">
                <a:effectLst/>
                <a:cs typeface="Times New Roman" panose="02020603050405020304" pitchFamily="18" charset="0"/>
              </a:rPr>
              <a:t>All the statistics shows that airline travel still safer and can be considered without any doubt.</a:t>
            </a:r>
          </a:p>
          <a:p>
            <a:r>
              <a:rPr lang="en-US" sz="2200" dirty="0">
                <a:effectLst/>
                <a:cs typeface="Times New Roman" panose="02020603050405020304" pitchFamily="18" charset="0"/>
              </a:rPr>
              <a:t>Despite a fifty percent increase in passengers during the past ten years, there was a forty percent decrease in the number of fatal accidents and a twenty-five percent decrease in the number of fatalities, according to accident statistics provided by the National Transportation Safety Board.</a:t>
            </a:r>
          </a:p>
          <a:p>
            <a:pPr marL="0" indent="0">
              <a:buNone/>
            </a:pPr>
            <a:endParaRPr lang="en-US" sz="2200" dirty="0">
              <a:cs typeface="Times New Roman" panose="02020603050405020304" pitchFamily="18" charset="0"/>
            </a:endParaRPr>
          </a:p>
        </p:txBody>
      </p:sp>
    </p:spTree>
    <p:extLst>
      <p:ext uri="{BB962C8B-B14F-4D97-AF65-F5344CB8AC3E}">
        <p14:creationId xmlns:p14="http://schemas.microsoft.com/office/powerpoint/2010/main" val="17489826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{7C23809E-9330-AC49-A499-549ECDA38C8D}tf10001060</Template>
  <TotalTime>139</TotalTime>
  <Words>444</Words>
  <Application>Microsoft Macintosh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Times New Roman</vt:lpstr>
      <vt:lpstr>Trebuchet MS</vt:lpstr>
      <vt:lpstr>Wingdings 3</vt:lpstr>
      <vt:lpstr>Facet</vt:lpstr>
      <vt:lpstr>Airline Safety-Executive summary</vt:lpstr>
      <vt:lpstr>Contents</vt:lpstr>
      <vt:lpstr>Introduction</vt:lpstr>
      <vt:lpstr>Total airline Fatalities</vt:lpstr>
      <vt:lpstr>Airline fatalities</vt:lpstr>
      <vt:lpstr>Airline hijack </vt:lpstr>
      <vt:lpstr>Top 10 years with most Airline Accidents</vt:lpstr>
      <vt:lpstr>Airline Accidents by year</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Safety-Executive summary</dc:title>
  <dc:creator>Meena Madhavi Gummadi</dc:creator>
  <cp:lastModifiedBy>Nava Vallepalli</cp:lastModifiedBy>
  <cp:revision>15</cp:revision>
  <dcterms:created xsi:type="dcterms:W3CDTF">2022-10-05T21:12:10Z</dcterms:created>
  <dcterms:modified xsi:type="dcterms:W3CDTF">2023-01-21T22:43:54Z</dcterms:modified>
</cp:coreProperties>
</file>