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4"/>
  </p:sldMasterIdLst>
  <p:notesMasterIdLst>
    <p:notesMasterId r:id="rId6"/>
  </p:notesMasterIdLst>
  <p:handoutMasterIdLst>
    <p:handoutMasterId r:id="rId7"/>
  </p:handoutMasterIdLst>
  <p:sldIdLst>
    <p:sldId id="258" r:id="rId5"/>
  </p:sldIdLst>
  <p:sldSz cx="9144000" cy="5143500" type="screen16x9"/>
  <p:notesSz cx="7023100" cy="9309100"/>
  <p:defaultTextStyle>
    <a:defPPr>
      <a:defRPr lang="en-GB"/>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8DB"/>
    <a:srgbClr val="00549F"/>
    <a:srgbClr val="FDC82F"/>
    <a:srgbClr val="00338D"/>
    <a:srgbClr val="D0103A"/>
    <a:srgbClr val="008542"/>
    <a:srgbClr val="E37222"/>
    <a:srgbClr val="822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7" autoAdjust="0"/>
  </p:normalViewPr>
  <p:slideViewPr>
    <p:cSldViewPr snapToGrid="0">
      <p:cViewPr varScale="1">
        <p:scale>
          <a:sx n="155" d="100"/>
          <a:sy n="155" d="100"/>
        </p:scale>
        <p:origin x="336" y="1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0" d="100"/>
          <a:sy n="50" d="100"/>
        </p:scale>
        <p:origin x="-2659" y="-67"/>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8738" name="Rectangle 2"/>
          <p:cNvSpPr>
            <a:spLocks noGrp="1" noChangeArrowheads="1"/>
          </p:cNvSpPr>
          <p:nvPr>
            <p:ph type="hdr" sz="quarter"/>
          </p:nvPr>
        </p:nvSpPr>
        <p:spPr bwMode="auto">
          <a:xfrm>
            <a:off x="0"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defTabSz="892175">
              <a:defRPr sz="1100" smtClean="0">
                <a:latin typeface="Arial" pitchFamily="34" charset="0"/>
              </a:defRPr>
            </a:lvl1pPr>
          </a:lstStyle>
          <a:p>
            <a:pPr>
              <a:defRPr/>
            </a:pPr>
            <a:endParaRPr lang="it-IT" dirty="0"/>
          </a:p>
        </p:txBody>
      </p:sp>
      <p:sp>
        <p:nvSpPr>
          <p:cNvPr id="628739"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algn="r" defTabSz="892175">
              <a:defRPr sz="1100" smtClean="0">
                <a:latin typeface="Arial" pitchFamily="34" charset="0"/>
              </a:defRPr>
            </a:lvl1pPr>
          </a:lstStyle>
          <a:p>
            <a:pPr>
              <a:defRPr/>
            </a:pPr>
            <a:endParaRPr lang="it-IT" dirty="0"/>
          </a:p>
        </p:txBody>
      </p:sp>
      <p:sp>
        <p:nvSpPr>
          <p:cNvPr id="628740" name="Rectangle 4"/>
          <p:cNvSpPr>
            <a:spLocks noGrp="1" noChangeArrowheads="1"/>
          </p:cNvSpPr>
          <p:nvPr>
            <p:ph type="ftr" sz="quarter" idx="2"/>
          </p:nvPr>
        </p:nvSpPr>
        <p:spPr bwMode="auto">
          <a:xfrm>
            <a:off x="0"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defTabSz="892175">
              <a:defRPr sz="1100" smtClean="0">
                <a:latin typeface="Arial" pitchFamily="34" charset="0"/>
              </a:defRPr>
            </a:lvl1pPr>
          </a:lstStyle>
          <a:p>
            <a:pPr>
              <a:defRPr/>
            </a:pPr>
            <a:endParaRPr lang="it-IT" dirty="0"/>
          </a:p>
        </p:txBody>
      </p:sp>
      <p:sp>
        <p:nvSpPr>
          <p:cNvPr id="628741"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algn="r" defTabSz="892175">
              <a:defRPr sz="1100" smtClean="0">
                <a:latin typeface="Arial" pitchFamily="34" charset="0"/>
              </a:defRPr>
            </a:lvl1pPr>
          </a:lstStyle>
          <a:p>
            <a:pPr>
              <a:defRPr/>
            </a:pPr>
            <a:fld id="{A5B780D0-5C7F-422C-931C-25201BE19360}" type="slidenum">
              <a:rPr lang="it-IT"/>
              <a:pPr>
                <a:defRPr/>
              </a:pPr>
              <a:t>‹#›</a:t>
            </a:fld>
            <a:endParaRPr lang="it-IT" dirty="0"/>
          </a:p>
        </p:txBody>
      </p:sp>
    </p:spTree>
    <p:extLst>
      <p:ext uri="{BB962C8B-B14F-4D97-AF65-F5344CB8AC3E}">
        <p14:creationId xmlns:p14="http://schemas.microsoft.com/office/powerpoint/2010/main" val="3125045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14663"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defTabSz="862013">
              <a:defRPr sz="1100" smtClean="0"/>
            </a:lvl1pPr>
          </a:lstStyle>
          <a:p>
            <a:pPr>
              <a:defRPr/>
            </a:pPr>
            <a:endParaRPr lang="en-US" dirty="0"/>
          </a:p>
        </p:txBody>
      </p:sp>
      <p:sp>
        <p:nvSpPr>
          <p:cNvPr id="58371" name="Rectangle 3"/>
          <p:cNvSpPr>
            <a:spLocks noGrp="1" noChangeArrowheads="1"/>
          </p:cNvSpPr>
          <p:nvPr>
            <p:ph type="dt" idx="1"/>
          </p:nvPr>
        </p:nvSpPr>
        <p:spPr bwMode="auto">
          <a:xfrm>
            <a:off x="3995738" y="0"/>
            <a:ext cx="3014662"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algn="r" defTabSz="862013">
              <a:defRPr sz="1100" smtClean="0"/>
            </a:lvl1pPr>
          </a:lstStyle>
          <a:p>
            <a:pPr>
              <a:defRPr/>
            </a:pPr>
            <a:fld id="{A6888345-B3D3-4351-A7A9-F936F5935E41}" type="datetimeFigureOut">
              <a:rPr lang="en-US"/>
              <a:pPr>
                <a:defRPr/>
              </a:pPr>
              <a:t>4/24/2018</a:t>
            </a:fld>
            <a:endParaRPr lang="en-US" dirty="0"/>
          </a:p>
        </p:txBody>
      </p:sp>
      <p:sp>
        <p:nvSpPr>
          <p:cNvPr id="11268" name="Rectangle 4"/>
          <p:cNvSpPr>
            <a:spLocks noGrp="1" noRot="1" noChangeAspect="1" noChangeArrowheads="1" noTextEdit="1"/>
          </p:cNvSpPr>
          <p:nvPr>
            <p:ph type="sldImg" idx="2"/>
          </p:nvPr>
        </p:nvSpPr>
        <p:spPr bwMode="auto">
          <a:xfrm>
            <a:off x="463550" y="693738"/>
            <a:ext cx="6157913" cy="3465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904875" y="4435475"/>
            <a:ext cx="5200650" cy="4159250"/>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58374" name="Rectangle 6"/>
          <p:cNvSpPr>
            <a:spLocks noGrp="1" noChangeArrowheads="1"/>
          </p:cNvSpPr>
          <p:nvPr>
            <p:ph type="ftr" sz="quarter" idx="4"/>
          </p:nvPr>
        </p:nvSpPr>
        <p:spPr bwMode="auto">
          <a:xfrm>
            <a:off x="0" y="8870950"/>
            <a:ext cx="3014663"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defTabSz="862013">
              <a:defRPr sz="1100" smtClean="0"/>
            </a:lvl1pPr>
          </a:lstStyle>
          <a:p>
            <a:pPr>
              <a:defRPr/>
            </a:pPr>
            <a:endParaRPr lang="en-US" dirty="0"/>
          </a:p>
        </p:txBody>
      </p:sp>
      <p:sp>
        <p:nvSpPr>
          <p:cNvPr id="58375" name="Rectangle 7"/>
          <p:cNvSpPr>
            <a:spLocks noGrp="1" noChangeArrowheads="1"/>
          </p:cNvSpPr>
          <p:nvPr>
            <p:ph type="sldNum" sz="quarter" idx="5"/>
          </p:nvPr>
        </p:nvSpPr>
        <p:spPr bwMode="auto">
          <a:xfrm>
            <a:off x="3995738" y="8870950"/>
            <a:ext cx="3014662"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algn="r" defTabSz="862013">
              <a:defRPr sz="1100" smtClean="0"/>
            </a:lvl1pPr>
          </a:lstStyle>
          <a:p>
            <a:pPr>
              <a:defRPr/>
            </a:pPr>
            <a:fld id="{D8DF57D7-2670-4E78-96DD-D9B22805124F}" type="slidenum">
              <a:rPr lang="en-US"/>
              <a:pPr>
                <a:defRPr/>
              </a:pPr>
              <a:t>‹#›</a:t>
            </a:fld>
            <a:endParaRPr lang="en-US" dirty="0"/>
          </a:p>
        </p:txBody>
      </p:sp>
    </p:spTree>
    <p:extLst>
      <p:ext uri="{BB962C8B-B14F-4D97-AF65-F5344CB8AC3E}">
        <p14:creationId xmlns:p14="http://schemas.microsoft.com/office/powerpoint/2010/main" val="13844303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8.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27.jpe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9.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6323" name="Rectangle 2"/>
          <p:cNvSpPr>
            <a:spLocks noGrp="1" noChangeArrowheads="1"/>
          </p:cNvSpPr>
          <p:nvPr>
            <p:ph type="subTitle" idx="1"/>
          </p:nvPr>
        </p:nvSpPr>
        <p:spPr>
          <a:xfrm>
            <a:off x="614361" y="2914650"/>
            <a:ext cx="7948800" cy="421975"/>
          </a:xfrm>
        </p:spPr>
        <p:txBody>
          <a:bodyPr wrap="square">
            <a:spAutoFit/>
          </a:bodyPr>
          <a:lstStyle>
            <a:lvl1pPr marL="0" indent="0">
              <a:buFont typeface="Verdana" pitchFamily="34" charset="0"/>
              <a:buNone/>
              <a:defRPr sz="1800"/>
            </a:lvl1pPr>
          </a:lstStyle>
          <a:p>
            <a:pPr lvl="0"/>
            <a:r>
              <a:rPr lang="en-US" noProof="0" smtClean="0"/>
              <a:t>Click to edit Master subtitle style</a:t>
            </a:r>
            <a:endParaRPr lang="en-GB" noProof="0" dirty="0" smtClean="0"/>
          </a:p>
        </p:txBody>
      </p:sp>
      <p:sp>
        <p:nvSpPr>
          <p:cNvPr id="56325" name="Rectangle 6"/>
          <p:cNvSpPr>
            <a:spLocks noGrp="1" noChangeArrowheads="1"/>
          </p:cNvSpPr>
          <p:nvPr>
            <p:ph type="ctrTitle"/>
          </p:nvPr>
        </p:nvSpPr>
        <p:spPr>
          <a:xfrm>
            <a:off x="587375" y="1856096"/>
            <a:ext cx="7947025" cy="584775"/>
          </a:xfrm>
          <a:prstGeom prst="rect">
            <a:avLst/>
          </a:prstGeom>
        </p:spPr>
        <p:txBody>
          <a:bodyPr/>
          <a:lstStyle>
            <a:lvl1pPr>
              <a:defRPr sz="3200">
                <a:solidFill>
                  <a:schemeClr val="accent1"/>
                </a:solidFill>
              </a:defRPr>
            </a:lvl1pPr>
          </a:lstStyle>
          <a:p>
            <a:pPr lvl="0"/>
            <a:r>
              <a:rPr lang="en-US" noProof="0" smtClean="0"/>
              <a:t>Click to edit Master title style</a:t>
            </a:r>
            <a:endParaRPr lang="en-GB" noProof="0" dirty="0" smtClean="0"/>
          </a:p>
        </p:txBody>
      </p:sp>
      <p:sp>
        <p:nvSpPr>
          <p:cNvPr id="56347" name="Text Box 27"/>
          <p:cNvSpPr txBox="1">
            <a:spLocks noChangeArrowheads="1"/>
          </p:cNvSpPr>
          <p:nvPr userDrawn="1"/>
        </p:nvSpPr>
        <p:spPr bwMode="auto">
          <a:xfrm>
            <a:off x="631825" y="4822032"/>
            <a:ext cx="50165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800" noProof="0" dirty="0"/>
          </a:p>
        </p:txBody>
      </p:sp>
      <p:pic>
        <p:nvPicPr>
          <p:cNvPr id="8" name="Picture 7" descr="16950723446_e7d8e1bfb9_o.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28852" b="48267"/>
          <a:stretch/>
        </p:blipFill>
        <p:spPr>
          <a:xfrm rot="5400000">
            <a:off x="2000249" y="-2000250"/>
            <a:ext cx="5143501" cy="9144001"/>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614"/>
          <a:stretch/>
        </p:blipFill>
        <p:spPr>
          <a:xfrm>
            <a:off x="7787917" y="156199"/>
            <a:ext cx="1210456" cy="468000"/>
          </a:xfrm>
          <a:prstGeom prst="rect">
            <a:avLst/>
          </a:prstGeom>
        </p:spPr>
      </p:pic>
      <p:sp>
        <p:nvSpPr>
          <p:cNvPr id="10" name="Text Box 58"/>
          <p:cNvSpPr txBox="1">
            <a:spLocks noChangeArrowheads="1"/>
          </p:cNvSpPr>
          <p:nvPr userDrawn="1"/>
        </p:nvSpPr>
        <p:spPr bwMode="auto">
          <a:xfrm>
            <a:off x="162824" y="4571668"/>
            <a:ext cx="50165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b">
            <a:spAutoFit/>
          </a:bodyPr>
          <a:lstStyle/>
          <a:p>
            <a:pPr algn="l">
              <a:spcBef>
                <a:spcPct val="50000"/>
              </a:spcBef>
            </a:pPr>
            <a:r>
              <a:rPr lang="en-US" sz="800" noProof="0" smtClean="0">
                <a:solidFill>
                  <a:schemeClr val="bg1">
                    <a:lumMod val="85000"/>
                  </a:schemeClr>
                </a:solidFill>
              </a:rPr>
              <a:t>ESA UNCLASSIFIED - For Official Use</a:t>
            </a:r>
            <a:endParaRPr lang="en-GB" sz="800" noProof="0" dirty="0">
              <a:solidFill>
                <a:schemeClr val="bg1">
                  <a:lumMod val="85000"/>
                </a:schemeClr>
              </a:solidFill>
            </a:endParaRPr>
          </a:p>
        </p:txBody>
      </p:sp>
      <p:pic>
        <p:nvPicPr>
          <p:cNvPr id="35" name="Picture 34"/>
          <p:cNvPicPr>
            <a:picLocks noChangeAspect="1"/>
          </p:cNvPicPr>
          <p:nvPr userDrawn="1"/>
        </p:nvPicPr>
        <p:blipFill rotWithShape="1">
          <a:blip r:embed="rId4" cstate="print">
            <a:extLst>
              <a:ext uri="{28A0092B-C50C-407E-A947-70E740481C1C}">
                <a14:useLocalDpi xmlns:a14="http://schemas.microsoft.com/office/drawing/2010/main" val="0"/>
              </a:ext>
            </a:extLst>
          </a:blip>
          <a:srcRect t="83098" b="-5313"/>
          <a:stretch/>
        </p:blipFill>
        <p:spPr>
          <a:xfrm>
            <a:off x="7790400" y="4899600"/>
            <a:ext cx="1196912" cy="144000"/>
          </a:xfrm>
          <a:prstGeom prst="rect">
            <a:avLst/>
          </a:prstGeom>
        </p:spPr>
      </p:pic>
      <p:cxnSp>
        <p:nvCxnSpPr>
          <p:cNvPr id="36" name="Straight Connector 35"/>
          <p:cNvCxnSpPr/>
          <p:nvPr userDrawn="1"/>
        </p:nvCxnSpPr>
        <p:spPr>
          <a:xfrm>
            <a:off x="165932" y="4789188"/>
            <a:ext cx="8824779" cy="0"/>
          </a:xfrm>
          <a:prstGeom prst="line">
            <a:avLst/>
          </a:prstGeom>
          <a:ln w="63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63" name="Group 62"/>
          <p:cNvGrpSpPr/>
          <p:nvPr userDrawn="1"/>
        </p:nvGrpSpPr>
        <p:grpSpPr>
          <a:xfrm>
            <a:off x="172269" y="4908007"/>
            <a:ext cx="6826666" cy="111519"/>
            <a:chOff x="172269" y="6621494"/>
            <a:chExt cx="6826666" cy="111519"/>
          </a:xfrm>
        </p:grpSpPr>
        <p:pic>
          <p:nvPicPr>
            <p:cNvPr id="64" name="Picture 63" descr="a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2269" y="6624669"/>
              <a:ext cx="163906" cy="108344"/>
            </a:xfrm>
            <a:prstGeom prst="rect">
              <a:avLst/>
            </a:prstGeom>
            <a:ln>
              <a:noFill/>
            </a:ln>
          </p:spPr>
        </p:pic>
        <p:pic>
          <p:nvPicPr>
            <p:cNvPr id="65" name="Picture 64" descr="be.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0797" y="6624669"/>
              <a:ext cx="163906" cy="108344"/>
            </a:xfrm>
            <a:prstGeom prst="rect">
              <a:avLst/>
            </a:prstGeom>
            <a:ln>
              <a:noFill/>
            </a:ln>
          </p:spPr>
        </p:pic>
        <p:pic>
          <p:nvPicPr>
            <p:cNvPr id="66" name="Picture 65" descr="ca.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835029" y="6621494"/>
              <a:ext cx="163906" cy="108344"/>
            </a:xfrm>
            <a:prstGeom prst="rect">
              <a:avLst/>
            </a:prstGeom>
            <a:ln>
              <a:noFill/>
            </a:ln>
          </p:spPr>
        </p:pic>
        <p:pic>
          <p:nvPicPr>
            <p:cNvPr id="67" name="Picture 66" descr="ch.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755667" y="6624669"/>
              <a:ext cx="163906" cy="108344"/>
            </a:xfrm>
            <a:prstGeom prst="rect">
              <a:avLst/>
            </a:prstGeom>
            <a:ln>
              <a:noFill/>
            </a:ln>
          </p:spPr>
        </p:pic>
        <p:pic>
          <p:nvPicPr>
            <p:cNvPr id="68" name="Picture 67" descr="cz.pn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31531" y="6624669"/>
              <a:ext cx="163906" cy="108344"/>
            </a:xfrm>
            <a:prstGeom prst="rect">
              <a:avLst/>
            </a:prstGeom>
            <a:ln>
              <a:noFill/>
            </a:ln>
          </p:spPr>
        </p:pic>
        <p:pic>
          <p:nvPicPr>
            <p:cNvPr id="69" name="Picture 68" descr="de.p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130472" y="6624669"/>
              <a:ext cx="163906" cy="108344"/>
            </a:xfrm>
            <a:prstGeom prst="rect">
              <a:avLst/>
            </a:prstGeom>
            <a:ln>
              <a:noFill/>
            </a:ln>
          </p:spPr>
        </p:pic>
        <p:pic>
          <p:nvPicPr>
            <p:cNvPr id="70" name="Picture 69" descr="dk.png"/>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9766" y="6624669"/>
              <a:ext cx="163906" cy="108344"/>
            </a:xfrm>
            <a:prstGeom prst="rect">
              <a:avLst/>
            </a:prstGeom>
            <a:ln>
              <a:noFill/>
            </a:ln>
          </p:spPr>
        </p:pic>
        <p:pic>
          <p:nvPicPr>
            <p:cNvPr id="71" name="Picture 70" descr="ee.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288298" y="6624669"/>
              <a:ext cx="163906" cy="108344"/>
            </a:xfrm>
            <a:prstGeom prst="rect">
              <a:avLst/>
            </a:prstGeom>
            <a:ln>
              <a:noFill/>
            </a:ln>
          </p:spPr>
        </p:pic>
        <p:pic>
          <p:nvPicPr>
            <p:cNvPr id="72" name="Picture 71" descr="es.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197147" y="6624669"/>
              <a:ext cx="163906" cy="108344"/>
            </a:xfrm>
            <a:prstGeom prst="rect">
              <a:avLst/>
            </a:prstGeom>
            <a:ln>
              <a:noFill/>
            </a:ln>
          </p:spPr>
        </p:pic>
        <p:pic>
          <p:nvPicPr>
            <p:cNvPr id="73" name="Picture 72" descr="fi.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71956" y="6624669"/>
              <a:ext cx="163906" cy="108344"/>
            </a:xfrm>
            <a:prstGeom prst="rect">
              <a:avLst/>
            </a:prstGeom>
            <a:ln>
              <a:noFill/>
            </a:ln>
          </p:spPr>
        </p:pic>
        <p:pic>
          <p:nvPicPr>
            <p:cNvPr id="74" name="Picture 73" descr="fr.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849315" y="6624669"/>
              <a:ext cx="163906" cy="108344"/>
            </a:xfrm>
            <a:prstGeom prst="rect">
              <a:avLst/>
            </a:prstGeom>
            <a:ln>
              <a:noFill/>
            </a:ln>
          </p:spPr>
        </p:pic>
        <p:pic>
          <p:nvPicPr>
            <p:cNvPr id="75" name="Picture 74" descr="gr.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407833" y="6624669"/>
              <a:ext cx="163906" cy="108344"/>
            </a:xfrm>
            <a:prstGeom prst="rect">
              <a:avLst/>
            </a:prstGeom>
            <a:ln>
              <a:noFill/>
            </a:ln>
          </p:spPr>
        </p:pic>
        <p:pic>
          <p:nvPicPr>
            <p:cNvPr id="76" name="Picture 75" descr="hu.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685195" y="6624669"/>
              <a:ext cx="163906" cy="108344"/>
            </a:xfrm>
            <a:prstGeom prst="rect">
              <a:avLst/>
            </a:prstGeom>
            <a:ln>
              <a:noFill/>
            </a:ln>
          </p:spPr>
        </p:pic>
        <p:pic>
          <p:nvPicPr>
            <p:cNvPr id="77" name="Picture 76" descr="ie.p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962555" y="6624669"/>
              <a:ext cx="163906" cy="108344"/>
            </a:xfrm>
            <a:prstGeom prst="rect">
              <a:avLst/>
            </a:prstGeom>
            <a:ln>
              <a:noFill/>
            </a:ln>
          </p:spPr>
        </p:pic>
        <p:pic>
          <p:nvPicPr>
            <p:cNvPr id="78" name="Picture 77" descr="it.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239913" y="6624669"/>
              <a:ext cx="163906" cy="108344"/>
            </a:xfrm>
            <a:prstGeom prst="rect">
              <a:avLst/>
            </a:prstGeom>
            <a:ln>
              <a:noFill/>
            </a:ln>
          </p:spPr>
        </p:pic>
        <p:pic>
          <p:nvPicPr>
            <p:cNvPr id="79" name="Picture 78" descr="lu.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518472" y="6624669"/>
              <a:ext cx="163906" cy="108344"/>
            </a:xfrm>
            <a:prstGeom prst="rect">
              <a:avLst/>
            </a:prstGeom>
            <a:ln>
              <a:noFill/>
            </a:ln>
          </p:spPr>
        </p:pic>
        <p:pic>
          <p:nvPicPr>
            <p:cNvPr id="80" name="Picture 79" descr="nl.pn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799629" y="6624669"/>
              <a:ext cx="163906" cy="108344"/>
            </a:xfrm>
            <a:prstGeom prst="rect">
              <a:avLst/>
            </a:prstGeom>
            <a:ln>
              <a:noFill/>
            </a:ln>
          </p:spPr>
        </p:pic>
        <p:pic>
          <p:nvPicPr>
            <p:cNvPr id="81" name="Picture 80" descr="no.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083387" y="6624669"/>
              <a:ext cx="163906" cy="108344"/>
            </a:xfrm>
            <a:prstGeom prst="rect">
              <a:avLst/>
            </a:prstGeom>
            <a:ln>
              <a:noFill/>
            </a:ln>
          </p:spPr>
        </p:pic>
        <p:pic>
          <p:nvPicPr>
            <p:cNvPr id="82" name="Picture 81" descr="pl.png"/>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4359447" y="6624669"/>
              <a:ext cx="163906" cy="108344"/>
            </a:xfrm>
            <a:prstGeom prst="rect">
              <a:avLst/>
            </a:prstGeom>
            <a:ln>
              <a:noFill/>
            </a:ln>
          </p:spPr>
        </p:pic>
        <p:pic>
          <p:nvPicPr>
            <p:cNvPr id="83" name="Picture 82" descr="pt.pn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4639303" y="6624669"/>
              <a:ext cx="163906" cy="108344"/>
            </a:xfrm>
            <a:prstGeom prst="rect">
              <a:avLst/>
            </a:prstGeom>
            <a:ln>
              <a:noFill/>
            </a:ln>
          </p:spPr>
        </p:pic>
        <p:pic>
          <p:nvPicPr>
            <p:cNvPr id="84" name="Picture 83" descr="ro.png"/>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4920460" y="6624669"/>
              <a:ext cx="163906" cy="108344"/>
            </a:xfrm>
            <a:prstGeom prst="rect">
              <a:avLst/>
            </a:prstGeom>
            <a:ln>
              <a:noFill/>
            </a:ln>
          </p:spPr>
        </p:pic>
        <p:pic>
          <p:nvPicPr>
            <p:cNvPr id="85" name="Picture 84" descr="se.png"/>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5475801" y="6624669"/>
              <a:ext cx="163906" cy="108344"/>
            </a:xfrm>
            <a:prstGeom prst="rect">
              <a:avLst/>
            </a:prstGeom>
            <a:ln>
              <a:noFill/>
            </a:ln>
          </p:spPr>
        </p:pic>
        <p:pic>
          <p:nvPicPr>
            <p:cNvPr id="86" name="Picture 85" descr="uk.pn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6030535" y="6624669"/>
              <a:ext cx="163906" cy="108344"/>
            </a:xfrm>
            <a:prstGeom prst="rect">
              <a:avLst/>
            </a:prstGeom>
            <a:ln>
              <a:noFill/>
            </a:ln>
          </p:spPr>
        </p:pic>
        <p:pic>
          <p:nvPicPr>
            <p:cNvPr id="87" name="Picture 86" descr="si.pn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6435327" y="6623401"/>
              <a:ext cx="163385" cy="108000"/>
            </a:xfrm>
            <a:prstGeom prst="rect">
              <a:avLst/>
            </a:prstGeom>
          </p:spPr>
        </p:pic>
      </p:gr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a:p>
        </p:txBody>
      </p:sp>
      <p:sp>
        <p:nvSpPr>
          <p:cNvPr id="3" name="Content Placeholder 2"/>
          <p:cNvSpPr>
            <a:spLocks noGrp="1"/>
          </p:cNvSpPr>
          <p:nvPr>
            <p:ph idx="1"/>
          </p:nvPr>
        </p:nvSpPr>
        <p:spPr/>
        <p:txBody>
          <a:bodyPr/>
          <a:lstStyle>
            <a:lvl1pPr marL="0">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noProof="0" dirty="0" smtClean="0"/>
          </a:p>
        </p:txBody>
      </p:sp>
    </p:spTree>
    <p:extLst>
      <p:ext uri="{BB962C8B-B14F-4D97-AF65-F5344CB8AC3E}">
        <p14:creationId xmlns:p14="http://schemas.microsoft.com/office/powerpoint/2010/main" val="687680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6"/>
          <p:cNvSpPr>
            <a:spLocks noGrp="1" noChangeArrowheads="1"/>
          </p:cNvSpPr>
          <p:nvPr>
            <p:ph type="title"/>
          </p:nvPr>
        </p:nvSpPr>
        <p:spPr bwMode="auto">
          <a:xfrm>
            <a:off x="143086" y="149150"/>
            <a:ext cx="7174846" cy="430887"/>
          </a:xfrm>
          <a:prstGeom prst="rect">
            <a:avLst/>
          </a:prstGeom>
          <a:noFill/>
          <a:ln>
            <a:noFill/>
          </a:ln>
          <a:extLst/>
        </p:spPr>
        <p:txBody>
          <a:bodyPr vert="horz" wrap="square" lIns="91440" tIns="45720" rIns="91440" bIns="45720" numCol="1" anchor="ctr" anchorCtr="0" compatLnSpc="1">
            <a:prstTxWarp prst="textNoShape">
              <a:avLst/>
            </a:prstTxWarp>
            <a:spAutoFit/>
          </a:bodyPr>
          <a:lstStyle>
            <a:lvl1pPr>
              <a:defRPr lang="en-GB" sz="2200" b="0" dirty="0" smtClean="0">
                <a:solidFill>
                  <a:srgbClr val="0070C0"/>
                </a:solidFill>
                <a:latin typeface="Verdana"/>
                <a:ea typeface="+mj-ea"/>
                <a:cs typeface="Verdana"/>
              </a:defRPr>
            </a:lvl1pPr>
          </a:lstStyle>
          <a:p>
            <a:pPr lvl="0" algn="l" rtl="0" eaLnBrk="1" fontAlgn="base" hangingPunct="1">
              <a:spcBef>
                <a:spcPct val="0"/>
              </a:spcBef>
              <a:spcAft>
                <a:spcPct val="0"/>
              </a:spcAft>
            </a:pPr>
            <a:r>
              <a:rPr lang="en-US" smtClean="0"/>
              <a:t>Click to edit Master title style</a:t>
            </a:r>
            <a:endParaRPr lang="en-GB" dirty="0" smtClean="0"/>
          </a:p>
        </p:txBody>
      </p:sp>
    </p:spTree>
    <p:extLst>
      <p:ext uri="{BB962C8B-B14F-4D97-AF65-F5344CB8AC3E}">
        <p14:creationId xmlns:p14="http://schemas.microsoft.com/office/powerpoint/2010/main" val="21188019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2000" y="2472362"/>
            <a:ext cx="7789050" cy="1323439"/>
          </a:xfrm>
        </p:spPr>
        <p:txBody>
          <a:bodyPr anchor="t"/>
          <a:lstStyle>
            <a:lvl1pPr algn="l">
              <a:defRPr sz="4000" b="0" cap="all">
                <a:solidFill>
                  <a:srgbClr val="0098DB"/>
                </a:solidFill>
              </a:defRPr>
            </a:lvl1p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612000" y="1347221"/>
            <a:ext cx="778905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0" smtClean="0"/>
              <a:t>Click to edit Master text styles</a:t>
            </a:r>
          </a:p>
        </p:txBody>
      </p:sp>
    </p:spTree>
    <p:extLst>
      <p:ext uri="{BB962C8B-B14F-4D97-AF65-F5344CB8AC3E}">
        <p14:creationId xmlns:p14="http://schemas.microsoft.com/office/powerpoint/2010/main" val="7304500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a:p>
        </p:txBody>
      </p:sp>
      <p:sp>
        <p:nvSpPr>
          <p:cNvPr id="3" name="Content Placeholder 2"/>
          <p:cNvSpPr>
            <a:spLocks noGrp="1"/>
          </p:cNvSpPr>
          <p:nvPr>
            <p:ph sz="half" idx="1"/>
          </p:nvPr>
        </p:nvSpPr>
        <p:spPr>
          <a:xfrm>
            <a:off x="615950" y="1254919"/>
            <a:ext cx="3889376" cy="3238500"/>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4" name="Content Placeholder 3"/>
          <p:cNvSpPr>
            <a:spLocks noGrp="1"/>
          </p:cNvSpPr>
          <p:nvPr>
            <p:ph sz="half" idx="2"/>
          </p:nvPr>
        </p:nvSpPr>
        <p:spPr>
          <a:xfrm>
            <a:off x="4657723" y="1254919"/>
            <a:ext cx="3888000" cy="3238500"/>
          </a:xfr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Tree>
    <p:extLst>
      <p:ext uri="{BB962C8B-B14F-4D97-AF65-F5344CB8AC3E}">
        <p14:creationId xmlns:p14="http://schemas.microsoft.com/office/powerpoint/2010/main" val="24296439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9123" y="1250100"/>
            <a:ext cx="3895200" cy="372600"/>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5" name="Text Placeholder 4"/>
          <p:cNvSpPr>
            <a:spLocks noGrp="1"/>
          </p:cNvSpPr>
          <p:nvPr>
            <p:ph type="body" sz="quarter" idx="3"/>
          </p:nvPr>
        </p:nvSpPr>
        <p:spPr>
          <a:xfrm>
            <a:off x="4645025" y="1250156"/>
            <a:ext cx="3896416" cy="371493"/>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45026" y="1631157"/>
            <a:ext cx="3898900" cy="2862263"/>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ontent Placeholder 5"/>
          <p:cNvSpPr>
            <a:spLocks noGrp="1"/>
          </p:cNvSpPr>
          <p:nvPr>
            <p:ph sz="quarter" idx="10"/>
          </p:nvPr>
        </p:nvSpPr>
        <p:spPr>
          <a:xfrm>
            <a:off x="619200" y="1630801"/>
            <a:ext cx="3898900" cy="2862263"/>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itle 1"/>
          <p:cNvSpPr>
            <a:spLocks noGrp="1"/>
          </p:cNvSpPr>
          <p:nvPr>
            <p:ph type="title"/>
          </p:nvPr>
        </p:nvSpPr>
        <p:spPr>
          <a:xfrm>
            <a:off x="143086" y="149150"/>
            <a:ext cx="7174846" cy="430887"/>
          </a:xfrm>
        </p:spPr>
        <p:txBody>
          <a:bodyPr/>
          <a:lstStyle/>
          <a:p>
            <a:r>
              <a:rPr lang="en-US" noProof="0" smtClean="0"/>
              <a:t>Click to edit Master title style</a:t>
            </a:r>
            <a:endParaRPr lang="en-GB" noProof="0"/>
          </a:p>
        </p:txBody>
      </p:sp>
    </p:spTree>
    <p:extLst>
      <p:ext uri="{BB962C8B-B14F-4D97-AF65-F5344CB8AC3E}">
        <p14:creationId xmlns:p14="http://schemas.microsoft.com/office/powerpoint/2010/main" val="36558052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5569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3" y="1250157"/>
            <a:ext cx="4968875" cy="3243263"/>
          </a:xfrm>
        </p:spPr>
        <p:txBody>
          <a:bodyPr/>
          <a:lstStyle>
            <a:lvl1pPr>
              <a:defRPr sz="1400"/>
            </a:lvl1pPr>
            <a:lvl2pPr>
              <a:defRPr sz="14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ext Placeholder 3"/>
          <p:cNvSpPr>
            <a:spLocks noGrp="1"/>
          </p:cNvSpPr>
          <p:nvPr>
            <p:ph type="body" sz="half" idx="2"/>
          </p:nvPr>
        </p:nvSpPr>
        <p:spPr>
          <a:xfrm>
            <a:off x="619125" y="1250101"/>
            <a:ext cx="2846388" cy="32432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Title 1"/>
          <p:cNvSpPr>
            <a:spLocks noGrp="1"/>
          </p:cNvSpPr>
          <p:nvPr>
            <p:ph type="title"/>
          </p:nvPr>
        </p:nvSpPr>
        <p:spPr>
          <a:xfrm>
            <a:off x="143086" y="149150"/>
            <a:ext cx="7174846" cy="430887"/>
          </a:xfrm>
        </p:spPr>
        <p:txBody>
          <a:bodyPr/>
          <a:lstStyle/>
          <a:p>
            <a:r>
              <a:rPr lang="en-US" noProof="0" smtClean="0"/>
              <a:t>Click to edit Master title style</a:t>
            </a:r>
            <a:endParaRPr lang="en-GB" noProof="0"/>
          </a:p>
        </p:txBody>
      </p:sp>
    </p:spTree>
    <p:extLst>
      <p:ext uri="{BB962C8B-B14F-4D97-AF65-F5344CB8AC3E}">
        <p14:creationId xmlns:p14="http://schemas.microsoft.com/office/powerpoint/2010/main" val="31753232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2000" y="3724872"/>
            <a:ext cx="5932800" cy="307777"/>
          </a:xfrm>
        </p:spPr>
        <p:txBody>
          <a:bodyPr anchor="b"/>
          <a:lstStyle>
            <a:lvl1pPr algn="l">
              <a:defRPr sz="1400" b="1"/>
            </a:lvl1pPr>
          </a:lstStyle>
          <a:p>
            <a:r>
              <a:rPr lang="en-US" noProof="0" smtClean="0"/>
              <a:t>Click to edit Master title style</a:t>
            </a:r>
            <a:endParaRPr lang="en-GB" noProof="0"/>
          </a:p>
        </p:txBody>
      </p:sp>
      <p:sp>
        <p:nvSpPr>
          <p:cNvPr id="3" name="Picture Placeholder 2"/>
          <p:cNvSpPr>
            <a:spLocks noGrp="1"/>
          </p:cNvSpPr>
          <p:nvPr>
            <p:ph type="pic" idx="1"/>
          </p:nvPr>
        </p:nvSpPr>
        <p:spPr>
          <a:xfrm>
            <a:off x="1601787" y="1250156"/>
            <a:ext cx="5932488" cy="2543176"/>
          </a:xfrm>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dirty="0"/>
          </a:p>
        </p:txBody>
      </p:sp>
      <p:sp>
        <p:nvSpPr>
          <p:cNvPr id="4" name="Text Placeholder 3"/>
          <p:cNvSpPr>
            <a:spLocks noGrp="1"/>
          </p:cNvSpPr>
          <p:nvPr>
            <p:ph type="body" sz="half" idx="2"/>
          </p:nvPr>
        </p:nvSpPr>
        <p:spPr>
          <a:xfrm>
            <a:off x="1602000" y="4029076"/>
            <a:ext cx="5932800" cy="4643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Tree>
    <p:extLst>
      <p:ext uri="{BB962C8B-B14F-4D97-AF65-F5344CB8AC3E}">
        <p14:creationId xmlns:p14="http://schemas.microsoft.com/office/powerpoint/2010/main" val="37226072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slideLayout" Target="../slideLayouts/slideLayout3.xml"/><Relationship Id="rId21" Type="http://schemas.openxmlformats.org/officeDocument/2006/relationships/image" Target="../media/image11.png"/><Relationship Id="rId34" Type="http://schemas.openxmlformats.org/officeDocument/2006/relationships/image" Target="../media/image24.png"/><Relationship Id="rId7" Type="http://schemas.openxmlformats.org/officeDocument/2006/relationships/slideLayout" Target="../slideLayouts/slideLayout7.xml"/><Relationship Id="rId12" Type="http://schemas.openxmlformats.org/officeDocument/2006/relationships/image" Target="../media/image2.jpeg"/><Relationship Id="rId17" Type="http://schemas.openxmlformats.org/officeDocument/2006/relationships/image" Target="../media/image7.png"/><Relationship Id="rId25" Type="http://schemas.openxmlformats.org/officeDocument/2006/relationships/image" Target="../media/image15.png"/><Relationship Id="rId33"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24" Type="http://schemas.openxmlformats.org/officeDocument/2006/relationships/image" Target="../media/image14.png"/><Relationship Id="rId32" Type="http://schemas.openxmlformats.org/officeDocument/2006/relationships/image" Target="../media/image22.png"/><Relationship Id="rId5" Type="http://schemas.openxmlformats.org/officeDocument/2006/relationships/slideLayout" Target="../slideLayouts/slideLayout5.xm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36" Type="http://schemas.openxmlformats.org/officeDocument/2006/relationships/image" Target="../media/image26.png"/><Relationship Id="rId10" Type="http://schemas.openxmlformats.org/officeDocument/2006/relationships/theme" Target="../theme/theme1.xml"/><Relationship Id="rId19" Type="http://schemas.openxmlformats.org/officeDocument/2006/relationships/image" Target="../media/image9.png"/><Relationship Id="rId31" Type="http://schemas.openxmlformats.org/officeDocument/2006/relationships/image" Target="../media/image2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png"/><Relationship Id="rId30" Type="http://schemas.openxmlformats.org/officeDocument/2006/relationships/image" Target="../media/image20.png"/><Relationship Id="rId35" Type="http://schemas.openxmlformats.org/officeDocument/2006/relationships/image" Target="../media/image2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299" name="Rectangle 2"/>
          <p:cNvSpPr>
            <a:spLocks noGrp="1" noChangeArrowheads="1"/>
          </p:cNvSpPr>
          <p:nvPr>
            <p:ph type="body" idx="1"/>
          </p:nvPr>
        </p:nvSpPr>
        <p:spPr bwMode="auto">
          <a:xfrm>
            <a:off x="172800" y="727200"/>
            <a:ext cx="8748000" cy="382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DG"/>
          <p:cNvSpPr txBox="1">
            <a:spLocks noChangeArrowheads="1"/>
          </p:cNvSpPr>
          <p:nvPr userDrawn="1"/>
        </p:nvSpPr>
        <p:spPr bwMode="auto">
          <a:xfrm>
            <a:off x="578164" y="335522"/>
            <a:ext cx="50165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800" noProof="0" dirty="0"/>
          </a:p>
        </p:txBody>
      </p:sp>
      <p:sp>
        <p:nvSpPr>
          <p:cNvPr id="10" name="Rectangle 6"/>
          <p:cNvSpPr>
            <a:spLocks noGrp="1" noChangeArrowheads="1"/>
          </p:cNvSpPr>
          <p:nvPr>
            <p:ph type="title"/>
          </p:nvPr>
        </p:nvSpPr>
        <p:spPr bwMode="auto">
          <a:xfrm>
            <a:off x="143086" y="149150"/>
            <a:ext cx="7174846" cy="430887"/>
          </a:xfrm>
          <a:prstGeom prst="rect">
            <a:avLst/>
          </a:prstGeom>
          <a:noFill/>
          <a:ln>
            <a:noFill/>
          </a:ln>
          <a:extLst/>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GB" dirty="0" smtClean="0"/>
          </a:p>
        </p:txBody>
      </p:sp>
      <p:pic>
        <p:nvPicPr>
          <p:cNvPr id="11" name="Picture 10"/>
          <p:cNvPicPr>
            <a:picLocks noChangeAspect="1"/>
          </p:cNvPicPr>
          <p:nvPr userDrawn="1"/>
        </p:nvPicPr>
        <p:blipFill rotWithShape="1">
          <a:blip r:embed="rId11" cstate="print">
            <a:extLst>
              <a:ext uri="{28A0092B-C50C-407E-A947-70E740481C1C}">
                <a14:useLocalDpi xmlns:a14="http://schemas.microsoft.com/office/drawing/2010/main" val="0"/>
              </a:ext>
            </a:extLst>
          </a:blip>
          <a:srcRect t="-1" b="23122"/>
          <a:stretch/>
        </p:blipFill>
        <p:spPr>
          <a:xfrm>
            <a:off x="7787917" y="155435"/>
            <a:ext cx="1210456" cy="504000"/>
          </a:xfrm>
          <a:prstGeom prst="rect">
            <a:avLst/>
          </a:prstGeom>
        </p:spPr>
      </p:pic>
      <p:pic>
        <p:nvPicPr>
          <p:cNvPr id="12" name="Picture 11" descr="PPT_Footer.jp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4776787"/>
            <a:ext cx="9144000" cy="366713"/>
          </a:xfrm>
          <a:prstGeom prst="rect">
            <a:avLst/>
          </a:prstGeom>
        </p:spPr>
      </p:pic>
      <p:sp>
        <p:nvSpPr>
          <p:cNvPr id="14" name="Text Box 38"/>
          <p:cNvSpPr txBox="1">
            <a:spLocks noChangeArrowheads="1"/>
          </p:cNvSpPr>
          <p:nvPr userDrawn="1"/>
        </p:nvSpPr>
        <p:spPr bwMode="auto">
          <a:xfrm>
            <a:off x="165600" y="4575600"/>
            <a:ext cx="50165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lgn="l">
              <a:spcBef>
                <a:spcPct val="50000"/>
              </a:spcBef>
            </a:pPr>
            <a:r>
              <a:rPr lang="en-US" sz="800" noProof="0" smtClean="0">
                <a:solidFill>
                  <a:schemeClr val="tx1">
                    <a:lumMod val="75000"/>
                    <a:lumOff val="25000"/>
                  </a:schemeClr>
                </a:solidFill>
              </a:rPr>
              <a:t>ESA UNCLASSIFIED - For Official Use</a:t>
            </a:r>
            <a:endParaRPr lang="en-GB" sz="800" noProof="0" dirty="0">
              <a:solidFill>
                <a:schemeClr val="tx1">
                  <a:lumMod val="75000"/>
                  <a:lumOff val="25000"/>
                </a:schemeClr>
              </a:solidFill>
            </a:endParaRPr>
          </a:p>
        </p:txBody>
      </p:sp>
      <p:sp>
        <p:nvSpPr>
          <p:cNvPr id="39" name="Text Box 34"/>
          <p:cNvSpPr txBox="1">
            <a:spLocks noChangeAspect="1" noChangeArrowheads="1"/>
          </p:cNvSpPr>
          <p:nvPr userDrawn="1"/>
        </p:nvSpPr>
        <p:spPr bwMode="auto">
          <a:xfrm>
            <a:off x="4480339" y="4580702"/>
            <a:ext cx="4520474" cy="147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r">
              <a:spcBef>
                <a:spcPct val="50000"/>
              </a:spcBef>
            </a:pPr>
            <a:r>
              <a:rPr lang="en-GB" sz="800" noProof="1" smtClean="0">
                <a:solidFill>
                  <a:schemeClr val="bg2"/>
                </a:solidFill>
              </a:rPr>
              <a:t>ESA | 01/01/2016 | Slide  </a:t>
            </a:r>
            <a:fld id="{71EAD4F2-866B-304A-9A50-FC7592816342}" type="slidenum">
              <a:rPr lang="en-GB" sz="800" noProof="1" smtClean="0">
                <a:solidFill>
                  <a:schemeClr val="bg2"/>
                </a:solidFill>
              </a:rPr>
              <a:pPr algn="r">
                <a:spcBef>
                  <a:spcPct val="50000"/>
                </a:spcBef>
              </a:pPr>
              <a:t>‹#›</a:t>
            </a:fld>
            <a:endParaRPr lang="en-GB" sz="800" noProof="1">
              <a:solidFill>
                <a:schemeClr val="bg2"/>
              </a:solidFill>
            </a:endParaRPr>
          </a:p>
        </p:txBody>
      </p:sp>
      <p:grpSp>
        <p:nvGrpSpPr>
          <p:cNvPr id="65" name="Group 64"/>
          <p:cNvGrpSpPr/>
          <p:nvPr userDrawn="1"/>
        </p:nvGrpSpPr>
        <p:grpSpPr>
          <a:xfrm>
            <a:off x="172269" y="4908007"/>
            <a:ext cx="6826666" cy="111519"/>
            <a:chOff x="172269" y="6621494"/>
            <a:chExt cx="6826666" cy="111519"/>
          </a:xfrm>
        </p:grpSpPr>
        <p:pic>
          <p:nvPicPr>
            <p:cNvPr id="66" name="Picture 65" descr="at.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72269" y="6624669"/>
              <a:ext cx="163906" cy="108344"/>
            </a:xfrm>
            <a:prstGeom prst="rect">
              <a:avLst/>
            </a:prstGeom>
            <a:ln>
              <a:noFill/>
            </a:ln>
          </p:spPr>
        </p:pic>
        <p:pic>
          <p:nvPicPr>
            <p:cNvPr id="67" name="Picture 66" descr="b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50797" y="6624669"/>
              <a:ext cx="163906" cy="108344"/>
            </a:xfrm>
            <a:prstGeom prst="rect">
              <a:avLst/>
            </a:prstGeom>
            <a:ln>
              <a:noFill/>
            </a:ln>
          </p:spPr>
        </p:pic>
        <p:pic>
          <p:nvPicPr>
            <p:cNvPr id="68" name="Picture 67" descr="ca.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35029" y="6621494"/>
              <a:ext cx="163906" cy="108344"/>
            </a:xfrm>
            <a:prstGeom prst="rect">
              <a:avLst/>
            </a:prstGeom>
            <a:ln>
              <a:noFill/>
            </a:ln>
          </p:spPr>
        </p:pic>
        <p:pic>
          <p:nvPicPr>
            <p:cNvPr id="69" name="Picture 68" descr="ch.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755667" y="6624669"/>
              <a:ext cx="163906" cy="108344"/>
            </a:xfrm>
            <a:prstGeom prst="rect">
              <a:avLst/>
            </a:prstGeom>
            <a:ln>
              <a:noFill/>
            </a:ln>
          </p:spPr>
        </p:pic>
        <p:pic>
          <p:nvPicPr>
            <p:cNvPr id="70" name="Picture 69" descr="cz.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31531" y="6624669"/>
              <a:ext cx="163906" cy="108344"/>
            </a:xfrm>
            <a:prstGeom prst="rect">
              <a:avLst/>
            </a:prstGeom>
            <a:ln>
              <a:noFill/>
            </a:ln>
          </p:spPr>
        </p:pic>
        <p:pic>
          <p:nvPicPr>
            <p:cNvPr id="71" name="Picture 70" descr="de.p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130472" y="6624669"/>
              <a:ext cx="163906" cy="108344"/>
            </a:xfrm>
            <a:prstGeom prst="rect">
              <a:avLst/>
            </a:prstGeom>
            <a:ln>
              <a:noFill/>
            </a:ln>
          </p:spPr>
        </p:pic>
        <p:pic>
          <p:nvPicPr>
            <p:cNvPr id="72" name="Picture 71" descr="dk.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09766" y="6624669"/>
              <a:ext cx="163906" cy="108344"/>
            </a:xfrm>
            <a:prstGeom prst="rect">
              <a:avLst/>
            </a:prstGeom>
            <a:ln>
              <a:noFill/>
            </a:ln>
          </p:spPr>
        </p:pic>
        <p:pic>
          <p:nvPicPr>
            <p:cNvPr id="73" name="Picture 72" descr="ee.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288298" y="6624669"/>
              <a:ext cx="163906" cy="108344"/>
            </a:xfrm>
            <a:prstGeom prst="rect">
              <a:avLst/>
            </a:prstGeom>
            <a:ln>
              <a:noFill/>
            </a:ln>
          </p:spPr>
        </p:pic>
        <p:pic>
          <p:nvPicPr>
            <p:cNvPr id="74" name="Picture 73" descr="es.pn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5197147" y="6624669"/>
              <a:ext cx="163906" cy="108344"/>
            </a:xfrm>
            <a:prstGeom prst="rect">
              <a:avLst/>
            </a:prstGeom>
            <a:ln>
              <a:noFill/>
            </a:ln>
          </p:spPr>
        </p:pic>
        <p:pic>
          <p:nvPicPr>
            <p:cNvPr id="75" name="Picture 74" descr="fi.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571956" y="6624669"/>
              <a:ext cx="163906" cy="108344"/>
            </a:xfrm>
            <a:prstGeom prst="rect">
              <a:avLst/>
            </a:prstGeom>
            <a:ln>
              <a:noFill/>
            </a:ln>
          </p:spPr>
        </p:pic>
        <p:pic>
          <p:nvPicPr>
            <p:cNvPr id="76" name="Picture 75" descr="fr.png"/>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849315" y="6624669"/>
              <a:ext cx="163906" cy="108344"/>
            </a:xfrm>
            <a:prstGeom prst="rect">
              <a:avLst/>
            </a:prstGeom>
            <a:ln>
              <a:noFill/>
            </a:ln>
          </p:spPr>
        </p:pic>
        <p:pic>
          <p:nvPicPr>
            <p:cNvPr id="77" name="Picture 76" descr="gr.pn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2407833" y="6624669"/>
              <a:ext cx="163906" cy="108344"/>
            </a:xfrm>
            <a:prstGeom prst="rect">
              <a:avLst/>
            </a:prstGeom>
            <a:ln>
              <a:noFill/>
            </a:ln>
          </p:spPr>
        </p:pic>
        <p:pic>
          <p:nvPicPr>
            <p:cNvPr id="78" name="Picture 77" descr="hu.png"/>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2685195" y="6624669"/>
              <a:ext cx="163906" cy="108344"/>
            </a:xfrm>
            <a:prstGeom prst="rect">
              <a:avLst/>
            </a:prstGeom>
            <a:ln>
              <a:noFill/>
            </a:ln>
          </p:spPr>
        </p:pic>
        <p:pic>
          <p:nvPicPr>
            <p:cNvPr id="79" name="Picture 78" descr="ie.png"/>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2962555" y="6624669"/>
              <a:ext cx="163906" cy="108344"/>
            </a:xfrm>
            <a:prstGeom prst="rect">
              <a:avLst/>
            </a:prstGeom>
            <a:ln>
              <a:noFill/>
            </a:ln>
          </p:spPr>
        </p:pic>
        <p:pic>
          <p:nvPicPr>
            <p:cNvPr id="80" name="Picture 79" descr="it.pn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3239913" y="6624669"/>
              <a:ext cx="163906" cy="108344"/>
            </a:xfrm>
            <a:prstGeom prst="rect">
              <a:avLst/>
            </a:prstGeom>
            <a:ln>
              <a:noFill/>
            </a:ln>
          </p:spPr>
        </p:pic>
        <p:pic>
          <p:nvPicPr>
            <p:cNvPr id="81" name="Picture 80" descr="lu.pn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3518472" y="6624669"/>
              <a:ext cx="163906" cy="108344"/>
            </a:xfrm>
            <a:prstGeom prst="rect">
              <a:avLst/>
            </a:prstGeom>
            <a:ln>
              <a:noFill/>
            </a:ln>
          </p:spPr>
        </p:pic>
        <p:pic>
          <p:nvPicPr>
            <p:cNvPr id="82" name="Picture 81" descr="nl.png"/>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3799629" y="6624669"/>
              <a:ext cx="163906" cy="108344"/>
            </a:xfrm>
            <a:prstGeom prst="rect">
              <a:avLst/>
            </a:prstGeom>
            <a:ln>
              <a:noFill/>
            </a:ln>
          </p:spPr>
        </p:pic>
        <p:pic>
          <p:nvPicPr>
            <p:cNvPr id="83" name="Picture 82" descr="no.png"/>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4083387" y="6624669"/>
              <a:ext cx="163906" cy="108344"/>
            </a:xfrm>
            <a:prstGeom prst="rect">
              <a:avLst/>
            </a:prstGeom>
            <a:ln>
              <a:noFill/>
            </a:ln>
          </p:spPr>
        </p:pic>
        <p:pic>
          <p:nvPicPr>
            <p:cNvPr id="84" name="Picture 83" descr="pl.png"/>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4359447" y="6624669"/>
              <a:ext cx="163906" cy="108344"/>
            </a:xfrm>
            <a:prstGeom prst="rect">
              <a:avLst/>
            </a:prstGeom>
            <a:ln>
              <a:noFill/>
            </a:ln>
          </p:spPr>
        </p:pic>
        <p:pic>
          <p:nvPicPr>
            <p:cNvPr id="85" name="Picture 84" descr="pt.png"/>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4639303" y="6624669"/>
              <a:ext cx="163906" cy="108344"/>
            </a:xfrm>
            <a:prstGeom prst="rect">
              <a:avLst/>
            </a:prstGeom>
            <a:ln>
              <a:noFill/>
            </a:ln>
          </p:spPr>
        </p:pic>
        <p:pic>
          <p:nvPicPr>
            <p:cNvPr id="86" name="Picture 85" descr="ro.png"/>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4920460" y="6624669"/>
              <a:ext cx="163906" cy="108344"/>
            </a:xfrm>
            <a:prstGeom prst="rect">
              <a:avLst/>
            </a:prstGeom>
            <a:ln>
              <a:noFill/>
            </a:ln>
          </p:spPr>
        </p:pic>
        <p:pic>
          <p:nvPicPr>
            <p:cNvPr id="87" name="Picture 86" descr="se.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5475801" y="6624669"/>
              <a:ext cx="163906" cy="108344"/>
            </a:xfrm>
            <a:prstGeom prst="rect">
              <a:avLst/>
            </a:prstGeom>
            <a:ln>
              <a:noFill/>
            </a:ln>
          </p:spPr>
        </p:pic>
        <p:pic>
          <p:nvPicPr>
            <p:cNvPr id="88" name="Picture 87" descr="uk.png"/>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6030535" y="6624669"/>
              <a:ext cx="163906" cy="108344"/>
            </a:xfrm>
            <a:prstGeom prst="rect">
              <a:avLst/>
            </a:prstGeom>
            <a:ln>
              <a:noFill/>
            </a:ln>
          </p:spPr>
        </p:pic>
        <p:pic>
          <p:nvPicPr>
            <p:cNvPr id="89" name="Picture 88" descr="si.png"/>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6435327" y="6623401"/>
              <a:ext cx="163385" cy="108000"/>
            </a:xfrm>
            <a:prstGeom prst="rect">
              <a:avLst/>
            </a:prstGeom>
          </p:spPr>
        </p:pic>
      </p:grpSp>
    </p:spTree>
  </p:cSld>
  <p:clrMap bg1="lt1" tx1="dk1" bg2="lt2" tx2="dk2" accent1="accent1" accent2="accent2" accent3="accent3" accent4="accent4" accent5="accent5" accent6="accent6" hlink="hlink" folHlink="folHlink"/>
  <p:sldLayoutIdLst>
    <p:sldLayoutId id="2147483929" r:id="rId1"/>
    <p:sldLayoutId id="2147483941" r:id="rId2"/>
    <p:sldLayoutId id="2147483930" r:id="rId3"/>
    <p:sldLayoutId id="2147483943" r:id="rId4"/>
    <p:sldLayoutId id="2147483944" r:id="rId5"/>
    <p:sldLayoutId id="2147483945" r:id="rId6"/>
    <p:sldLayoutId id="2147483947" r:id="rId7"/>
    <p:sldLayoutId id="2147483948" r:id="rId8"/>
    <p:sldLayoutId id="2147483949" r:id="rId9"/>
  </p:sldLayoutIdLst>
  <p:timing>
    <p:tnLst>
      <p:par>
        <p:cTn id="1" dur="indefinite" restart="never" nodeType="tmRoot"/>
      </p:par>
    </p:tnLst>
  </p:timing>
  <p:hf sldNum="0" hdr="0" dt="0"/>
  <p:txStyles>
    <p:titleStyle>
      <a:lvl1pPr algn="l" rtl="0" eaLnBrk="1" fontAlgn="base" hangingPunct="1">
        <a:spcBef>
          <a:spcPct val="0"/>
        </a:spcBef>
        <a:spcAft>
          <a:spcPct val="0"/>
        </a:spcAft>
        <a:defRPr lang="en-GB" sz="2200" b="0" dirty="0" smtClean="0">
          <a:solidFill>
            <a:srgbClr val="0070C0"/>
          </a:solidFill>
          <a:latin typeface="Verdana"/>
          <a:ea typeface="+mj-ea"/>
          <a:cs typeface="Verdana"/>
        </a:defRPr>
      </a:lvl1pPr>
      <a:lvl2pPr algn="l" rtl="0" eaLnBrk="1" fontAlgn="base" hangingPunct="1">
        <a:spcBef>
          <a:spcPct val="0"/>
        </a:spcBef>
        <a:spcAft>
          <a:spcPct val="0"/>
        </a:spcAft>
        <a:defRPr sz="2200" b="1">
          <a:solidFill>
            <a:schemeClr val="bg1"/>
          </a:solidFill>
          <a:latin typeface="Verdana" pitchFamily="34" charset="0"/>
        </a:defRPr>
      </a:lvl2pPr>
      <a:lvl3pPr algn="l" rtl="0" eaLnBrk="1" fontAlgn="base" hangingPunct="1">
        <a:spcBef>
          <a:spcPct val="0"/>
        </a:spcBef>
        <a:spcAft>
          <a:spcPct val="0"/>
        </a:spcAft>
        <a:defRPr sz="2200" b="1">
          <a:solidFill>
            <a:schemeClr val="bg1"/>
          </a:solidFill>
          <a:latin typeface="Verdana" pitchFamily="34" charset="0"/>
        </a:defRPr>
      </a:lvl3pPr>
      <a:lvl4pPr algn="l" rtl="0" eaLnBrk="1" fontAlgn="base" hangingPunct="1">
        <a:spcBef>
          <a:spcPct val="0"/>
        </a:spcBef>
        <a:spcAft>
          <a:spcPct val="0"/>
        </a:spcAft>
        <a:defRPr sz="2200" b="1">
          <a:solidFill>
            <a:schemeClr val="bg1"/>
          </a:solidFill>
          <a:latin typeface="Verdana" pitchFamily="34" charset="0"/>
        </a:defRPr>
      </a:lvl4pPr>
      <a:lvl5pPr algn="l" rtl="0" eaLnBrk="1" fontAlgn="base" hangingPunct="1">
        <a:spcBef>
          <a:spcPct val="0"/>
        </a:spcBef>
        <a:spcAft>
          <a:spcPct val="0"/>
        </a:spcAft>
        <a:defRPr sz="2200" b="1">
          <a:solidFill>
            <a:schemeClr val="bg1"/>
          </a:solidFill>
          <a:latin typeface="Verdana" pitchFamily="34" charset="0"/>
        </a:defRPr>
      </a:lvl5pPr>
      <a:lvl6pPr marL="457200" algn="l" rtl="0" eaLnBrk="1" fontAlgn="base" hangingPunct="1">
        <a:spcBef>
          <a:spcPct val="0"/>
        </a:spcBef>
        <a:spcAft>
          <a:spcPct val="0"/>
        </a:spcAft>
        <a:defRPr sz="2200" b="1">
          <a:solidFill>
            <a:schemeClr val="bg1"/>
          </a:solidFill>
          <a:latin typeface="Verdana" pitchFamily="34" charset="0"/>
        </a:defRPr>
      </a:lvl6pPr>
      <a:lvl7pPr marL="914400" algn="l" rtl="0" eaLnBrk="1" fontAlgn="base" hangingPunct="1">
        <a:spcBef>
          <a:spcPct val="0"/>
        </a:spcBef>
        <a:spcAft>
          <a:spcPct val="0"/>
        </a:spcAft>
        <a:defRPr sz="2200" b="1">
          <a:solidFill>
            <a:schemeClr val="bg1"/>
          </a:solidFill>
          <a:latin typeface="Verdana" pitchFamily="34" charset="0"/>
        </a:defRPr>
      </a:lvl7pPr>
      <a:lvl8pPr marL="1371600" algn="l" rtl="0" eaLnBrk="1" fontAlgn="base" hangingPunct="1">
        <a:spcBef>
          <a:spcPct val="0"/>
        </a:spcBef>
        <a:spcAft>
          <a:spcPct val="0"/>
        </a:spcAft>
        <a:defRPr sz="2200" b="1">
          <a:solidFill>
            <a:schemeClr val="bg1"/>
          </a:solidFill>
          <a:latin typeface="Verdana" pitchFamily="34" charset="0"/>
        </a:defRPr>
      </a:lvl8pPr>
      <a:lvl9pPr marL="1828800" algn="l" rtl="0" eaLnBrk="1" fontAlgn="base" hangingPunct="1">
        <a:spcBef>
          <a:spcPct val="0"/>
        </a:spcBef>
        <a:spcAft>
          <a:spcPct val="0"/>
        </a:spcAft>
        <a:defRPr sz="2200" b="1">
          <a:solidFill>
            <a:schemeClr val="bg1"/>
          </a:solidFill>
          <a:latin typeface="Verdana" pitchFamily="34" charset="0"/>
        </a:defRPr>
      </a:lvl9pPr>
    </p:titleStyle>
    <p:bodyStyle>
      <a:lvl1pPr marL="0" indent="-342900" algn="l" rtl="0" eaLnBrk="1" fontAlgn="base" hangingPunct="1">
        <a:lnSpc>
          <a:spcPct val="119000"/>
        </a:lnSpc>
        <a:spcBef>
          <a:spcPct val="20000"/>
        </a:spcBef>
        <a:spcAft>
          <a:spcPct val="0"/>
        </a:spcAft>
        <a:buClr>
          <a:schemeClr val="accent1"/>
        </a:buClr>
        <a:buFontTx/>
        <a:buNone/>
        <a:defRPr lang="en-GB" sz="1600" dirty="0" smtClean="0">
          <a:solidFill>
            <a:schemeClr val="bg2"/>
          </a:solidFill>
          <a:latin typeface="Verdana"/>
          <a:ea typeface="+mn-ea"/>
          <a:cs typeface="Verdana"/>
        </a:defRPr>
      </a:lvl1pPr>
      <a:lvl2pPr marL="810000" indent="0" algn="l" rtl="0" eaLnBrk="1" fontAlgn="base" hangingPunct="1">
        <a:lnSpc>
          <a:spcPct val="119000"/>
        </a:lnSpc>
        <a:spcBef>
          <a:spcPct val="20000"/>
        </a:spcBef>
        <a:spcAft>
          <a:spcPct val="0"/>
        </a:spcAft>
        <a:buClr>
          <a:schemeClr val="accent1"/>
        </a:buClr>
        <a:buFont typeface="Verdana" pitchFamily="34" charset="0"/>
        <a:buNone/>
        <a:defRPr lang="en-GB" sz="1600" dirty="0" smtClean="0">
          <a:solidFill>
            <a:schemeClr val="bg2"/>
          </a:solidFill>
          <a:latin typeface="Verdana"/>
          <a:ea typeface="+mn-ea"/>
          <a:cs typeface="Verdana"/>
        </a:defRPr>
      </a:lvl2pPr>
      <a:lvl3pPr marL="1407600" indent="0" algn="l" rtl="0" eaLnBrk="1" fontAlgn="base" hangingPunct="1">
        <a:lnSpc>
          <a:spcPct val="119000"/>
        </a:lnSpc>
        <a:spcBef>
          <a:spcPct val="20000"/>
        </a:spcBef>
        <a:spcAft>
          <a:spcPct val="0"/>
        </a:spcAft>
        <a:buClr>
          <a:schemeClr val="accent1"/>
        </a:buClr>
        <a:buFont typeface="Verdana" pitchFamily="34" charset="0"/>
        <a:buNone/>
        <a:defRPr lang="en-GB" sz="1600" dirty="0" smtClean="0">
          <a:solidFill>
            <a:schemeClr val="bg2"/>
          </a:solidFill>
          <a:latin typeface="Verdana"/>
          <a:ea typeface="+mn-ea"/>
          <a:cs typeface="Verdana"/>
        </a:defRPr>
      </a:lvl3pPr>
      <a:lvl4pPr marL="2005200" indent="0" algn="l" rtl="0" eaLnBrk="1" fontAlgn="base" hangingPunct="1">
        <a:lnSpc>
          <a:spcPct val="119000"/>
        </a:lnSpc>
        <a:spcBef>
          <a:spcPct val="20000"/>
        </a:spcBef>
        <a:spcAft>
          <a:spcPct val="0"/>
        </a:spcAft>
        <a:buClr>
          <a:schemeClr val="accent1"/>
        </a:buClr>
        <a:buFont typeface="Verdana" pitchFamily="34" charset="0"/>
        <a:buNone/>
        <a:defRPr lang="en-GB" sz="1600" dirty="0" smtClean="0">
          <a:solidFill>
            <a:schemeClr val="bg2"/>
          </a:solidFill>
          <a:latin typeface="Verdana"/>
          <a:ea typeface="+mn-ea"/>
          <a:cs typeface="Verdana"/>
        </a:defRPr>
      </a:lvl4pPr>
      <a:lvl5pPr marL="2602800" indent="0" algn="l" rtl="0" eaLnBrk="1" fontAlgn="base" hangingPunct="1">
        <a:lnSpc>
          <a:spcPct val="119000"/>
        </a:lnSpc>
        <a:spcBef>
          <a:spcPct val="20000"/>
        </a:spcBef>
        <a:spcAft>
          <a:spcPct val="0"/>
        </a:spcAft>
        <a:buClr>
          <a:schemeClr val="accent1"/>
        </a:buClr>
        <a:buFont typeface="Verdana" pitchFamily="34" charset="0"/>
        <a:buNone/>
        <a:defRPr lang="en-GB" sz="1600" dirty="0" smtClean="0">
          <a:solidFill>
            <a:schemeClr val="bg2"/>
          </a:solidFill>
          <a:latin typeface="Verdana"/>
          <a:ea typeface="+mn-ea"/>
          <a:cs typeface="Verdana"/>
        </a:defRPr>
      </a:lvl5pPr>
      <a:lvl6pPr marL="34798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6pPr>
      <a:lvl7pPr marL="39370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7pPr>
      <a:lvl8pPr marL="43942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8pPr>
      <a:lvl9pPr marL="48514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724907" y="1409696"/>
            <a:ext cx="2334729" cy="3320196"/>
          </a:xfrm>
          <a:prstGeom prst="rect">
            <a:avLst/>
          </a:prstGeom>
          <a:solidFill>
            <a:schemeClr val="bg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i="1" dirty="0">
              <a:solidFill>
                <a:schemeClr val="bg2"/>
              </a:solidFill>
            </a:endParaRPr>
          </a:p>
          <a:p>
            <a:pPr algn="ctr"/>
            <a:endParaRPr lang="en-US" sz="900" b="1" i="1" dirty="0">
              <a:solidFill>
                <a:schemeClr val="bg2"/>
              </a:solidFill>
            </a:endParaRPr>
          </a:p>
          <a:p>
            <a:pPr algn="ctr"/>
            <a:endParaRPr lang="en-US" sz="900" b="1" i="1" dirty="0">
              <a:solidFill>
                <a:schemeClr val="bg2"/>
              </a:solidFill>
            </a:endParaRPr>
          </a:p>
          <a:p>
            <a:pPr algn="ctr"/>
            <a:endParaRPr lang="en-US" sz="900" b="1" i="1" dirty="0">
              <a:solidFill>
                <a:schemeClr val="bg2"/>
              </a:solidFill>
            </a:endParaRPr>
          </a:p>
          <a:p>
            <a:pPr algn="ctr"/>
            <a:endParaRPr lang="en-US" sz="900" b="1" i="1" dirty="0">
              <a:solidFill>
                <a:schemeClr val="bg2"/>
              </a:solidFill>
            </a:endParaRPr>
          </a:p>
          <a:p>
            <a:pPr algn="ctr"/>
            <a:endParaRPr lang="en-US" sz="900" b="1" i="1" dirty="0">
              <a:solidFill>
                <a:schemeClr val="bg2"/>
              </a:solidFill>
            </a:endParaRPr>
          </a:p>
          <a:p>
            <a:pPr algn="ctr"/>
            <a:endParaRPr lang="en-US" sz="900" b="1" i="1" dirty="0">
              <a:solidFill>
                <a:schemeClr val="bg2"/>
              </a:solidFill>
            </a:endParaRPr>
          </a:p>
          <a:p>
            <a:pPr algn="ctr"/>
            <a:endParaRPr lang="en-US" sz="900" b="1" i="1" dirty="0">
              <a:solidFill>
                <a:schemeClr val="bg2"/>
              </a:solidFill>
            </a:endParaRPr>
          </a:p>
          <a:p>
            <a:pPr algn="ctr"/>
            <a:endParaRPr lang="en-US" sz="900" b="1" i="1" dirty="0">
              <a:solidFill>
                <a:schemeClr val="bg2"/>
              </a:solidFill>
            </a:endParaRPr>
          </a:p>
        </p:txBody>
      </p:sp>
      <p:sp>
        <p:nvSpPr>
          <p:cNvPr id="37" name="Rectangle 36"/>
          <p:cNvSpPr/>
          <p:nvPr/>
        </p:nvSpPr>
        <p:spPr>
          <a:xfrm>
            <a:off x="6758245" y="704664"/>
            <a:ext cx="2299492" cy="704481"/>
          </a:xfrm>
          <a:prstGeom prst="rect">
            <a:avLst/>
          </a:prstGeom>
          <a:solidFill>
            <a:schemeClr val="bg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7000" rIns="27000" rtlCol="0" anchor="t"/>
          <a:lstStyle/>
          <a:p>
            <a:pPr algn="ctr"/>
            <a:endParaRPr lang="en-US" sz="900" b="1" i="1" dirty="0">
              <a:solidFill>
                <a:schemeClr val="bg2"/>
              </a:solidFill>
            </a:endParaRPr>
          </a:p>
          <a:p>
            <a:pPr algn="ctr"/>
            <a:endParaRPr lang="en-GB" sz="900" b="1" i="1" dirty="0">
              <a:solidFill>
                <a:schemeClr val="bg2"/>
              </a:solidFill>
            </a:endParaRPr>
          </a:p>
        </p:txBody>
      </p:sp>
      <p:sp>
        <p:nvSpPr>
          <p:cNvPr id="117762" name="Rectangle 2"/>
          <p:cNvSpPr>
            <a:spLocks noGrp="1" noChangeArrowheads="1"/>
          </p:cNvSpPr>
          <p:nvPr>
            <p:ph type="title"/>
          </p:nvPr>
        </p:nvSpPr>
        <p:spPr>
          <a:xfrm>
            <a:off x="143087" y="-16280"/>
            <a:ext cx="7174846" cy="761747"/>
          </a:xfrm>
        </p:spPr>
        <p:txBody>
          <a:bodyPr vert="horz" wrap="square" lIns="27000" tIns="34290" rIns="54000" bIns="34290" numCol="1" anchor="ctr" anchorCtr="0" compatLnSpc="1">
            <a:prstTxWarp prst="textNoShape">
              <a:avLst/>
            </a:prstTxWarp>
            <a:spAutoFit/>
          </a:bodyPr>
          <a:lstStyle/>
          <a:p>
            <a:r>
              <a:rPr lang="en-US" sz="1500" dirty="0"/>
              <a:t>VERSATILE HIGH-FIDELITY REFERENCE GAS CELL AS LASER WAVELENGTH STABILISATION UNIT FOR DIAL MEASUREMENTS OF ATMOSPHERIC TRACE GASES</a:t>
            </a:r>
            <a:endParaRPr lang="en-GB" sz="1500" dirty="0"/>
          </a:p>
        </p:txBody>
      </p:sp>
      <p:sp>
        <p:nvSpPr>
          <p:cNvPr id="5" name="Rectangle 4"/>
          <p:cNvSpPr/>
          <p:nvPr/>
        </p:nvSpPr>
        <p:spPr>
          <a:xfrm>
            <a:off x="168516" y="704664"/>
            <a:ext cx="4489227" cy="320876"/>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ormAutofit/>
          </a:bodyPr>
          <a:lstStyle/>
          <a:p>
            <a:r>
              <a:rPr lang="en-US" sz="825" b="1" dirty="0">
                <a:solidFill>
                  <a:schemeClr val="bg1"/>
                </a:solidFill>
              </a:rPr>
              <a:t>Contractors: NPL (GB), ORC </a:t>
            </a:r>
            <a:r>
              <a:rPr lang="en-US" sz="825" b="1" dirty="0">
                <a:solidFill>
                  <a:schemeClr val="bg1"/>
                </a:solidFill>
              </a:rPr>
              <a:t>(GB</a:t>
            </a:r>
            <a:r>
              <a:rPr lang="en-US" sz="825" b="1" dirty="0">
                <a:solidFill>
                  <a:schemeClr val="bg1"/>
                </a:solidFill>
              </a:rPr>
              <a:t>), </a:t>
            </a:r>
            <a:r>
              <a:rPr lang="en-US" sz="825" b="1" dirty="0" err="1">
                <a:solidFill>
                  <a:schemeClr val="bg1"/>
                </a:solidFill>
              </a:rPr>
              <a:t>Eblana</a:t>
            </a:r>
            <a:r>
              <a:rPr lang="en-US" sz="825" b="1" dirty="0">
                <a:solidFill>
                  <a:schemeClr val="bg1"/>
                </a:solidFill>
              </a:rPr>
              <a:t> Photonics (IRL)</a:t>
            </a:r>
            <a:endParaRPr lang="en-US" sz="825" b="1" dirty="0">
              <a:solidFill>
                <a:schemeClr val="bg1"/>
              </a:solidFill>
            </a:endParaRPr>
          </a:p>
        </p:txBody>
      </p:sp>
      <p:sp>
        <p:nvSpPr>
          <p:cNvPr id="19" name="Rectangle 18"/>
          <p:cNvSpPr/>
          <p:nvPr/>
        </p:nvSpPr>
        <p:spPr>
          <a:xfrm>
            <a:off x="168513" y="1028693"/>
            <a:ext cx="3412500" cy="193541"/>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ormAutofit/>
          </a:bodyPr>
          <a:lstStyle/>
          <a:p>
            <a:pPr lvl="0">
              <a:defRPr/>
            </a:pPr>
            <a:r>
              <a:rPr lang="en-US" sz="825" b="1" dirty="0">
                <a:solidFill>
                  <a:schemeClr val="bg1"/>
                </a:solidFill>
              </a:rPr>
              <a:t>TRP T117-307MM</a:t>
            </a:r>
            <a:endParaRPr lang="en-GB" sz="825" b="1" dirty="0">
              <a:solidFill>
                <a:schemeClr val="bg1"/>
              </a:solidFill>
            </a:endParaRPr>
          </a:p>
        </p:txBody>
      </p:sp>
      <p:sp>
        <p:nvSpPr>
          <p:cNvPr id="20" name="Rectangle 19"/>
          <p:cNvSpPr/>
          <p:nvPr/>
        </p:nvSpPr>
        <p:spPr>
          <a:xfrm>
            <a:off x="4657745" y="704664"/>
            <a:ext cx="1283670" cy="320876"/>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ormAutofit/>
          </a:bodyPr>
          <a:lstStyle/>
          <a:p>
            <a:r>
              <a:rPr lang="en-US" sz="825" b="1" dirty="0">
                <a:solidFill>
                  <a:schemeClr val="bg1"/>
                </a:solidFill>
              </a:rPr>
              <a:t>ESA Budget</a:t>
            </a:r>
            <a:r>
              <a:rPr lang="en-US" sz="825" b="1" dirty="0">
                <a:solidFill>
                  <a:schemeClr val="bg1"/>
                </a:solidFill>
              </a:rPr>
              <a:t>:</a:t>
            </a:r>
            <a:endParaRPr lang="en-US" sz="825" b="1" dirty="0">
              <a:solidFill>
                <a:schemeClr val="bg1"/>
              </a:solidFill>
            </a:endParaRPr>
          </a:p>
        </p:txBody>
      </p:sp>
      <p:sp>
        <p:nvSpPr>
          <p:cNvPr id="21" name="Rectangle 20"/>
          <p:cNvSpPr/>
          <p:nvPr/>
        </p:nvSpPr>
        <p:spPr>
          <a:xfrm>
            <a:off x="5941414" y="703563"/>
            <a:ext cx="818612" cy="321977"/>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ormAutofit/>
          </a:bodyPr>
          <a:lstStyle/>
          <a:p>
            <a:pPr lvl="0" algn="ctr">
              <a:defRPr/>
            </a:pPr>
            <a:r>
              <a:rPr lang="en-US" sz="825" b="1" dirty="0">
                <a:solidFill>
                  <a:schemeClr val="bg1"/>
                </a:solidFill>
              </a:rPr>
              <a:t>300 </a:t>
            </a:r>
            <a:r>
              <a:rPr lang="en-US" sz="825" b="1" dirty="0">
                <a:solidFill>
                  <a:schemeClr val="bg1"/>
                </a:solidFill>
              </a:rPr>
              <a:t>k</a:t>
            </a:r>
            <a:r>
              <a:rPr lang="en-US" sz="825" b="1" dirty="0">
                <a:solidFill>
                  <a:schemeClr val="bg1"/>
                </a:solidFill>
              </a:rPr>
              <a:t>€</a:t>
            </a:r>
            <a:endParaRPr lang="en-GB" sz="825" b="1" dirty="0">
              <a:solidFill>
                <a:schemeClr val="bg1"/>
              </a:solidFill>
            </a:endParaRPr>
          </a:p>
        </p:txBody>
      </p:sp>
      <p:sp>
        <p:nvSpPr>
          <p:cNvPr id="23" name="Rectangle 22"/>
          <p:cNvSpPr/>
          <p:nvPr/>
        </p:nvSpPr>
        <p:spPr>
          <a:xfrm>
            <a:off x="168514" y="1409695"/>
            <a:ext cx="6591515" cy="701021"/>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t" anchorCtr="0">
            <a:normAutofit fontScale="92500" lnSpcReduction="20000"/>
          </a:bodyPr>
          <a:lstStyle/>
          <a:p>
            <a:r>
              <a:rPr lang="en-US" sz="900" b="1" dirty="0">
                <a:solidFill>
                  <a:schemeClr val="bg2"/>
                </a:solidFill>
              </a:rPr>
              <a:t>Background and justification: </a:t>
            </a:r>
            <a:endParaRPr lang="en-US" sz="900" b="1" dirty="0">
              <a:solidFill>
                <a:schemeClr val="bg2"/>
              </a:solidFill>
            </a:endParaRPr>
          </a:p>
          <a:p>
            <a:r>
              <a:rPr lang="en-US" sz="900" dirty="0">
                <a:solidFill>
                  <a:schemeClr val="bg2"/>
                </a:solidFill>
              </a:rPr>
              <a:t>ESA is </a:t>
            </a:r>
            <a:r>
              <a:rPr lang="en-US" sz="900" dirty="0">
                <a:solidFill>
                  <a:schemeClr val="bg2"/>
                </a:solidFill>
              </a:rPr>
              <a:t>pursuing the development of </a:t>
            </a:r>
            <a:r>
              <a:rPr lang="en-US" sz="900" dirty="0">
                <a:solidFill>
                  <a:schemeClr val="bg2"/>
                </a:solidFill>
              </a:rPr>
              <a:t>technologies enabling space-borne </a:t>
            </a:r>
            <a:r>
              <a:rPr lang="en-US" sz="900" dirty="0">
                <a:solidFill>
                  <a:schemeClr val="bg2"/>
                </a:solidFill>
              </a:rPr>
              <a:t>atmospheric </a:t>
            </a:r>
            <a:r>
              <a:rPr lang="en-US" sz="900" dirty="0">
                <a:solidFill>
                  <a:schemeClr val="bg2"/>
                </a:solidFill>
              </a:rPr>
              <a:t>sensing of trace gases, in particular greenhouse gases such as carbon dioxide. A promising measurement technique is differential absorption </a:t>
            </a:r>
            <a:r>
              <a:rPr lang="en-US" sz="900" dirty="0" err="1">
                <a:solidFill>
                  <a:schemeClr val="bg2"/>
                </a:solidFill>
              </a:rPr>
              <a:t>lidar</a:t>
            </a:r>
            <a:r>
              <a:rPr lang="en-US" sz="900" dirty="0">
                <a:solidFill>
                  <a:schemeClr val="bg2"/>
                </a:solidFill>
              </a:rPr>
              <a:t> (DIAL) relying on </a:t>
            </a:r>
            <a:r>
              <a:rPr lang="en-US" sz="900" dirty="0">
                <a:solidFill>
                  <a:schemeClr val="bg2"/>
                </a:solidFill>
              </a:rPr>
              <a:t>linear </a:t>
            </a:r>
            <a:r>
              <a:rPr lang="en-US" sz="900" dirty="0">
                <a:solidFill>
                  <a:schemeClr val="bg2"/>
                </a:solidFill>
              </a:rPr>
              <a:t>molecular absorption </a:t>
            </a:r>
            <a:r>
              <a:rPr lang="en-US" sz="900" dirty="0">
                <a:solidFill>
                  <a:schemeClr val="bg2"/>
                </a:solidFill>
              </a:rPr>
              <a:t>in </a:t>
            </a:r>
            <a:r>
              <a:rPr lang="en-US" sz="900" dirty="0">
                <a:solidFill>
                  <a:schemeClr val="bg2"/>
                </a:solidFill>
              </a:rPr>
              <a:t>the </a:t>
            </a:r>
            <a:r>
              <a:rPr lang="en-US" sz="900" dirty="0">
                <a:solidFill>
                  <a:schemeClr val="bg2"/>
                </a:solidFill>
              </a:rPr>
              <a:t>1.5 </a:t>
            </a:r>
            <a:r>
              <a:rPr lang="en-US" sz="900" dirty="0">
                <a:solidFill>
                  <a:schemeClr val="bg2"/>
                </a:solidFill>
              </a:rPr>
              <a:t>µm </a:t>
            </a:r>
            <a:r>
              <a:rPr lang="en-US" sz="900" dirty="0">
                <a:solidFill>
                  <a:schemeClr val="bg2"/>
                </a:solidFill>
              </a:rPr>
              <a:t>to 2.5 </a:t>
            </a:r>
            <a:r>
              <a:rPr lang="en-US" sz="900" dirty="0">
                <a:solidFill>
                  <a:schemeClr val="bg2"/>
                </a:solidFill>
              </a:rPr>
              <a:t>µm NIR band</a:t>
            </a:r>
            <a:r>
              <a:rPr lang="en-US" sz="900" dirty="0">
                <a:solidFill>
                  <a:schemeClr val="bg2"/>
                </a:solidFill>
              </a:rPr>
              <a:t>. </a:t>
            </a:r>
            <a:r>
              <a:rPr lang="en-US" sz="900" dirty="0">
                <a:solidFill>
                  <a:schemeClr val="bg2"/>
                </a:solidFill>
              </a:rPr>
              <a:t>Previous work has </a:t>
            </a:r>
            <a:r>
              <a:rPr lang="en-US" sz="900" dirty="0">
                <a:solidFill>
                  <a:schemeClr val="bg2"/>
                </a:solidFill>
              </a:rPr>
              <a:t>made use of conventional bulk cells for wavelength referencing. G</a:t>
            </a:r>
            <a:r>
              <a:rPr lang="en-US" sz="900" dirty="0">
                <a:solidFill>
                  <a:schemeClr val="bg2"/>
                </a:solidFill>
              </a:rPr>
              <a:t>as-filled </a:t>
            </a:r>
            <a:r>
              <a:rPr lang="en-US" sz="900" dirty="0">
                <a:solidFill>
                  <a:schemeClr val="bg2"/>
                </a:solidFill>
              </a:rPr>
              <a:t>hollow core </a:t>
            </a:r>
            <a:r>
              <a:rPr lang="en-US" sz="900" dirty="0" err="1">
                <a:solidFill>
                  <a:schemeClr val="bg2"/>
                </a:solidFill>
              </a:rPr>
              <a:t>fibre</a:t>
            </a:r>
            <a:r>
              <a:rPr lang="en-US" sz="900" dirty="0">
                <a:solidFill>
                  <a:schemeClr val="bg2"/>
                </a:solidFill>
              </a:rPr>
              <a:t> </a:t>
            </a:r>
            <a:r>
              <a:rPr lang="en-US" sz="900" dirty="0">
                <a:solidFill>
                  <a:schemeClr val="bg2"/>
                </a:solidFill>
              </a:rPr>
              <a:t>cells offer advantages in terms of scalability, mass, compactness and robustness.</a:t>
            </a:r>
            <a:endParaRPr lang="en-US" sz="900" dirty="0">
              <a:solidFill>
                <a:schemeClr val="bg2"/>
              </a:solidFill>
            </a:endParaRPr>
          </a:p>
          <a:p>
            <a:endParaRPr lang="en-US" sz="825" dirty="0">
              <a:solidFill>
                <a:schemeClr val="bg2"/>
              </a:solidFill>
            </a:endParaRPr>
          </a:p>
        </p:txBody>
      </p:sp>
      <p:sp>
        <p:nvSpPr>
          <p:cNvPr id="31" name="Rectangle 30"/>
          <p:cNvSpPr/>
          <p:nvPr/>
        </p:nvSpPr>
        <p:spPr>
          <a:xfrm>
            <a:off x="168516" y="2040207"/>
            <a:ext cx="6591515" cy="752501"/>
          </a:xfrm>
          <a:prstGeom prst="rect">
            <a:avLst/>
          </a:prstGeom>
          <a:solidFill>
            <a:schemeClr val="bg1">
              <a:lumMod val="8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rmAutofit lnSpcReduction="10000"/>
          </a:bodyPr>
          <a:lstStyle/>
          <a:p>
            <a:r>
              <a:rPr lang="en-US" sz="825" b="1" dirty="0">
                <a:solidFill>
                  <a:schemeClr val="bg2"/>
                </a:solidFill>
              </a:rPr>
              <a:t>Objective(s): </a:t>
            </a:r>
            <a:endParaRPr lang="en-US" sz="825" b="1" dirty="0">
              <a:solidFill>
                <a:schemeClr val="bg2"/>
              </a:solidFill>
            </a:endParaRPr>
          </a:p>
          <a:p>
            <a:r>
              <a:rPr lang="en-US" sz="825" dirty="0">
                <a:solidFill>
                  <a:schemeClr val="bg2"/>
                </a:solidFill>
              </a:rPr>
              <a:t>Exploration </a:t>
            </a:r>
            <a:r>
              <a:rPr lang="en-US" sz="825" dirty="0">
                <a:solidFill>
                  <a:schemeClr val="bg2"/>
                </a:solidFill>
              </a:rPr>
              <a:t>of feasibility, limitations and conceptual </a:t>
            </a:r>
            <a:r>
              <a:rPr lang="en-US" sz="825" dirty="0">
                <a:solidFill>
                  <a:schemeClr val="bg2"/>
                </a:solidFill>
              </a:rPr>
              <a:t>design of </a:t>
            </a:r>
            <a:r>
              <a:rPr lang="en-US" sz="825" dirty="0">
                <a:solidFill>
                  <a:schemeClr val="bg2"/>
                </a:solidFill>
              </a:rPr>
              <a:t>a </a:t>
            </a:r>
            <a:r>
              <a:rPr lang="en-US" sz="825" dirty="0">
                <a:solidFill>
                  <a:schemeClr val="bg2"/>
                </a:solidFill>
              </a:rPr>
              <a:t>generic, versatile, hollow-core </a:t>
            </a:r>
            <a:r>
              <a:rPr lang="en-US" sz="825" dirty="0" err="1">
                <a:solidFill>
                  <a:schemeClr val="bg2"/>
                </a:solidFill>
              </a:rPr>
              <a:t>fibre</a:t>
            </a:r>
            <a:r>
              <a:rPr lang="en-US" sz="825" dirty="0">
                <a:solidFill>
                  <a:schemeClr val="bg2"/>
                </a:solidFill>
              </a:rPr>
              <a:t> based wavelength reference architecture that </a:t>
            </a:r>
            <a:r>
              <a:rPr lang="en-US" sz="825" dirty="0">
                <a:solidFill>
                  <a:schemeClr val="bg2"/>
                </a:solidFill>
              </a:rPr>
              <a:t>can be used for specific </a:t>
            </a:r>
            <a:r>
              <a:rPr lang="en-US" sz="825" dirty="0">
                <a:solidFill>
                  <a:schemeClr val="bg2"/>
                </a:solidFill>
              </a:rPr>
              <a:t>applications </a:t>
            </a:r>
            <a:r>
              <a:rPr lang="en-US" sz="825" dirty="0">
                <a:solidFill>
                  <a:schemeClr val="bg2"/>
                </a:solidFill>
              </a:rPr>
              <a:t>with only moderate </a:t>
            </a:r>
            <a:r>
              <a:rPr lang="en-US" sz="825" dirty="0">
                <a:solidFill>
                  <a:schemeClr val="bg2"/>
                </a:solidFill>
              </a:rPr>
              <a:t>modifications</a:t>
            </a:r>
            <a:r>
              <a:rPr lang="en-US" sz="825" dirty="0">
                <a:solidFill>
                  <a:schemeClr val="bg2"/>
                </a:solidFill>
              </a:rPr>
              <a:t>. </a:t>
            </a:r>
            <a:r>
              <a:rPr lang="en-US" sz="825" dirty="0">
                <a:solidFill>
                  <a:schemeClr val="bg2"/>
                </a:solidFill>
              </a:rPr>
              <a:t>Build and </a:t>
            </a:r>
            <a:r>
              <a:rPr lang="en-US" sz="825" dirty="0" err="1">
                <a:solidFill>
                  <a:schemeClr val="bg2"/>
                </a:solidFill>
              </a:rPr>
              <a:t>characterise</a:t>
            </a:r>
            <a:r>
              <a:rPr lang="en-US" sz="825" dirty="0">
                <a:solidFill>
                  <a:schemeClr val="bg2"/>
                </a:solidFill>
              </a:rPr>
              <a:t> </a:t>
            </a:r>
            <a:r>
              <a:rPr lang="en-US" sz="825" dirty="0">
                <a:solidFill>
                  <a:schemeClr val="bg2"/>
                </a:solidFill>
              </a:rPr>
              <a:t>an elegant breadboard </a:t>
            </a:r>
            <a:r>
              <a:rPr lang="en-US" sz="825" dirty="0">
                <a:solidFill>
                  <a:schemeClr val="bg2"/>
                </a:solidFill>
              </a:rPr>
              <a:t>of </a:t>
            </a:r>
            <a:r>
              <a:rPr lang="en-US" sz="825" dirty="0">
                <a:solidFill>
                  <a:schemeClr val="bg2"/>
                </a:solidFill>
              </a:rPr>
              <a:t>an all-</a:t>
            </a:r>
            <a:r>
              <a:rPr lang="en-US" sz="825" dirty="0" err="1">
                <a:solidFill>
                  <a:schemeClr val="bg2"/>
                </a:solidFill>
              </a:rPr>
              <a:t>fibre</a:t>
            </a:r>
            <a:r>
              <a:rPr lang="en-US" sz="825" dirty="0">
                <a:solidFill>
                  <a:schemeClr val="bg2"/>
                </a:solidFill>
              </a:rPr>
              <a:t> </a:t>
            </a:r>
            <a:r>
              <a:rPr lang="en-US" sz="825" dirty="0">
                <a:solidFill>
                  <a:schemeClr val="bg2"/>
                </a:solidFill>
              </a:rPr>
              <a:t>system </a:t>
            </a:r>
            <a:r>
              <a:rPr lang="en-US" sz="825" dirty="0" err="1">
                <a:solidFill>
                  <a:schemeClr val="bg2"/>
                </a:solidFill>
              </a:rPr>
              <a:t>stabilising</a:t>
            </a:r>
            <a:r>
              <a:rPr lang="en-US" sz="825" dirty="0">
                <a:solidFill>
                  <a:schemeClr val="bg2"/>
                </a:solidFill>
              </a:rPr>
              <a:t> a </a:t>
            </a:r>
            <a:r>
              <a:rPr lang="en-US" sz="825" dirty="0">
                <a:solidFill>
                  <a:schemeClr val="bg2"/>
                </a:solidFill>
              </a:rPr>
              <a:t>laser </a:t>
            </a:r>
            <a:r>
              <a:rPr lang="en-US" sz="825" dirty="0">
                <a:solidFill>
                  <a:schemeClr val="bg2"/>
                </a:solidFill>
              </a:rPr>
              <a:t>diode </a:t>
            </a:r>
            <a:r>
              <a:rPr lang="en-US" sz="825" dirty="0">
                <a:solidFill>
                  <a:schemeClr val="bg2"/>
                </a:solidFill>
              </a:rPr>
              <a:t>on </a:t>
            </a:r>
            <a:r>
              <a:rPr lang="en-US" sz="825" dirty="0">
                <a:solidFill>
                  <a:schemeClr val="bg2"/>
                </a:solidFill>
              </a:rPr>
              <a:t>the HITRAN P(30) </a:t>
            </a:r>
            <a:r>
              <a:rPr lang="en-US" sz="825" baseline="30000" dirty="0">
                <a:solidFill>
                  <a:schemeClr val="bg2"/>
                </a:solidFill>
              </a:rPr>
              <a:t>12</a:t>
            </a:r>
            <a:r>
              <a:rPr lang="en-US" sz="825" dirty="0">
                <a:solidFill>
                  <a:schemeClr val="bg2"/>
                </a:solidFill>
              </a:rPr>
              <a:t>CO</a:t>
            </a:r>
            <a:r>
              <a:rPr lang="en-US" sz="825" baseline="-25000" dirty="0">
                <a:solidFill>
                  <a:schemeClr val="bg2"/>
                </a:solidFill>
              </a:rPr>
              <a:t>2</a:t>
            </a:r>
            <a:r>
              <a:rPr lang="en-US" sz="825" dirty="0">
                <a:solidFill>
                  <a:schemeClr val="bg2"/>
                </a:solidFill>
              </a:rPr>
              <a:t> absorption feature at 2.05 </a:t>
            </a:r>
            <a:r>
              <a:rPr lang="en-US" sz="825" dirty="0">
                <a:solidFill>
                  <a:schemeClr val="bg2"/>
                </a:solidFill>
              </a:rPr>
              <a:t>µm with a 100kHz @10s (Allan deviation) frequency stability requirement. Demonstrate </a:t>
            </a:r>
            <a:r>
              <a:rPr lang="en-US" sz="825" dirty="0">
                <a:solidFill>
                  <a:schemeClr val="bg2"/>
                </a:solidFill>
              </a:rPr>
              <a:t>locking </a:t>
            </a:r>
            <a:r>
              <a:rPr lang="en-US" sz="825" dirty="0">
                <a:solidFill>
                  <a:schemeClr val="bg2"/>
                </a:solidFill>
              </a:rPr>
              <a:t>on </a:t>
            </a:r>
            <a:r>
              <a:rPr lang="en-US" sz="825" dirty="0">
                <a:solidFill>
                  <a:schemeClr val="bg2"/>
                </a:solidFill>
              </a:rPr>
              <a:t>a </a:t>
            </a:r>
            <a:r>
              <a:rPr lang="en-US" sz="825" dirty="0">
                <a:solidFill>
                  <a:schemeClr val="bg2"/>
                </a:solidFill>
              </a:rPr>
              <a:t>feature with 20dB </a:t>
            </a:r>
            <a:r>
              <a:rPr lang="en-US" sz="825" dirty="0">
                <a:solidFill>
                  <a:schemeClr val="bg2"/>
                </a:solidFill>
              </a:rPr>
              <a:t>reduced line strength as compared to the P(30</a:t>
            </a:r>
            <a:r>
              <a:rPr lang="en-US" sz="825" dirty="0">
                <a:solidFill>
                  <a:schemeClr val="bg2"/>
                </a:solidFill>
              </a:rPr>
              <a:t>). Investigate offset-locking up to 3 GHz from line </a:t>
            </a:r>
            <a:r>
              <a:rPr lang="en-US" sz="825" dirty="0" err="1">
                <a:solidFill>
                  <a:schemeClr val="bg2"/>
                </a:solidFill>
              </a:rPr>
              <a:t>centre</a:t>
            </a:r>
            <a:r>
              <a:rPr lang="en-US" sz="825" dirty="0">
                <a:solidFill>
                  <a:schemeClr val="bg2"/>
                </a:solidFill>
              </a:rPr>
              <a:t>.</a:t>
            </a:r>
            <a:endParaRPr lang="en-US" sz="825" dirty="0">
              <a:solidFill>
                <a:schemeClr val="bg2"/>
              </a:solidFill>
            </a:endParaRPr>
          </a:p>
        </p:txBody>
      </p:sp>
      <p:sp>
        <p:nvSpPr>
          <p:cNvPr id="32" name="Rectangle 31"/>
          <p:cNvSpPr/>
          <p:nvPr/>
        </p:nvSpPr>
        <p:spPr>
          <a:xfrm>
            <a:off x="168516" y="2804140"/>
            <a:ext cx="6591515" cy="876497"/>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rmAutofit lnSpcReduction="10000"/>
          </a:bodyPr>
          <a:lstStyle/>
          <a:p>
            <a:r>
              <a:rPr lang="en-US" sz="825" b="1" dirty="0">
                <a:solidFill>
                  <a:schemeClr val="bg2"/>
                </a:solidFill>
              </a:rPr>
              <a:t>Achievements and status: </a:t>
            </a:r>
            <a:endParaRPr lang="en-US" sz="825" b="1" dirty="0">
              <a:solidFill>
                <a:schemeClr val="bg2"/>
              </a:solidFill>
            </a:endParaRPr>
          </a:p>
          <a:p>
            <a:r>
              <a:rPr lang="en-US" sz="825" dirty="0">
                <a:solidFill>
                  <a:schemeClr val="bg2"/>
                </a:solidFill>
              </a:rPr>
              <a:t>A</a:t>
            </a:r>
            <a:r>
              <a:rPr lang="en-US" sz="825" dirty="0">
                <a:solidFill>
                  <a:schemeClr val="bg2"/>
                </a:solidFill>
              </a:rPr>
              <a:t> compact and robust architecture of a versatile wavelength referencing system based on wavelength modulation spectroscopy and PDH spectroscopy in a </a:t>
            </a:r>
            <a:r>
              <a:rPr lang="en-US" sz="825" dirty="0" err="1">
                <a:solidFill>
                  <a:schemeClr val="bg2"/>
                </a:solidFill>
              </a:rPr>
              <a:t>kagome</a:t>
            </a:r>
            <a:r>
              <a:rPr lang="en-US" sz="825" dirty="0">
                <a:solidFill>
                  <a:schemeClr val="bg2"/>
                </a:solidFill>
              </a:rPr>
              <a:t> </a:t>
            </a:r>
            <a:r>
              <a:rPr lang="en-US" sz="825" dirty="0" err="1">
                <a:solidFill>
                  <a:schemeClr val="bg2"/>
                </a:solidFill>
              </a:rPr>
              <a:t>fibre</a:t>
            </a:r>
            <a:r>
              <a:rPr lang="en-US" sz="825" dirty="0">
                <a:solidFill>
                  <a:schemeClr val="bg2"/>
                </a:solidFill>
              </a:rPr>
              <a:t> has been developed and </a:t>
            </a:r>
            <a:r>
              <a:rPr lang="en-US" sz="825" dirty="0" err="1">
                <a:solidFill>
                  <a:schemeClr val="bg2"/>
                </a:solidFill>
              </a:rPr>
              <a:t>characterised</a:t>
            </a:r>
            <a:r>
              <a:rPr lang="en-US" sz="825" dirty="0">
                <a:solidFill>
                  <a:schemeClr val="bg2"/>
                </a:solidFill>
              </a:rPr>
              <a:t> in various respects. The elegant breadboard has demonstrated a performance meeting the most challenging requirements as defined for the </a:t>
            </a:r>
            <a:r>
              <a:rPr lang="en-US" sz="825" baseline="30000" dirty="0">
                <a:solidFill>
                  <a:schemeClr val="bg2"/>
                </a:solidFill>
              </a:rPr>
              <a:t>12</a:t>
            </a:r>
            <a:r>
              <a:rPr lang="en-US" sz="825" dirty="0">
                <a:solidFill>
                  <a:schemeClr val="bg2"/>
                </a:solidFill>
              </a:rPr>
              <a:t>CO</a:t>
            </a:r>
            <a:r>
              <a:rPr lang="en-US" sz="825" baseline="-25000" dirty="0">
                <a:solidFill>
                  <a:schemeClr val="bg2"/>
                </a:solidFill>
              </a:rPr>
              <a:t>2</a:t>
            </a:r>
            <a:r>
              <a:rPr lang="en-US" sz="825" dirty="0">
                <a:solidFill>
                  <a:schemeClr val="bg2"/>
                </a:solidFill>
              </a:rPr>
              <a:t> </a:t>
            </a:r>
            <a:r>
              <a:rPr lang="en-US" sz="825" dirty="0">
                <a:solidFill>
                  <a:schemeClr val="bg2"/>
                </a:solidFill>
              </a:rPr>
              <a:t>P(30) feature, the most likely candidate absorption line for a DIAL CO</a:t>
            </a:r>
            <a:r>
              <a:rPr lang="en-US" sz="825" baseline="-25000" dirty="0">
                <a:solidFill>
                  <a:schemeClr val="bg2"/>
                </a:solidFill>
              </a:rPr>
              <a:t>2</a:t>
            </a:r>
            <a:r>
              <a:rPr lang="en-US" sz="825" dirty="0">
                <a:solidFill>
                  <a:schemeClr val="bg2"/>
                </a:solidFill>
              </a:rPr>
              <a:t> monitoring mission. Locking to a 20dB weaker line as well as the feasibility of offset locking at 3 GHz have been shown. A high-power DFB laser diode at 2.05 </a:t>
            </a:r>
            <a:r>
              <a:rPr lang="en-US" sz="825" dirty="0">
                <a:solidFill>
                  <a:schemeClr val="bg2"/>
                </a:solidFill>
              </a:rPr>
              <a:t>µm </a:t>
            </a:r>
            <a:r>
              <a:rPr lang="en-US" sz="825" dirty="0">
                <a:solidFill>
                  <a:schemeClr val="bg2"/>
                </a:solidFill>
              </a:rPr>
              <a:t>with excellent stability, suitable to be used in a high-performance frequency reference system, has been developed.  </a:t>
            </a:r>
            <a:endParaRPr lang="en-US" sz="825" dirty="0">
              <a:solidFill>
                <a:schemeClr val="bg2"/>
              </a:solidFill>
            </a:endParaRPr>
          </a:p>
          <a:p>
            <a:endParaRPr lang="en-US" sz="825" dirty="0">
              <a:solidFill>
                <a:schemeClr val="bg2"/>
              </a:solidFill>
            </a:endParaRPr>
          </a:p>
        </p:txBody>
      </p:sp>
      <p:sp>
        <p:nvSpPr>
          <p:cNvPr id="33" name="Rectangle 32"/>
          <p:cNvSpPr/>
          <p:nvPr/>
        </p:nvSpPr>
        <p:spPr>
          <a:xfrm>
            <a:off x="168514" y="3680638"/>
            <a:ext cx="6591515" cy="475337"/>
          </a:xfrm>
          <a:prstGeom prst="rect">
            <a:avLst/>
          </a:prstGeom>
          <a:solidFill>
            <a:schemeClr val="bg1">
              <a:lumMod val="8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rmAutofit/>
          </a:bodyPr>
          <a:lstStyle/>
          <a:p>
            <a:r>
              <a:rPr lang="en-US" sz="825" b="1" dirty="0">
                <a:solidFill>
                  <a:schemeClr val="bg2"/>
                </a:solidFill>
              </a:rPr>
              <a:t>Benefits: </a:t>
            </a:r>
            <a:endParaRPr lang="en-US" sz="825" b="1" dirty="0">
              <a:solidFill>
                <a:schemeClr val="bg2"/>
              </a:solidFill>
            </a:endParaRPr>
          </a:p>
          <a:p>
            <a:r>
              <a:rPr lang="en-US" sz="825" dirty="0">
                <a:solidFill>
                  <a:schemeClr val="bg2"/>
                </a:solidFill>
              </a:rPr>
              <a:t>The demonstrated frequency reference system is an enabling element for a  DIAL mission to monitor various atmospheric trace gases. Due to its versatility it can benefit a large number of applications, both space-borne and terrestrial.</a:t>
            </a:r>
            <a:endParaRPr lang="en-US" sz="825" dirty="0">
              <a:solidFill>
                <a:schemeClr val="bg2"/>
              </a:solidFill>
            </a:endParaRPr>
          </a:p>
          <a:p>
            <a:endParaRPr lang="en-US" sz="825" dirty="0">
              <a:solidFill>
                <a:schemeClr val="bg2"/>
              </a:solidFill>
            </a:endParaRPr>
          </a:p>
        </p:txBody>
      </p:sp>
      <p:sp>
        <p:nvSpPr>
          <p:cNvPr id="39" name="Rectangle 38"/>
          <p:cNvSpPr/>
          <p:nvPr/>
        </p:nvSpPr>
        <p:spPr>
          <a:xfrm>
            <a:off x="158988" y="4156526"/>
            <a:ext cx="6591515" cy="573366"/>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r>
              <a:rPr lang="en-US" sz="825" b="1" dirty="0">
                <a:solidFill>
                  <a:schemeClr val="bg2"/>
                </a:solidFill>
              </a:rPr>
              <a:t>Next steps:</a:t>
            </a:r>
            <a:r>
              <a:rPr lang="en-US" sz="825" dirty="0">
                <a:solidFill>
                  <a:schemeClr val="bg2"/>
                </a:solidFill>
              </a:rPr>
              <a:t> </a:t>
            </a:r>
            <a:endParaRPr lang="en-US" sz="825" dirty="0">
              <a:solidFill>
                <a:schemeClr val="bg2"/>
              </a:solidFill>
            </a:endParaRPr>
          </a:p>
          <a:p>
            <a:r>
              <a:rPr lang="en-US" sz="825" dirty="0">
                <a:solidFill>
                  <a:schemeClr val="bg2"/>
                </a:solidFill>
              </a:rPr>
              <a:t>It is intended to continue the development with the aim to further improve certain performance features, e.g. increasing the frequency stability when locking to weak lines and widening the continuous tuning range in offset locking. Another key objective is to raise the TRL of the breadboard to 6. A follow-on activity in the frame of the GSTP is under consideration. </a:t>
            </a:r>
            <a:endParaRPr lang="en-US" sz="825" dirty="0">
              <a:solidFill>
                <a:schemeClr val="bg2"/>
              </a:solidFill>
            </a:endParaRPr>
          </a:p>
        </p:txBody>
      </p:sp>
      <p:sp>
        <p:nvSpPr>
          <p:cNvPr id="40" name="Rectangle 39"/>
          <p:cNvSpPr/>
          <p:nvPr/>
        </p:nvSpPr>
        <p:spPr>
          <a:xfrm>
            <a:off x="2519771" y="1215137"/>
            <a:ext cx="2139757" cy="189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27000" rIns="54000" bIns="27000" numCol="1" spcCol="0" rtlCol="0" fromWordArt="0" anchor="t" anchorCtr="0" forceAA="0" compatLnSpc="1">
            <a:prstTxWarp prst="textNoShape">
              <a:avLst/>
            </a:prstTxWarp>
            <a:noAutofit/>
          </a:bodyPr>
          <a:lstStyle/>
          <a:p>
            <a:r>
              <a:rPr lang="en-US" sz="825" b="1" dirty="0">
                <a:solidFill>
                  <a:schemeClr val="bg1"/>
                </a:solidFill>
              </a:rPr>
              <a:t>Target </a:t>
            </a:r>
            <a:r>
              <a:rPr lang="en-US" sz="825" b="1" dirty="0">
                <a:solidFill>
                  <a:schemeClr val="bg1"/>
                </a:solidFill>
              </a:rPr>
              <a:t>TRL</a:t>
            </a:r>
            <a:r>
              <a:rPr lang="en-US" sz="825" b="1" dirty="0">
                <a:solidFill>
                  <a:schemeClr val="bg1"/>
                </a:solidFill>
              </a:rPr>
              <a:t>: </a:t>
            </a:r>
            <a:r>
              <a:rPr lang="en-US" sz="825" b="1" dirty="0">
                <a:solidFill>
                  <a:schemeClr val="bg1"/>
                </a:solidFill>
              </a:rPr>
              <a:t>6 Date</a:t>
            </a:r>
            <a:r>
              <a:rPr lang="en-US" sz="825" b="1" dirty="0">
                <a:solidFill>
                  <a:schemeClr val="bg1"/>
                </a:solidFill>
              </a:rPr>
              <a:t>: </a:t>
            </a:r>
            <a:r>
              <a:rPr lang="en-US" sz="825" b="1" dirty="0">
                <a:solidFill>
                  <a:schemeClr val="bg1"/>
                </a:solidFill>
              </a:rPr>
              <a:t>2020</a:t>
            </a:r>
            <a:endParaRPr lang="en-GB" sz="825" b="1" dirty="0">
              <a:solidFill>
                <a:schemeClr val="bg1"/>
              </a:solidFill>
            </a:endParaRPr>
          </a:p>
        </p:txBody>
      </p:sp>
      <p:sp>
        <p:nvSpPr>
          <p:cNvPr id="30" name="Rectangle 29"/>
          <p:cNvSpPr/>
          <p:nvPr/>
        </p:nvSpPr>
        <p:spPr>
          <a:xfrm>
            <a:off x="168514" y="1215137"/>
            <a:ext cx="345835" cy="189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ormAutofit/>
          </a:bodyPr>
          <a:lstStyle/>
          <a:p>
            <a:r>
              <a:rPr lang="en-US" sz="825" b="1" dirty="0">
                <a:solidFill>
                  <a:schemeClr val="bg1"/>
                </a:solidFill>
              </a:rPr>
              <a:t>TRL</a:t>
            </a:r>
            <a:endParaRPr lang="en-GB" sz="825" b="1" dirty="0">
              <a:solidFill>
                <a:schemeClr val="bg1"/>
              </a:solidFill>
            </a:endParaRPr>
          </a:p>
        </p:txBody>
      </p:sp>
      <p:sp>
        <p:nvSpPr>
          <p:cNvPr id="34" name="Rectangle 33"/>
          <p:cNvSpPr/>
          <p:nvPr/>
        </p:nvSpPr>
        <p:spPr>
          <a:xfrm>
            <a:off x="1552940" y="1215137"/>
            <a:ext cx="961073" cy="189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ormAutofit/>
          </a:bodyPr>
          <a:lstStyle/>
          <a:p>
            <a:pPr lvl="0">
              <a:defRPr/>
            </a:pPr>
            <a:r>
              <a:rPr lang="en-US" sz="825" b="1" dirty="0">
                <a:solidFill>
                  <a:schemeClr val="bg1"/>
                </a:solidFill>
              </a:rPr>
              <a:t>Achieved: </a:t>
            </a:r>
            <a:r>
              <a:rPr lang="en-US" sz="825" b="1" dirty="0">
                <a:solidFill>
                  <a:schemeClr val="bg1"/>
                </a:solidFill>
              </a:rPr>
              <a:t>4</a:t>
            </a:r>
            <a:endParaRPr lang="en-GB" sz="825" b="1" dirty="0">
              <a:solidFill>
                <a:schemeClr val="bg1"/>
              </a:solidFill>
            </a:endParaRPr>
          </a:p>
        </p:txBody>
      </p:sp>
      <p:sp>
        <p:nvSpPr>
          <p:cNvPr id="35" name="Rectangle 34"/>
          <p:cNvSpPr/>
          <p:nvPr/>
        </p:nvSpPr>
        <p:spPr>
          <a:xfrm>
            <a:off x="3584989" y="1028693"/>
            <a:ext cx="1074539" cy="189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ormAutofit/>
          </a:bodyPr>
          <a:lstStyle/>
          <a:p>
            <a:pPr lvl="0">
              <a:defRPr/>
            </a:pPr>
            <a:r>
              <a:rPr lang="en-US" sz="825" b="1" dirty="0" err="1">
                <a:solidFill>
                  <a:schemeClr val="bg1"/>
                </a:solidFill>
              </a:rPr>
              <a:t>YoC</a:t>
            </a:r>
            <a:r>
              <a:rPr lang="en-US" sz="825" b="1" dirty="0">
                <a:solidFill>
                  <a:schemeClr val="bg1"/>
                </a:solidFill>
              </a:rPr>
              <a:t>: 2017</a:t>
            </a:r>
            <a:endParaRPr lang="en-GB" sz="825" b="1" dirty="0">
              <a:solidFill>
                <a:schemeClr val="bg1"/>
              </a:solidFill>
            </a:endParaRPr>
          </a:p>
        </p:txBody>
      </p:sp>
      <p:sp>
        <p:nvSpPr>
          <p:cNvPr id="36" name="Rectangle 35"/>
          <p:cNvSpPr/>
          <p:nvPr/>
        </p:nvSpPr>
        <p:spPr>
          <a:xfrm>
            <a:off x="522066" y="1215137"/>
            <a:ext cx="1019358" cy="189000"/>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ormAutofit/>
          </a:bodyPr>
          <a:lstStyle/>
          <a:p>
            <a:r>
              <a:rPr lang="en-US" sz="825" b="1" dirty="0">
                <a:solidFill>
                  <a:schemeClr val="bg1"/>
                </a:solidFill>
              </a:rPr>
              <a:t>Initial: </a:t>
            </a:r>
            <a:r>
              <a:rPr lang="en-US" sz="825" b="1" dirty="0">
                <a:solidFill>
                  <a:schemeClr val="bg1"/>
                </a:solidFill>
              </a:rPr>
              <a:t>2</a:t>
            </a:r>
            <a:endParaRPr lang="en-GB" sz="825" b="1" dirty="0">
              <a:solidFill>
                <a:schemeClr val="bg1"/>
              </a:solidFill>
            </a:endParaRPr>
          </a:p>
        </p:txBody>
      </p:sp>
      <p:sp>
        <p:nvSpPr>
          <p:cNvPr id="26" name="Rectangle 25"/>
          <p:cNvSpPr/>
          <p:nvPr/>
        </p:nvSpPr>
        <p:spPr>
          <a:xfrm>
            <a:off x="4657746" y="1026091"/>
            <a:ext cx="2102281" cy="379151"/>
          </a:xfrm>
          <a:prstGeom prst="rec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ormAutofit/>
          </a:bodyPr>
          <a:lstStyle/>
          <a:p>
            <a:pPr lvl="0">
              <a:defRPr/>
            </a:pPr>
            <a:r>
              <a:rPr lang="en-US" sz="825" b="1" dirty="0">
                <a:solidFill>
                  <a:schemeClr val="bg1"/>
                </a:solidFill>
              </a:rPr>
              <a:t>TO: </a:t>
            </a:r>
            <a:r>
              <a:rPr lang="en-US" sz="825" b="1" dirty="0">
                <a:solidFill>
                  <a:schemeClr val="bg1"/>
                </a:solidFill>
              </a:rPr>
              <a:t>Michael </a:t>
            </a:r>
            <a:r>
              <a:rPr lang="en-US" sz="825" b="1" dirty="0" err="1">
                <a:solidFill>
                  <a:schemeClr val="bg1"/>
                </a:solidFill>
              </a:rPr>
              <a:t>Jost</a:t>
            </a:r>
            <a:r>
              <a:rPr lang="en-US" sz="825" b="1" dirty="0">
                <a:solidFill>
                  <a:schemeClr val="bg1"/>
                </a:solidFill>
              </a:rPr>
              <a:t> </a:t>
            </a:r>
            <a:r>
              <a:rPr lang="en-US" sz="825" b="1" dirty="0">
                <a:solidFill>
                  <a:schemeClr val="bg1"/>
                </a:solidFill>
              </a:rPr>
              <a:t>(</a:t>
            </a:r>
            <a:r>
              <a:rPr lang="en-US" sz="825" b="1" dirty="0">
                <a:solidFill>
                  <a:schemeClr val="bg1"/>
                </a:solidFill>
              </a:rPr>
              <a:t>TEC-MME)</a:t>
            </a:r>
            <a:endParaRPr lang="en-GB" sz="825" b="1" dirty="0">
              <a:solidFill>
                <a:schemeClr val="bg1"/>
              </a:solidFill>
            </a:endParaRPr>
          </a:p>
        </p:txBody>
      </p:sp>
      <p:sp>
        <p:nvSpPr>
          <p:cNvPr id="18" name="TextBox 17"/>
          <p:cNvSpPr txBox="1"/>
          <p:nvPr/>
        </p:nvSpPr>
        <p:spPr>
          <a:xfrm>
            <a:off x="8296958" y="3161266"/>
            <a:ext cx="788968" cy="1061829"/>
          </a:xfrm>
          <a:prstGeom prst="rect">
            <a:avLst/>
          </a:prstGeom>
          <a:noFill/>
        </p:spPr>
        <p:txBody>
          <a:bodyPr wrap="square" rtlCol="0">
            <a:spAutoFit/>
          </a:bodyPr>
          <a:lstStyle/>
          <a:p>
            <a:pPr algn="ctr"/>
            <a:r>
              <a:rPr lang="en-US" sz="900" dirty="0" err="1">
                <a:solidFill>
                  <a:srgbClr val="000000"/>
                </a:solidFill>
                <a:latin typeface="Times New Roman"/>
              </a:rPr>
              <a:t>Fibre</a:t>
            </a:r>
            <a:r>
              <a:rPr lang="en-US" sz="900" dirty="0">
                <a:solidFill>
                  <a:srgbClr val="000000"/>
                </a:solidFill>
                <a:latin typeface="Times New Roman"/>
              </a:rPr>
              <a:t> </a:t>
            </a:r>
            <a:r>
              <a:rPr lang="en-US" sz="900" dirty="0">
                <a:solidFill>
                  <a:srgbClr val="000000"/>
                </a:solidFill>
                <a:latin typeface="Times New Roman"/>
              </a:rPr>
              <a:t>mounting shield in </a:t>
            </a:r>
            <a:r>
              <a:rPr lang="en-US" sz="900" dirty="0">
                <a:solidFill>
                  <a:srgbClr val="000000"/>
                </a:solidFill>
                <a:latin typeface="Times New Roman"/>
              </a:rPr>
              <a:t>place, with a </a:t>
            </a:r>
            <a:r>
              <a:rPr lang="en-US" sz="900" dirty="0">
                <a:solidFill>
                  <a:srgbClr val="000000"/>
                </a:solidFill>
                <a:latin typeface="Times New Roman"/>
              </a:rPr>
              <a:t>2-kPa </a:t>
            </a:r>
            <a:r>
              <a:rPr lang="en-US" sz="900" dirty="0" err="1">
                <a:solidFill>
                  <a:srgbClr val="000000"/>
                </a:solidFill>
                <a:latin typeface="Times New Roman"/>
              </a:rPr>
              <a:t>fibre</a:t>
            </a:r>
            <a:r>
              <a:rPr lang="en-US" sz="900" dirty="0">
                <a:solidFill>
                  <a:srgbClr val="000000"/>
                </a:solidFill>
                <a:latin typeface="Times New Roman"/>
              </a:rPr>
              <a:t> </a:t>
            </a:r>
            <a:r>
              <a:rPr lang="en-US" sz="900" dirty="0">
                <a:solidFill>
                  <a:srgbClr val="000000"/>
                </a:solidFill>
                <a:latin typeface="Times New Roman"/>
              </a:rPr>
              <a:t>shown </a:t>
            </a:r>
            <a:r>
              <a:rPr lang="en-US" sz="900" dirty="0">
                <a:solidFill>
                  <a:srgbClr val="000000"/>
                </a:solidFill>
                <a:latin typeface="Times New Roman"/>
              </a:rPr>
              <a:t>mounted </a:t>
            </a:r>
            <a:endParaRPr lang="en-GB" sz="900" dirty="0">
              <a:solidFill>
                <a:schemeClr val="bg2"/>
              </a:solidFill>
            </a:endParaRPr>
          </a:p>
        </p:txBody>
      </p:sp>
      <p:sp>
        <p:nvSpPr>
          <p:cNvPr id="22" name="TextBox 21"/>
          <p:cNvSpPr txBox="1"/>
          <p:nvPr/>
        </p:nvSpPr>
        <p:spPr>
          <a:xfrm>
            <a:off x="8223830" y="1547472"/>
            <a:ext cx="890330" cy="1338828"/>
          </a:xfrm>
          <a:prstGeom prst="rect">
            <a:avLst/>
          </a:prstGeom>
          <a:noFill/>
        </p:spPr>
        <p:txBody>
          <a:bodyPr wrap="square" rtlCol="0">
            <a:spAutoFit/>
          </a:bodyPr>
          <a:lstStyle/>
          <a:p>
            <a:pPr algn="ctr"/>
            <a:r>
              <a:rPr lang="en-US" sz="900" dirty="0">
                <a:solidFill>
                  <a:srgbClr val="000000"/>
                </a:solidFill>
                <a:latin typeface="Times New Roman"/>
              </a:rPr>
              <a:t>EBB lower </a:t>
            </a:r>
            <a:r>
              <a:rPr lang="en-US" sz="900" dirty="0">
                <a:solidFill>
                  <a:srgbClr val="000000"/>
                </a:solidFill>
                <a:latin typeface="Times New Roman"/>
              </a:rPr>
              <a:t>layer, with the laser in a butterfly package; the 50/50 </a:t>
            </a:r>
            <a:r>
              <a:rPr lang="en-US" sz="900" dirty="0" err="1">
                <a:solidFill>
                  <a:srgbClr val="000000"/>
                </a:solidFill>
                <a:latin typeface="Times New Roman"/>
              </a:rPr>
              <a:t>fibre</a:t>
            </a:r>
            <a:r>
              <a:rPr lang="en-US" sz="900" dirty="0">
                <a:solidFill>
                  <a:srgbClr val="000000"/>
                </a:solidFill>
                <a:latin typeface="Times New Roman"/>
              </a:rPr>
              <a:t> splitter, </a:t>
            </a:r>
            <a:r>
              <a:rPr lang="en-US" sz="900" dirty="0" err="1">
                <a:solidFill>
                  <a:srgbClr val="000000"/>
                </a:solidFill>
                <a:latin typeface="Times New Roman"/>
              </a:rPr>
              <a:t>fibre</a:t>
            </a:r>
            <a:r>
              <a:rPr lang="en-US" sz="900" dirty="0">
                <a:solidFill>
                  <a:srgbClr val="000000"/>
                </a:solidFill>
                <a:latin typeface="Times New Roman"/>
              </a:rPr>
              <a:t> isolator and </a:t>
            </a:r>
            <a:r>
              <a:rPr lang="en-US" sz="900" dirty="0">
                <a:solidFill>
                  <a:srgbClr val="000000"/>
                </a:solidFill>
                <a:latin typeface="Times New Roman"/>
              </a:rPr>
              <a:t>detector </a:t>
            </a:r>
            <a:endParaRPr lang="en-GB" sz="900" dirty="0">
              <a:solidFill>
                <a:schemeClr val="bg2"/>
              </a:solidFill>
            </a:endParaRPr>
          </a:p>
        </p:txBody>
      </p:sp>
      <p:pic>
        <p:nvPicPr>
          <p:cNvPr id="2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0617" y="725084"/>
            <a:ext cx="779859" cy="31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0310" y="1063964"/>
            <a:ext cx="1735361" cy="3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59217" y="753100"/>
            <a:ext cx="918931" cy="2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99570" y="1508094"/>
            <a:ext cx="1465586" cy="1376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99570" y="3037680"/>
            <a:ext cx="1465586" cy="1476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8518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Esa presentation">
  <a:themeElements>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fontScheme name="Esa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EW ESA Presentation 16-9_Slovenia.potx" id="{B4B7490A-53FE-4E20-AAB8-88372E67B561}" vid="{BCEB71B1-FD63-4BD6-B008-F7DFC94BF6F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28739FB1CB564AB25CC90E867097C2" ma:contentTypeVersion="1" ma:contentTypeDescription="Create a new document." ma:contentTypeScope="" ma:versionID="f5276cb37b6a5ac424d71e1add7fe9d6">
  <xsd:schema xmlns:xsd="http://www.w3.org/2001/XMLSchema" xmlns:xs="http://www.w3.org/2001/XMLSchema" xmlns:p="http://schemas.microsoft.com/office/2006/metadata/properties" xmlns:ns1="http://schemas.microsoft.com/sharepoint/v3" targetNamespace="http://schemas.microsoft.com/office/2006/metadata/properties" ma:root="true" ma:fieldsID="fc1958f689284e262d1fa84b900a385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48D79E0-F545-4A75-B39D-7B8AF1D9BA85}">
  <ds:schemaRefs>
    <ds:schemaRef ds:uri="http://schemas.microsoft.com/sharepoint/v3/contenttype/forms"/>
  </ds:schemaRefs>
</ds:datastoreItem>
</file>

<file path=customXml/itemProps2.xml><?xml version="1.0" encoding="utf-8"?>
<ds:datastoreItem xmlns:ds="http://schemas.openxmlformats.org/officeDocument/2006/customXml" ds:itemID="{A541CB09-9C0D-400E-BCE1-CDB7EE39186B}"/>
</file>

<file path=customXml/itemProps3.xml><?xml version="1.0" encoding="utf-8"?>
<ds:datastoreItem xmlns:ds="http://schemas.openxmlformats.org/officeDocument/2006/customXml" ds:itemID="{8E22279E-2C4C-4C93-8498-455A58D1433E}">
  <ds:schemaRefs>
    <ds:schemaRef ds:uri="http://schemas.microsoft.com/office/2006/metadata/properties"/>
    <ds:schemaRef ds:uri="http://schemas.openxmlformats.org/package/2006/metadata/core-properties"/>
    <ds:schemaRef ds:uri="http://schemas.microsoft.com/office/2006/documentManagement/types"/>
    <ds:schemaRef ds:uri="f2760952-b3bb-408f-ace6-eb1e07642b86"/>
    <ds:schemaRef ds:uri="http://www.w3.org/XML/1998/namespace"/>
    <ds:schemaRef ds:uri="http://purl.org/dc/elements/1.1/"/>
    <ds:schemaRef ds:uri="http://purl.org/dc/dcmitype/"/>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ESA Presentation 16-9</Template>
  <TotalTime>4</TotalTime>
  <Words>506</Words>
  <Application>Microsoft Office PowerPoint</Application>
  <PresentationFormat>On-screen Show (16:9)</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Esa presentation</vt:lpstr>
      <vt:lpstr>VERSATILE HIGH-FIDELITY REFERENCE GAS CELL AS LASER WAVELENGTH STABILISATION UNIT FOR DIAL MEASUREMENTS OF ATMOSPHERIC TRACE GASES</vt:lpstr>
    </vt:vector>
  </TitlesOfParts>
  <Manager/>
  <Company>ESA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VERSATILE HIGH-FIDELITY REFERENCE GAS CELL AS LASER WAVELENGTH STABILISATION UNIT FOR DIAL MEASUREMENTS OF ATMOSPHERIC TRACE GASES</dc:title>
  <dc:subject>TITLE OF PRESENTATION</dc:subject>
  <dc:creator>Peter Vanik</dc:creator>
  <cp:keywords/>
  <dc:description/>
  <cp:lastModifiedBy>Peter Vanik</cp:lastModifiedBy>
  <cp:revision>1</cp:revision>
  <cp:lastPrinted>2008-08-26T16:26:23Z</cp:lastPrinted>
  <dcterms:created xsi:type="dcterms:W3CDTF">2018-04-24T07:54:07Z</dcterms:created>
  <dcterms:modified xsi:type="dcterms:W3CDTF">2018-04-24T07:58:43Z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Title">
    <vt:lpwstr>TITLE OF PRESENTATION</vt:lpwstr>
  </property>
  <property fmtid="{D5CDD505-2E9C-101B-9397-08002B2CF9AE}" pid="3" name="PSubtitle">
    <vt:lpwstr>TITLE OF PRESENTATION</vt:lpwstr>
  </property>
  <property fmtid="{D5CDD505-2E9C-101B-9397-08002B2CF9AE}" pid="4" name="PAuthor">
    <vt:lpwstr> </vt:lpwstr>
  </property>
  <property fmtid="{D5CDD505-2E9C-101B-9397-08002B2CF9AE}" pid="5" name="PPlace">
    <vt:lpwstr/>
  </property>
  <property fmtid="{D5CDD505-2E9C-101B-9397-08002B2CF9AE}" pid="6" name="PDate">
    <vt:lpwstr>DD/MM/YYYY</vt:lpwstr>
  </property>
  <property fmtid="{D5CDD505-2E9C-101B-9397-08002B2CF9AE}" pid="7" name="PProgramme">
    <vt:lpwstr/>
  </property>
  <property fmtid="{D5CDD505-2E9C-101B-9397-08002B2CF9AE}" pid="8" name="PEmail">
    <vt:lpwstr/>
  </property>
  <property fmtid="{D5CDD505-2E9C-101B-9397-08002B2CF9AE}" pid="9" name="PClassification">
    <vt:lpwstr>ESA UNCLASSIFIED – For Official Use</vt:lpwstr>
  </property>
  <property fmtid="{D5CDD505-2E9C-101B-9397-08002B2CF9AE}" pid="10" name="POptionButton1">
    <vt:bool>true</vt:bool>
  </property>
  <property fmtid="{D5CDD505-2E9C-101B-9397-08002B2CF9AE}" pid="11" name="POptionButton2">
    <vt:bool>false</vt:bool>
  </property>
  <property fmtid="{D5CDD505-2E9C-101B-9397-08002B2CF9AE}" pid="12" name="ESAVersion">
    <vt:lpwstr>5GV2.0</vt:lpwstr>
  </property>
  <property fmtid="{D5CDD505-2E9C-101B-9397-08002B2CF9AE}" pid="13" name="ShowESADialog1">
    <vt:bool>true</vt:bool>
  </property>
  <property fmtid="{D5CDD505-2E9C-101B-9397-08002B2CF9AE}" pid="14" name="ContentTypeId">
    <vt:lpwstr>0x0101000828739FB1CB564AB25CC90E867097C2</vt:lpwstr>
  </property>
  <property fmtid="{D5CDD505-2E9C-101B-9397-08002B2CF9AE}" pid="15" name="Document Type">
    <vt:lpwstr>HO - Handout / Presentation</vt:lpwstr>
  </property>
  <property fmtid="{D5CDD505-2E9C-101B-9397-08002B2CF9AE}" pid="16" name="Reference">
    <vt:lpwstr/>
  </property>
  <property fmtid="{D5CDD505-2E9C-101B-9397-08002B2CF9AE}" pid="17" name="Classification">
    <vt:lpwstr>ESA UNCLASSIFIED - For Official Use</vt:lpwstr>
  </property>
  <property fmtid="{D5CDD505-2E9C-101B-9397-08002B2CF9AE}" pid="18" name="Classification Caveat">
    <vt:lpwstr/>
  </property>
  <property fmtid="{D5CDD505-2E9C-101B-9397-08002B2CF9AE}" pid="19" name="Status">
    <vt:lpwstr/>
  </property>
  <property fmtid="{D5CDD505-2E9C-101B-9397-08002B2CF9AE}" pid="20" name="bmsSiteName">
    <vt:lpwstr/>
  </property>
  <property fmtid="{D5CDD505-2E9C-101B-9397-08002B2CF9AE}" pid="21" name="Originating Organisation">
    <vt:lpwstr/>
  </property>
  <property fmtid="{D5CDD505-2E9C-101B-9397-08002B2CF9AE}" pid="22" name="Distribution">
    <vt:lpwstr/>
  </property>
  <property fmtid="{D5CDD505-2E9C-101B-9397-08002B2CF9AE}" pid="23" name="bmsSitename2">
    <vt:lpwstr/>
  </property>
  <property fmtid="{D5CDD505-2E9C-101B-9397-08002B2CF9AE}" pid="24" name="bmsAddress">
    <vt:lpwstr/>
  </property>
  <property fmtid="{D5CDD505-2E9C-101B-9397-08002B2CF9AE}" pid="25" name="bmsPlace">
    <vt:lpwstr/>
  </property>
  <property fmtid="{D5CDD505-2E9C-101B-9397-08002B2CF9AE}" pid="26" name="bmsPhoneFax">
    <vt:lpwstr/>
  </property>
  <property fmtid="{D5CDD505-2E9C-101B-9397-08002B2CF9AE}" pid="27" name="Issue">
    <vt:i4>0</vt:i4>
  </property>
  <property fmtid="{D5CDD505-2E9C-101B-9397-08002B2CF9AE}" pid="28" name="Revision">
    <vt:i4>0</vt:i4>
  </property>
</Properties>
</file>