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0"/>
  </p:handoutMasterIdLst>
  <p:sldIdLst>
    <p:sldId id="256" r:id="rId2"/>
    <p:sldId id="570" r:id="rId3"/>
    <p:sldId id="581" r:id="rId4"/>
    <p:sldId id="583" r:id="rId5"/>
    <p:sldId id="582" r:id="rId6"/>
    <p:sldId id="584" r:id="rId7"/>
    <p:sldId id="571" r:id="rId8"/>
    <p:sldId id="601" r:id="rId9"/>
    <p:sldId id="580" r:id="rId10"/>
    <p:sldId id="573" r:id="rId11"/>
    <p:sldId id="592" r:id="rId12"/>
    <p:sldId id="615" r:id="rId13"/>
    <p:sldId id="627" r:id="rId14"/>
    <p:sldId id="609" r:id="rId15"/>
    <p:sldId id="614" r:id="rId16"/>
    <p:sldId id="610" r:id="rId17"/>
    <p:sldId id="611" r:id="rId18"/>
    <p:sldId id="612" r:id="rId19"/>
    <p:sldId id="613" r:id="rId20"/>
    <p:sldId id="628" r:id="rId21"/>
    <p:sldId id="616" r:id="rId22"/>
    <p:sldId id="629" r:id="rId23"/>
    <p:sldId id="617" r:id="rId24"/>
    <p:sldId id="618" r:id="rId25"/>
    <p:sldId id="619" r:id="rId26"/>
    <p:sldId id="620" r:id="rId27"/>
    <p:sldId id="621" r:id="rId28"/>
    <p:sldId id="622" r:id="rId29"/>
    <p:sldId id="625" r:id="rId30"/>
    <p:sldId id="626" r:id="rId31"/>
    <p:sldId id="591" r:id="rId32"/>
    <p:sldId id="593" r:id="rId33"/>
    <p:sldId id="599" r:id="rId34"/>
    <p:sldId id="594" r:id="rId35"/>
    <p:sldId id="597" r:id="rId36"/>
    <p:sldId id="602" r:id="rId37"/>
    <p:sldId id="598" r:id="rId38"/>
    <p:sldId id="329" r:id="rId3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EEFA"/>
    <a:srgbClr val="00CC99"/>
    <a:srgbClr val="33CC99"/>
    <a:srgbClr val="0099CC"/>
    <a:srgbClr val="FFA32A"/>
    <a:srgbClr val="FFC31D"/>
    <a:srgbClr val="FFCC66"/>
    <a:srgbClr val="FAD6C0"/>
    <a:srgbClr val="FAD175"/>
    <a:srgbClr val="EEE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1" autoAdjust="0"/>
    <p:restoredTop sz="98182" autoAdjust="0"/>
  </p:normalViewPr>
  <p:slideViewPr>
    <p:cSldViewPr snapToGrid="0" snapToObjects="1">
      <p:cViewPr varScale="1">
        <p:scale>
          <a:sx n="116" d="100"/>
          <a:sy n="116" d="100"/>
        </p:scale>
        <p:origin x="-1528" y="-112"/>
      </p:cViewPr>
      <p:guideLst>
        <p:guide orient="horz" pos="2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D428-0957-3F45-A29B-DDCA08D35903}" type="datetimeFigureOut">
              <a:rPr lang="fr-FR" smtClean="0"/>
              <a:pPr/>
              <a:t>23/10/12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65C26-5B98-EB48-83C8-E34C2958B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Gdar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281903" y="2438723"/>
            <a:ext cx="5199483" cy="198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 i="0" cap="all">
                <a:solidFill>
                  <a:schemeClr val="tx1"/>
                </a:solidFill>
                <a:latin typeface="Helvetica Neue Bold Condensed"/>
                <a:cs typeface="Helvetica Neue Bold Condensed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B0E20-65A6-1C42-A962-27783497EA00}" type="datetime4">
              <a:rPr kumimoji="0" lang="en-US" sz="700" b="0" i="0" u="none" strike="noStrike" kern="1200" cap="all" spc="63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octobre 23, 2012</a:t>
            </a:fld>
            <a:endParaRPr kumimoji="0" lang="fr-FR" sz="700" b="0" i="0" u="none" strike="noStrike" kern="1200" cap="all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1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509002" y="6016933"/>
            <a:ext cx="5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\</a:t>
            </a:r>
            <a:endParaRPr lang="fr-FR" sz="3600" dirty="0"/>
          </a:p>
        </p:txBody>
      </p:sp>
      <p:cxnSp>
        <p:nvCxnSpPr>
          <p:cNvPr id="16" name="Connecteur droit 15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281903" y="1678516"/>
            <a:ext cx="7757197" cy="3500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0" i="0" cap="all">
                <a:latin typeface="Helvetica Neue Bold Condensed"/>
                <a:cs typeface="Helvetica Neue Bold Condensed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7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B0E20-65A6-1C42-A962-27783497EA00}" type="datetime4">
              <a:rPr kumimoji="0" lang="en-US" sz="700" b="0" i="0" u="none" strike="noStrike" kern="1200" cap="all" spc="63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octobre 23, 2012</a:t>
            </a:fld>
            <a:endParaRPr kumimoji="0" lang="fr-FR" sz="700" b="0" i="0" u="none" strike="noStrike" kern="1200" cap="all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g02.jpg"/>
          <p:cNvPicPr>
            <a:picLocks noChangeAspect="1"/>
          </p:cNvPicPr>
          <p:nvPr userDrawn="1"/>
        </p:nvPicPr>
        <p:blipFill>
          <a:blip r:embed="rId2">
            <a:lum bright="26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281903" y="1678516"/>
            <a:ext cx="7757197" cy="3500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0" i="0" cap="all">
                <a:latin typeface="Helvetica Neue Bold Condensed"/>
                <a:cs typeface="Helvetica Neue Bold Condensed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255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05600" y="6558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fr-FR" sz="900" kern="120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6C3A9725-5140-F349-BC9F-06A29E189739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B0E20-65A6-1C42-A962-27783497EA00}" type="datetime4">
              <a:rPr kumimoji="0" lang="en-US" sz="700" b="0" i="0" u="none" strike="noStrike" kern="1200" cap="all" spc="630" normalizeH="0" baseline="0" noProof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octobre 23, 2012</a:t>
            </a:fld>
            <a:endParaRPr kumimoji="0" lang="fr-FR" sz="700" b="0" i="0" u="none" strike="noStrike" kern="1200" cap="all" spc="3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bg02.jpg"/>
          <p:cNvPicPr>
            <a:picLocks noChangeAspect="1"/>
          </p:cNvPicPr>
          <p:nvPr userDrawn="1"/>
        </p:nvPicPr>
        <p:blipFill>
          <a:blip r:embed="rId2">
            <a:lum bright="26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255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5" name="Connecteur droit 14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360362" y="114479"/>
            <a:ext cx="8478837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rgbClr val="262633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05600" y="6558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fr-FR" sz="900" kern="120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6C3A9725-5140-F349-BC9F-06A29E189739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B0E20-65A6-1C42-A962-27783497EA00}" type="datetime4">
              <a:rPr kumimoji="0" lang="en-US" sz="700" b="0" i="0" u="none" strike="noStrike" kern="1200" cap="all" spc="630" normalizeH="0" baseline="0" noProof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octobre 23, 2012</a:t>
            </a:fld>
            <a:endParaRPr kumimoji="0" lang="fr-FR" sz="700" b="0" i="0" u="none" strike="noStrike" kern="1200" cap="all" spc="3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30200" y="736600"/>
            <a:ext cx="8509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360363" y="4040188"/>
            <a:ext cx="8478837" cy="2309812"/>
          </a:xfrm>
        </p:spPr>
        <p:txBody>
          <a:bodyPr>
            <a:normAutofit/>
          </a:bodyPr>
          <a:lstStyle>
            <a:lvl1pPr marL="0" indent="0">
              <a:defRPr sz="2800" b="0" i="0">
                <a:solidFill>
                  <a:schemeClr val="bg1">
                    <a:lumMod val="85000"/>
                    <a:lumOff val="1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/>
          </p:nvPr>
        </p:nvSpPr>
        <p:spPr>
          <a:xfrm>
            <a:off x="360362" y="861675"/>
            <a:ext cx="8478837" cy="3054350"/>
          </a:xfrm>
        </p:spPr>
        <p:txBody>
          <a:bodyPr>
            <a:normAutofit/>
          </a:bodyPr>
          <a:lstStyle>
            <a:lvl1pPr marL="0" indent="0">
              <a:defRPr sz="4000" b="0" i="0" cap="all"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itre 1"/>
          <p:cNvSpPr txBox="1">
            <a:spLocks/>
          </p:cNvSpPr>
          <p:nvPr userDrawn="1"/>
        </p:nvSpPr>
        <p:spPr>
          <a:xfrm>
            <a:off x="434303" y="1"/>
            <a:ext cx="747779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 i="0" cap="all">
                <a:latin typeface="Helvetica Neue Bold Condensed"/>
                <a:cs typeface="Helvetica Neue Bold Condense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all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sp>
        <p:nvSpPr>
          <p:cNvPr id="20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449019" y="96838"/>
            <a:ext cx="82266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5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B0E20-65A6-1C42-A962-27783497EA00}" type="datetime4">
              <a:rPr kumimoji="0" lang="en-US" sz="700" b="0" i="0" u="none" strike="noStrike" kern="1200" cap="all" spc="630" normalizeH="0" baseline="0" noProof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octobre 23, 2012</a:t>
            </a:fld>
            <a:endParaRPr kumimoji="0" lang="fr-FR" sz="700" b="0" i="0" u="none" strike="noStrike" kern="1200" cap="all" spc="3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/>
          </p:nvPr>
        </p:nvSpPr>
        <p:spPr>
          <a:xfrm>
            <a:off x="449019" y="1384728"/>
            <a:ext cx="8226622" cy="4482000"/>
          </a:xfrm>
        </p:spPr>
        <p:txBody>
          <a:bodyPr/>
          <a:lstStyle>
            <a:lvl1pPr>
              <a:defRPr b="0" i="0" cap="none"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60912" y="2438723"/>
            <a:ext cx="8622177" cy="198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 i="0" cap="all">
                <a:solidFill>
                  <a:schemeClr val="bg1">
                    <a:lumMod val="85000"/>
                    <a:lumOff val="1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8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12 FEV. 2011   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9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20" name="Connecteur droit 19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60912" y="2438723"/>
            <a:ext cx="8622177" cy="198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 i="0" cap="all">
                <a:solidFill>
                  <a:schemeClr val="tx1"/>
                </a:solidFill>
                <a:latin typeface="Helvetica Neue Bold Condensed"/>
                <a:cs typeface="Helvetica Neue Bold Condensed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8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12 FEV. 2011   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9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20" name="Connecteur droit 19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Gdar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6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281903" y="2497681"/>
            <a:ext cx="5199483" cy="198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 i="0" cap="all" baseline="0">
                <a:latin typeface="Helvetica Neue Bold Condensed"/>
                <a:cs typeface="Helvetica Neue Bold Condensed"/>
                <a:sym typeface="Wingdings"/>
              </a:defRPr>
            </a:lvl1pPr>
          </a:lstStyle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	:)</a:t>
            </a:r>
            <a:br>
              <a:rPr lang="fr-FR" dirty="0" smtClean="0"/>
            </a:br>
            <a:r>
              <a:rPr lang="fr-FR" dirty="0" smtClean="0"/>
              <a:t>merci	:)</a:t>
            </a:r>
            <a:endParaRPr lang="fr-FR" dirty="0"/>
          </a:p>
        </p:txBody>
      </p:sp>
      <p:pic>
        <p:nvPicPr>
          <p:cNvPr id="7" name="Image 6" descr="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9466" y="6350168"/>
            <a:ext cx="1016000" cy="308864"/>
          </a:xfrm>
          <a:prstGeom prst="rect">
            <a:avLst/>
          </a:prstGeom>
        </p:spPr>
      </p:pic>
      <p:sp>
        <p:nvSpPr>
          <p:cNvPr id="11" name="Espace réservé du pied de page 8"/>
          <p:cNvSpPr txBox="1">
            <a:spLocks/>
          </p:cNvSpPr>
          <p:nvPr userDrawn="1"/>
        </p:nvSpPr>
        <p:spPr>
          <a:xfrm>
            <a:off x="2551921" y="6556375"/>
            <a:ext cx="202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12 FEV. 2011   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2" name="Espace réservé du pied de page 8"/>
          <p:cNvSpPr txBox="1">
            <a:spLocks/>
          </p:cNvSpPr>
          <p:nvPr userDrawn="1"/>
        </p:nvSpPr>
        <p:spPr>
          <a:xfrm>
            <a:off x="190500" y="6556375"/>
            <a:ext cx="4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63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TBWA\365                                           </a:t>
            </a:r>
            <a:r>
              <a:rPr kumimoji="0" lang="fr-FR" sz="7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CONFIDENTIEL</a:t>
            </a:r>
            <a:endParaRPr kumimoji="0" lang="fr-FR" sz="7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3" name="Connecteur droit 12"/>
          <p:cNvCxnSpPr/>
          <p:nvPr userDrawn="1"/>
        </p:nvCxnSpPr>
        <p:spPr>
          <a:xfrm flipV="1">
            <a:off x="0" y="6570618"/>
            <a:ext cx="4572000" cy="34971"/>
          </a:xfrm>
          <a:prstGeom prst="line">
            <a:avLst/>
          </a:prstGeom>
          <a:ln w="3175" cap="flat" cmpd="sng" algn="ctr">
            <a:solidFill>
              <a:schemeClr val="tx1">
                <a:alpha val="4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9019" y="96838"/>
            <a:ext cx="82266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843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558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fr-FR" sz="900" kern="120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6C3A9725-5140-F349-BC9F-06A29E189739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458639" y="65449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fr-FR" dirty="0" smtClean="0"/>
              <a:t>TBWA\ 365                CONFIDENTIAL</a:t>
            </a:r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7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 cap="all">
          <a:solidFill>
            <a:schemeClr val="tx1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1pPr>
      <a:lvl2pPr marL="360363" indent="-4763" algn="l" defTabSz="457200" rtl="0" eaLnBrk="1" latinLnBrk="0" hangingPunct="1">
        <a:spcBef>
          <a:spcPct val="20000"/>
        </a:spcBef>
        <a:buClr>
          <a:schemeClr val="accent4"/>
        </a:buClr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HARYS.DOOWAP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HARYS.DOOWAP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903" y="2438723"/>
            <a:ext cx="8032312" cy="1980555"/>
          </a:xfrm>
        </p:spPr>
        <p:txBody>
          <a:bodyPr/>
          <a:lstStyle/>
          <a:p>
            <a:r>
              <a:rPr lang="fr-FR" sz="6000" dirty="0" err="1" smtClean="0"/>
              <a:t>Harrys</a:t>
            </a:r>
            <a:r>
              <a:rPr lang="fr-FR" sz="6000" dirty="0" smtClean="0"/>
              <a:t> kids</a:t>
            </a:r>
            <a:br>
              <a:rPr lang="fr-FR" sz="6000" dirty="0" smtClean="0"/>
            </a:br>
            <a:r>
              <a:rPr lang="fr-FR" sz="4800" dirty="0" smtClean="0">
                <a:solidFill>
                  <a:srgbClr val="FF6919"/>
                </a:solidFill>
              </a:rPr>
              <a:t>DOO WAP PLAY</a:t>
            </a:r>
            <a:br>
              <a:rPr lang="fr-FR" sz="4800" dirty="0" smtClean="0">
                <a:solidFill>
                  <a:srgbClr val="FF6919"/>
                </a:solidFill>
              </a:rPr>
            </a:br>
            <a:r>
              <a:rPr lang="fr-FR" sz="2800" dirty="0" smtClean="0"/>
              <a:t>The </a:t>
            </a:r>
            <a:r>
              <a:rPr lang="fr-FR" sz="2800" dirty="0" err="1" smtClean="0"/>
              <a:t>mechanic</a:t>
            </a:r>
            <a:r>
              <a:rPr lang="fr-FR" sz="2800" dirty="0" smtClean="0"/>
              <a:t> – 10 / 17 / 2012</a:t>
            </a:r>
            <a:endParaRPr lang="fr-F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7956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THE CONTEST</a:t>
            </a:r>
            <a:endParaRPr lang="fr-FR" sz="4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FEBRUARY - APRIL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1982219"/>
            <a:ext cx="869435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MIX TO WIN A CHANCE TO RECORD IN A FAMOUS MIX STUDIO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Create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your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band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with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friends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(1 to 3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friends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Create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track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online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with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music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platform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your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promotion to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friends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them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vote for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your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album to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part of the top 10 albums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where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Harrys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will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choose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TOP 5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will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select the winner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from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he top 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8404" y="401451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SEPTEMBER - NOVEMBER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4542521"/>
            <a:ext cx="86943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REMIX A SOUND FROM THE ARTIST TO GET A CHANCE TO MEET HIM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one of 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track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displayed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by 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remix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 the sharing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tools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to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people vote for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will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choose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winner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among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one of the top 5 remixes</a:t>
            </a:r>
          </a:p>
          <a:p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813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995517"/>
            <a:ext cx="54531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</a:t>
            </a:r>
          </a:p>
          <a:p>
            <a:r>
              <a:rPr lang="fr-FR" sz="44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FEBRUARY TO APRIL</a:t>
            </a:r>
            <a:endParaRPr lang="fr-FR" sz="4400" dirty="0">
              <a:solidFill>
                <a:srgbClr val="0099CC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113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995517"/>
            <a:ext cx="84790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USERS ROUTES</a:t>
            </a:r>
          </a:p>
          <a:p>
            <a:pPr algn="ctr"/>
            <a:r>
              <a:rPr lang="fr-FR" sz="2400" i="1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(all the actions)</a:t>
            </a:r>
            <a:endParaRPr lang="fr-FR" sz="2400" i="1" dirty="0">
              <a:solidFill>
                <a:srgbClr val="0099CC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3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ROUTES EXPLANATION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404" y="1883338"/>
            <a:ext cx="8568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TO FIND THE RIGHT BALANCE OF KEEPING KIDS ATTENTION INCLUDING THE PARENTS APPROVAL WE DECIDED TO </a:t>
            </a:r>
            <a:r>
              <a:rPr lang="en-US" sz="24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:</a:t>
            </a:r>
          </a:p>
          <a:p>
            <a:endParaRPr lang="en-US" sz="24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LET KIDS PLAY A LITTLE BIT BEFORE PUT THE REGISTRATION FORM</a:t>
            </a:r>
          </a:p>
          <a:p>
            <a:endParaRPr lang="en-US" sz="2400" dirty="0" smtClean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PUT THE PARENTS AUTHORISATION AS SOON AS THE CONTENT THAT KIDS ARE PLAYING WITH IS ABLE TO BE SEEN BY EVERYONE.</a:t>
            </a:r>
            <a:endParaRPr lang="en-US" sz="24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53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ROUTES EXPLANATION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404" y="2302515"/>
            <a:ext cx="8344860" cy="8658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ROUTE WHERE USER ACCOUNT IS REQUIRED = NEED TO BE LOGGED IN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404" y="3413648"/>
            <a:ext cx="8344859" cy="86581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REGULAR ROUTE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338404" y="4588814"/>
            <a:ext cx="779288" cy="779288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692" y="4762005"/>
            <a:ext cx="7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ONLY VIEWABLE FOR THE OWNER USER ACCOUNT = NOT PUBLIC</a:t>
            </a:r>
            <a:endParaRPr lang="en-US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52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LANDING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3" y="1945901"/>
            <a:ext cx="2583194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LANDING PAGE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404" y="3962527"/>
            <a:ext cx="1761329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CREATE TRACK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36" y="3962527"/>
            <a:ext cx="1503151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MY PROFILE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1493" y="3962527"/>
            <a:ext cx="1465440" cy="53666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GALLERY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flipH="1">
            <a:off x="1219069" y="2482567"/>
            <a:ext cx="3348421" cy="147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 flipH="1">
            <a:off x="3094213" y="2482567"/>
            <a:ext cx="1473277" cy="147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7490" y="2499500"/>
            <a:ext cx="540022" cy="147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50000" y="3962527"/>
            <a:ext cx="1981200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CODE TO UNLOCK FROM PACKS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8" name="Straight Arrow Connector 20"/>
          <p:cNvCxnSpPr>
            <a:stCxn id="4" idx="2"/>
            <a:endCxn id="17" idx="0"/>
          </p:cNvCxnSpPr>
          <p:nvPr/>
        </p:nvCxnSpPr>
        <p:spPr>
          <a:xfrm>
            <a:off x="4567490" y="2482567"/>
            <a:ext cx="2773110" cy="147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CREATE TRACK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3" y="999266"/>
            <a:ext cx="2583194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CREATE TRACK PAGE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404" y="2072197"/>
            <a:ext cx="2583194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LEAVE PAGE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0070" y="2072197"/>
            <a:ext cx="2583194" cy="536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RESET / CREATE NEW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893" y="2072197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SAVE TRACK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0001" y="3257828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REGISTER / LOG IN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8473" y="3257828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LOGGED IN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131" y="4752466"/>
            <a:ext cx="1761342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LOGGED IN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9330" y="4753727"/>
            <a:ext cx="1761342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REGISTER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1599" y="5884143"/>
            <a:ext cx="3178471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TRACK SAVED TO PROFILE PAGE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 flipH="1">
            <a:off x="1630001" y="3794494"/>
            <a:ext cx="1291597" cy="95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4" idx="1"/>
          </p:cNvCxnSpPr>
          <p:nvPr/>
        </p:nvCxnSpPr>
        <p:spPr>
          <a:xfrm flipV="1">
            <a:off x="2510672" y="5020799"/>
            <a:ext cx="536459" cy="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2921598" y="3794494"/>
            <a:ext cx="1006204" cy="957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3927802" y="5289132"/>
            <a:ext cx="583033" cy="595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7" idx="0"/>
          </p:cNvCxnSpPr>
          <p:nvPr/>
        </p:nvCxnSpPr>
        <p:spPr>
          <a:xfrm flipH="1">
            <a:off x="4510835" y="3794494"/>
            <a:ext cx="1589235" cy="2089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 flipH="1">
            <a:off x="2921598" y="2608863"/>
            <a:ext cx="1645892" cy="64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3" idx="0"/>
          </p:cNvCxnSpPr>
          <p:nvPr/>
        </p:nvCxnSpPr>
        <p:spPr>
          <a:xfrm>
            <a:off x="4567490" y="2608863"/>
            <a:ext cx="1532580" cy="64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9" idx="0"/>
          </p:cNvCxnSpPr>
          <p:nvPr/>
        </p:nvCxnSpPr>
        <p:spPr>
          <a:xfrm flipH="1">
            <a:off x="1630001" y="1535932"/>
            <a:ext cx="2937489" cy="53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1" idx="0"/>
          </p:cNvCxnSpPr>
          <p:nvPr/>
        </p:nvCxnSpPr>
        <p:spPr>
          <a:xfrm>
            <a:off x="4567490" y="1535932"/>
            <a:ext cx="0" cy="53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10" idx="0"/>
          </p:cNvCxnSpPr>
          <p:nvPr/>
        </p:nvCxnSpPr>
        <p:spPr>
          <a:xfrm>
            <a:off x="4567490" y="1535932"/>
            <a:ext cx="2824177" cy="53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PROFILE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3" y="1253261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PROFILE PAGE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1419" y="2297311"/>
            <a:ext cx="1884011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TRACKS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3451580" y="1356080"/>
            <a:ext cx="325433" cy="325433"/>
          </a:xfrm>
          <a:prstGeom prst="noSmoking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1213" y="3093073"/>
            <a:ext cx="1277896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CREATE NEW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2166" y="3093073"/>
            <a:ext cx="1277896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PLAY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59087" y="2297311"/>
            <a:ext cx="1884011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GROUPS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8559" y="4225573"/>
            <a:ext cx="1277896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MY GROUP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59088" y="3093073"/>
            <a:ext cx="1884010" cy="536667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PARENTS APPROVAL</a:t>
            </a:r>
            <a:endParaRPr lang="en-US" sz="1400" dirty="0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59087" y="6122171"/>
            <a:ext cx="3161906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PUBLIC LINK  CREATED TO GROUP/ALBUM PAGE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00290" y="5146222"/>
            <a:ext cx="1277896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CREATE GROUP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45" name="Straight Arrow Connector 44"/>
          <p:cNvCxnSpPr>
            <a:stCxn id="4" idx="2"/>
            <a:endCxn id="10" idx="0"/>
          </p:cNvCxnSpPr>
          <p:nvPr/>
        </p:nvCxnSpPr>
        <p:spPr>
          <a:xfrm flipH="1">
            <a:off x="2323425" y="1789927"/>
            <a:ext cx="2244065" cy="5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2"/>
            <a:endCxn id="30" idx="0"/>
          </p:cNvCxnSpPr>
          <p:nvPr/>
        </p:nvCxnSpPr>
        <p:spPr>
          <a:xfrm>
            <a:off x="4567490" y="1789927"/>
            <a:ext cx="2233603" cy="5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28" idx="0"/>
          </p:cNvCxnSpPr>
          <p:nvPr/>
        </p:nvCxnSpPr>
        <p:spPr>
          <a:xfrm>
            <a:off x="2323425" y="2833977"/>
            <a:ext cx="797689" cy="25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25" idx="0"/>
          </p:cNvCxnSpPr>
          <p:nvPr/>
        </p:nvCxnSpPr>
        <p:spPr>
          <a:xfrm flipH="1">
            <a:off x="1540161" y="2833977"/>
            <a:ext cx="783264" cy="25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3" idx="0"/>
          </p:cNvCxnSpPr>
          <p:nvPr/>
        </p:nvCxnSpPr>
        <p:spPr>
          <a:xfrm flipH="1">
            <a:off x="4267507" y="3629740"/>
            <a:ext cx="2533586" cy="595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42" idx="0"/>
          </p:cNvCxnSpPr>
          <p:nvPr/>
        </p:nvCxnSpPr>
        <p:spPr>
          <a:xfrm flipH="1">
            <a:off x="5671078" y="3629740"/>
            <a:ext cx="1130015" cy="59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2"/>
            <a:endCxn id="43" idx="0"/>
          </p:cNvCxnSpPr>
          <p:nvPr/>
        </p:nvCxnSpPr>
        <p:spPr>
          <a:xfrm flipH="1">
            <a:off x="7439238" y="4681748"/>
            <a:ext cx="803" cy="46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2"/>
            <a:endCxn id="38" idx="0"/>
          </p:cNvCxnSpPr>
          <p:nvPr/>
        </p:nvCxnSpPr>
        <p:spPr>
          <a:xfrm>
            <a:off x="6801093" y="3629740"/>
            <a:ext cx="638948" cy="51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3" idx="2"/>
            <a:endCxn id="40" idx="0"/>
          </p:cNvCxnSpPr>
          <p:nvPr/>
        </p:nvCxnSpPr>
        <p:spPr>
          <a:xfrm>
            <a:off x="7439238" y="5682889"/>
            <a:ext cx="802" cy="43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8267" y="3876748"/>
            <a:ext cx="1731744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PUBLIC LINK CREATED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82" name="Straight Arrow Connector 81"/>
          <p:cNvCxnSpPr>
            <a:stCxn id="25" idx="2"/>
            <a:endCxn id="81" idx="0"/>
          </p:cNvCxnSpPr>
          <p:nvPr/>
        </p:nvCxnSpPr>
        <p:spPr>
          <a:xfrm>
            <a:off x="1540161" y="3536599"/>
            <a:ext cx="3978" cy="34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1093" y="4145081"/>
            <a:ext cx="1277896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NEW GROUP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32130" y="4227770"/>
            <a:ext cx="1277896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JOINED GROUPS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44" name="Straight Arrow Connector 52"/>
          <p:cNvCxnSpPr>
            <a:stCxn id="30" idx="2"/>
            <a:endCxn id="36" idx="0"/>
          </p:cNvCxnSpPr>
          <p:nvPr/>
        </p:nvCxnSpPr>
        <p:spPr>
          <a:xfrm>
            <a:off x="6801093" y="2833977"/>
            <a:ext cx="0" cy="25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GROUP-ALBUM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3" y="1253261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GROUP/ALBUM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1419" y="2297311"/>
            <a:ext cx="1884011" cy="53666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TRACKS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45" name="Straight Arrow Connector 44"/>
          <p:cNvCxnSpPr>
            <a:stCxn id="4" idx="2"/>
            <a:endCxn id="10" idx="0"/>
          </p:cNvCxnSpPr>
          <p:nvPr/>
        </p:nvCxnSpPr>
        <p:spPr>
          <a:xfrm flipH="1">
            <a:off x="2323425" y="1789927"/>
            <a:ext cx="2244065" cy="5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5893" y="3041630"/>
            <a:ext cx="844957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VOTE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8404" y="3041630"/>
            <a:ext cx="844957" cy="44352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PLAY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5292" y="3038467"/>
            <a:ext cx="844957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ADD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8075" y="3041630"/>
            <a:ext cx="844957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DELETE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8075" y="3737103"/>
            <a:ext cx="1832775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CONFIRM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8403" y="3732702"/>
            <a:ext cx="1811845" cy="536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TRACK FROM PROFILE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5484" y="2297311"/>
            <a:ext cx="1884011" cy="53666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JOIN BY INVITE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59087" y="2297311"/>
            <a:ext cx="1884011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INVITE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60" name="Straight Arrow Connector 59"/>
          <p:cNvCxnSpPr>
            <a:stCxn id="4" idx="2"/>
            <a:endCxn id="57" idx="0"/>
          </p:cNvCxnSpPr>
          <p:nvPr/>
        </p:nvCxnSpPr>
        <p:spPr>
          <a:xfrm>
            <a:off x="4567490" y="1789927"/>
            <a:ext cx="0" cy="5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2"/>
            <a:endCxn id="58" idx="0"/>
          </p:cNvCxnSpPr>
          <p:nvPr/>
        </p:nvCxnSpPr>
        <p:spPr>
          <a:xfrm>
            <a:off x="4567490" y="1789927"/>
            <a:ext cx="2233603" cy="50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41" idx="0"/>
          </p:cNvCxnSpPr>
          <p:nvPr/>
        </p:nvCxnSpPr>
        <p:spPr>
          <a:xfrm flipH="1">
            <a:off x="760883" y="2833977"/>
            <a:ext cx="1562542" cy="207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42" idx="0"/>
          </p:cNvCxnSpPr>
          <p:nvPr/>
        </p:nvCxnSpPr>
        <p:spPr>
          <a:xfrm flipH="1">
            <a:off x="1727771" y="2833977"/>
            <a:ext cx="595654" cy="20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  <a:endCxn id="44" idx="0"/>
          </p:cNvCxnSpPr>
          <p:nvPr/>
        </p:nvCxnSpPr>
        <p:spPr>
          <a:xfrm>
            <a:off x="2323425" y="2833977"/>
            <a:ext cx="387129" cy="207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  <a:endCxn id="32" idx="0"/>
          </p:cNvCxnSpPr>
          <p:nvPr/>
        </p:nvCxnSpPr>
        <p:spPr>
          <a:xfrm>
            <a:off x="2323425" y="2833977"/>
            <a:ext cx="1374947" cy="207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2"/>
            <a:endCxn id="54" idx="0"/>
          </p:cNvCxnSpPr>
          <p:nvPr/>
        </p:nvCxnSpPr>
        <p:spPr>
          <a:xfrm>
            <a:off x="2710554" y="3485156"/>
            <a:ext cx="493909" cy="251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2" idx="2"/>
            <a:endCxn id="55" idx="0"/>
          </p:cNvCxnSpPr>
          <p:nvPr/>
        </p:nvCxnSpPr>
        <p:spPr>
          <a:xfrm flipH="1">
            <a:off x="1244326" y="3481993"/>
            <a:ext cx="483445" cy="250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36337" y="3041630"/>
            <a:ext cx="2188525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GENERATE UNIQUE CODE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36338" y="3630780"/>
            <a:ext cx="2188524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SHARE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36338" y="4226079"/>
            <a:ext cx="1039049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EMAIL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90838" y="4230480"/>
            <a:ext cx="1026080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IM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49850" y="3045525"/>
            <a:ext cx="1712294" cy="443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ENTER CODE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49850" y="5278076"/>
            <a:ext cx="1712294" cy="5410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SLOTS AVAILABLE?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33032" y="6159931"/>
            <a:ext cx="1712294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JOINED!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02940" y="6159931"/>
            <a:ext cx="1712294" cy="443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GROUP IS FULL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86" name="Straight Arrow Connector 85"/>
          <p:cNvCxnSpPr>
            <a:stCxn id="57" idx="2"/>
            <a:endCxn id="80" idx="0"/>
          </p:cNvCxnSpPr>
          <p:nvPr/>
        </p:nvCxnSpPr>
        <p:spPr>
          <a:xfrm>
            <a:off x="4567490" y="2833977"/>
            <a:ext cx="738507" cy="21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flipH="1">
            <a:off x="3989179" y="5819144"/>
            <a:ext cx="1316818" cy="34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5" idx="0"/>
          </p:cNvCxnSpPr>
          <p:nvPr/>
        </p:nvCxnSpPr>
        <p:spPr>
          <a:xfrm>
            <a:off x="5305997" y="5819144"/>
            <a:ext cx="553090" cy="34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886951" y="6091741"/>
            <a:ext cx="1712294" cy="5982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MESSAGE:</a:t>
            </a:r>
          </a:p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CREATE YOUR OWN!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49850" y="3737103"/>
            <a:ext cx="1712294" cy="5410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LOGIN / REGISTER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00" name="Straight Arrow Connector 99"/>
          <p:cNvCxnSpPr>
            <a:stCxn id="80" idx="2"/>
            <a:endCxn id="99" idx="0"/>
          </p:cNvCxnSpPr>
          <p:nvPr/>
        </p:nvCxnSpPr>
        <p:spPr>
          <a:xfrm>
            <a:off x="5305997" y="3489051"/>
            <a:ext cx="0" cy="24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3" idx="2"/>
            <a:endCxn id="83" idx="0"/>
          </p:cNvCxnSpPr>
          <p:nvPr/>
        </p:nvCxnSpPr>
        <p:spPr>
          <a:xfrm>
            <a:off x="5305997" y="5029205"/>
            <a:ext cx="0" cy="248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6" idx="1"/>
          </p:cNvCxnSpPr>
          <p:nvPr/>
        </p:nvCxnSpPr>
        <p:spPr>
          <a:xfrm>
            <a:off x="6715234" y="6381694"/>
            <a:ext cx="171717" cy="9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243587" y="6091741"/>
            <a:ext cx="1712294" cy="5982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MESSAGE:</a:t>
            </a:r>
          </a:p>
          <a:p>
            <a:pPr algn="ctr"/>
            <a:r>
              <a:rPr lang="en-US" sz="1400" dirty="0" smtClean="0">
                <a:latin typeface="Helvetica Neue Bold Condensed"/>
                <a:cs typeface="Helvetica Neue Bold Condensed"/>
              </a:rPr>
              <a:t>ADD YOUR TRACKS!</a:t>
            </a:r>
            <a:endParaRPr lang="en-US" sz="14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11" name="Straight Arrow Connector 110"/>
          <p:cNvCxnSpPr>
            <a:stCxn id="84" idx="1"/>
            <a:endCxn id="110" idx="3"/>
          </p:cNvCxnSpPr>
          <p:nvPr/>
        </p:nvCxnSpPr>
        <p:spPr>
          <a:xfrm flipH="1">
            <a:off x="2955881" y="6381694"/>
            <a:ext cx="177151" cy="9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8" idx="2"/>
          </p:cNvCxnSpPr>
          <p:nvPr/>
        </p:nvCxnSpPr>
        <p:spPr>
          <a:xfrm>
            <a:off x="6801093" y="2833977"/>
            <a:ext cx="544413" cy="21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3" idx="2"/>
            <a:endCxn id="76" idx="0"/>
          </p:cNvCxnSpPr>
          <p:nvPr/>
        </p:nvCxnSpPr>
        <p:spPr>
          <a:xfrm>
            <a:off x="7530600" y="3485156"/>
            <a:ext cx="0" cy="14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2"/>
          </p:cNvCxnSpPr>
          <p:nvPr/>
        </p:nvCxnSpPr>
        <p:spPr>
          <a:xfrm>
            <a:off x="7530600" y="4074306"/>
            <a:ext cx="608624" cy="20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6" idx="2"/>
            <a:endCxn id="77" idx="0"/>
          </p:cNvCxnSpPr>
          <p:nvPr/>
        </p:nvCxnSpPr>
        <p:spPr>
          <a:xfrm flipH="1">
            <a:off x="6955863" y="4074306"/>
            <a:ext cx="574737" cy="151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739393" y="1253261"/>
            <a:ext cx="1884011" cy="53666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SHARE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27" name="Straight Arrow Connector 126"/>
          <p:cNvCxnSpPr>
            <a:stCxn id="4" idx="3"/>
            <a:endCxn id="126" idx="1"/>
          </p:cNvCxnSpPr>
          <p:nvPr/>
        </p:nvCxnSpPr>
        <p:spPr>
          <a:xfrm>
            <a:off x="5859087" y="1521594"/>
            <a:ext cx="8803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449850" y="4488137"/>
            <a:ext cx="1712294" cy="541068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 Neue Bold Condensed"/>
                <a:cs typeface="Helvetica Neue Bold Condensed"/>
              </a:rPr>
              <a:t>PARENTS APPROVAL</a:t>
            </a:r>
            <a:endParaRPr lang="en-US" sz="1400" dirty="0">
              <a:solidFill>
                <a:schemeClr val="tx1"/>
              </a:solidFill>
              <a:latin typeface="Helvetica Neue Bold Condensed"/>
              <a:cs typeface="Helvetica Neue Bold Condensed"/>
            </a:endParaRPr>
          </a:p>
        </p:txBody>
      </p:sp>
      <p:cxnSp>
        <p:nvCxnSpPr>
          <p:cNvPr id="52" name="Straight Arrow Connector 102"/>
          <p:cNvCxnSpPr>
            <a:stCxn id="99" idx="2"/>
            <a:endCxn id="133" idx="0"/>
          </p:cNvCxnSpPr>
          <p:nvPr/>
        </p:nvCxnSpPr>
        <p:spPr>
          <a:xfrm>
            <a:off x="5305997" y="4278171"/>
            <a:ext cx="0" cy="20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GALLERY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3" y="1473390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GALLERY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5893" y="3511787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TRACKS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8404" y="4501634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PLAY MAIN TRACK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5893" y="2543963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SORT (DEFAULT = VOTES)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0070" y="4501634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VIEW GROUP/ALBUM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5893" y="4501634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VOTE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51" name="Straight Arrow Connector 50"/>
          <p:cNvCxnSpPr>
            <a:stCxn id="4" idx="2"/>
            <a:endCxn id="48" idx="0"/>
          </p:cNvCxnSpPr>
          <p:nvPr/>
        </p:nvCxnSpPr>
        <p:spPr>
          <a:xfrm>
            <a:off x="4567490" y="2010056"/>
            <a:ext cx="0" cy="533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2"/>
            <a:endCxn id="46" idx="0"/>
          </p:cNvCxnSpPr>
          <p:nvPr/>
        </p:nvCxnSpPr>
        <p:spPr>
          <a:xfrm>
            <a:off x="4567490" y="3080629"/>
            <a:ext cx="0" cy="43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  <a:endCxn id="50" idx="0"/>
          </p:cNvCxnSpPr>
          <p:nvPr/>
        </p:nvCxnSpPr>
        <p:spPr>
          <a:xfrm>
            <a:off x="4567490" y="4048453"/>
            <a:ext cx="0" cy="45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2"/>
            <a:endCxn id="47" idx="0"/>
          </p:cNvCxnSpPr>
          <p:nvPr/>
        </p:nvCxnSpPr>
        <p:spPr>
          <a:xfrm flipH="1">
            <a:off x="1630001" y="4048453"/>
            <a:ext cx="2937489" cy="45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2"/>
            <a:endCxn id="49" idx="0"/>
          </p:cNvCxnSpPr>
          <p:nvPr/>
        </p:nvCxnSpPr>
        <p:spPr>
          <a:xfrm>
            <a:off x="4567490" y="4048453"/>
            <a:ext cx="2824177" cy="45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8404" y="2543963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Bold Condensed"/>
                <a:cs typeface="Helvetica Neue Bold Condensed"/>
              </a:rPr>
              <a:t>SHARE</a:t>
            </a:r>
            <a:endParaRPr lang="en-US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68" name="Straight Arrow Connector 67"/>
          <p:cNvCxnSpPr>
            <a:stCxn id="4" idx="2"/>
            <a:endCxn id="65" idx="0"/>
          </p:cNvCxnSpPr>
          <p:nvPr/>
        </p:nvCxnSpPr>
        <p:spPr>
          <a:xfrm flipH="1">
            <a:off x="1630001" y="2010056"/>
            <a:ext cx="2937489" cy="533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5480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 GLOBAL MECHANIC</a:t>
            </a:r>
            <a:endParaRPr lang="fr-FR" sz="4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610" y="2719469"/>
            <a:ext cx="3232954" cy="1885669"/>
          </a:xfrm>
          <a:prstGeom prst="rect">
            <a:avLst/>
          </a:prstGeom>
          <a:solidFill>
            <a:srgbClr val="FFA3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4512" y="2847745"/>
            <a:ext cx="1270089" cy="436141"/>
          </a:xfrm>
          <a:prstGeom prst="rect">
            <a:avLst/>
          </a:prstGeom>
          <a:solidFill>
            <a:srgbClr val="FFC31D"/>
          </a:solidFill>
          <a:ln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PLV</a:t>
            </a:r>
            <a:endParaRPr lang="fr-FR" sz="1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512" y="3373680"/>
            <a:ext cx="1270089" cy="436141"/>
          </a:xfrm>
          <a:prstGeom prst="rect">
            <a:avLst/>
          </a:prstGeom>
          <a:solidFill>
            <a:srgbClr val="FFC31D"/>
          </a:solidFill>
          <a:ln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STOP RAYON</a:t>
            </a:r>
            <a:endParaRPr lang="fr-FR" sz="1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512" y="3938098"/>
            <a:ext cx="1270089" cy="436141"/>
          </a:xfrm>
          <a:prstGeom prst="rect">
            <a:avLst/>
          </a:prstGeom>
          <a:solidFill>
            <a:srgbClr val="FFC31D"/>
          </a:solidFill>
          <a:ln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AFFICHETTE</a:t>
            </a:r>
            <a:endParaRPr lang="fr-FR" sz="1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2961" y="3129019"/>
            <a:ext cx="1064823" cy="1079396"/>
          </a:xfrm>
          <a:prstGeom prst="rect">
            <a:avLst/>
          </a:prstGeom>
          <a:solidFill>
            <a:srgbClr val="FFC31D"/>
          </a:solidFill>
          <a:ln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PACK</a:t>
            </a:r>
            <a:endParaRPr lang="fr-FR" sz="1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750016" y="2886227"/>
            <a:ext cx="1677404" cy="1643815"/>
          </a:xfrm>
          <a:prstGeom prst="ellipse">
            <a:avLst/>
          </a:prstGeom>
          <a:solidFill>
            <a:srgbClr val="0099CC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</a:t>
            </a:r>
          </a:p>
        </p:txBody>
      </p:sp>
      <p:sp>
        <p:nvSpPr>
          <p:cNvPr id="14" name="Flèche vers la droite 13"/>
          <p:cNvSpPr/>
          <p:nvPr/>
        </p:nvSpPr>
        <p:spPr>
          <a:xfrm>
            <a:off x="3734171" y="3809821"/>
            <a:ext cx="898043" cy="43614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a droite 16"/>
          <p:cNvSpPr/>
          <p:nvPr/>
        </p:nvSpPr>
        <p:spPr>
          <a:xfrm rot="10800000">
            <a:off x="3682855" y="3181263"/>
            <a:ext cx="833897" cy="43614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340342" y="2964793"/>
            <a:ext cx="1331895" cy="1305225"/>
          </a:xfrm>
          <a:prstGeom prst="ellipse">
            <a:avLst/>
          </a:prstGeom>
          <a:solidFill>
            <a:srgbClr val="00CC99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MEDIA</a:t>
            </a:r>
          </a:p>
        </p:txBody>
      </p:sp>
      <p:sp>
        <p:nvSpPr>
          <p:cNvPr id="19" name="Flèche vers la droite 18"/>
          <p:cNvSpPr/>
          <p:nvPr/>
        </p:nvSpPr>
        <p:spPr>
          <a:xfrm rot="10800000">
            <a:off x="6620738" y="3463473"/>
            <a:ext cx="489850" cy="43614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97332" y="2794157"/>
            <a:ext cx="78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STORE</a:t>
            </a:r>
            <a:endParaRPr lang="en-AU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21" name="Flèche vers la droite 20"/>
          <p:cNvSpPr/>
          <p:nvPr/>
        </p:nvSpPr>
        <p:spPr>
          <a:xfrm>
            <a:off x="1796965" y="3129019"/>
            <a:ext cx="449022" cy="1079396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5"/>
          <p:cNvSpPr txBox="1"/>
          <p:nvPr/>
        </p:nvSpPr>
        <p:spPr>
          <a:xfrm>
            <a:off x="338404" y="261981"/>
            <a:ext cx="834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CODE PAGE</a:t>
            </a:r>
            <a:endParaRPr lang="fr-FR" sz="3600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92" y="1205057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CODE PAGE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55401" y="2975121"/>
            <a:ext cx="2824177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DESCRIPTION OF THE PRICE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5893" y="2082788"/>
            <a:ext cx="2583194" cy="536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ENTER THE CODE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51" name="Straight Arrow Connector 50"/>
          <p:cNvCxnSpPr>
            <a:stCxn id="4" idx="2"/>
            <a:endCxn id="48" idx="0"/>
          </p:cNvCxnSpPr>
          <p:nvPr/>
        </p:nvCxnSpPr>
        <p:spPr>
          <a:xfrm>
            <a:off x="4567489" y="1741723"/>
            <a:ext cx="1" cy="34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2"/>
            <a:endCxn id="46" idx="0"/>
          </p:cNvCxnSpPr>
          <p:nvPr/>
        </p:nvCxnSpPr>
        <p:spPr>
          <a:xfrm>
            <a:off x="4567490" y="2619454"/>
            <a:ext cx="0" cy="355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5534" y="3887329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REGISTER 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74607" y="3890999"/>
            <a:ext cx="2583194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LOG IN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66460" y="5338196"/>
            <a:ext cx="1761342" cy="536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Bold Condensed"/>
                <a:cs typeface="Helvetica Neue Bold Condensed"/>
              </a:rPr>
              <a:t>REGISTERED</a:t>
            </a:r>
            <a:endParaRPr lang="en-US" sz="1600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26" name="Straight Arrow Connector 18"/>
          <p:cNvCxnSpPr>
            <a:stCxn id="21" idx="2"/>
            <a:endCxn id="24" idx="0"/>
          </p:cNvCxnSpPr>
          <p:nvPr/>
        </p:nvCxnSpPr>
        <p:spPr>
          <a:xfrm>
            <a:off x="3047131" y="4423995"/>
            <a:ext cx="0" cy="914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31"/>
          <p:cNvCxnSpPr>
            <a:stCxn id="22" idx="2"/>
          </p:cNvCxnSpPr>
          <p:nvPr/>
        </p:nvCxnSpPr>
        <p:spPr>
          <a:xfrm>
            <a:off x="6066204" y="4427665"/>
            <a:ext cx="0" cy="64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4"/>
          <p:cNvCxnSpPr>
            <a:stCxn id="46" idx="2"/>
            <a:endCxn id="21" idx="0"/>
          </p:cNvCxnSpPr>
          <p:nvPr/>
        </p:nvCxnSpPr>
        <p:spPr>
          <a:xfrm flipH="1">
            <a:off x="3047131" y="3511787"/>
            <a:ext cx="1520359" cy="375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7"/>
          <p:cNvCxnSpPr>
            <a:stCxn id="46" idx="2"/>
            <a:endCxn id="22" idx="0"/>
          </p:cNvCxnSpPr>
          <p:nvPr/>
        </p:nvCxnSpPr>
        <p:spPr>
          <a:xfrm>
            <a:off x="4567490" y="3511787"/>
            <a:ext cx="1498714" cy="37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214589" y="4592213"/>
            <a:ext cx="1712294" cy="541068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 Bold Condensed"/>
                <a:cs typeface="Helvetica Neue Bold Condensed"/>
              </a:rPr>
              <a:t>PARENTS APPROVAL</a:t>
            </a:r>
            <a:endParaRPr lang="en-US" sz="1200" dirty="0">
              <a:solidFill>
                <a:schemeClr val="tx1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8826" y="5069862"/>
            <a:ext cx="1839900" cy="804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REWARD CONFIRMATION</a:t>
            </a:r>
            <a:b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POP UP</a:t>
            </a:r>
            <a:endParaRPr lang="en-US" sz="16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  <p:cxnSp>
        <p:nvCxnSpPr>
          <p:cNvPr id="19" name="Straight Arrow Connector 31"/>
          <p:cNvCxnSpPr>
            <a:stCxn id="22" idx="2"/>
            <a:endCxn id="40" idx="3"/>
          </p:cNvCxnSpPr>
          <p:nvPr/>
        </p:nvCxnSpPr>
        <p:spPr>
          <a:xfrm flipH="1">
            <a:off x="3926883" y="4427665"/>
            <a:ext cx="2139321" cy="435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31"/>
          <p:cNvCxnSpPr>
            <a:stCxn id="24" idx="2"/>
          </p:cNvCxnSpPr>
          <p:nvPr/>
        </p:nvCxnSpPr>
        <p:spPr>
          <a:xfrm>
            <a:off x="3047131" y="5874862"/>
            <a:ext cx="108270" cy="181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35451" y="6056623"/>
            <a:ext cx="1839900" cy="804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REWARD CONFIRMATION</a:t>
            </a:r>
            <a:b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POP UP</a:t>
            </a:r>
            <a:endParaRPr lang="en-US" sz="16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74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CREATING TRACK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TOOLS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2126519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SOUND LIBRARY WITH DRAG AND DROP FUNCTIONALITY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MUSIC PLAYER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8404" y="313792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3709221"/>
            <a:ext cx="8694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ADD SOUNDS, MOVE AROUND SOUNDS, REMOVE SOUNDS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LISTEN TO THE CURRENT TRACK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SAVE TRACK TO PROFILE (REQUIRES USER LOGIN)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CLEAR THE TRACK TO START OVER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 CAN CREATE UP TO 20 TRACKS</a:t>
            </a:r>
          </a:p>
        </p:txBody>
      </p:sp>
    </p:spTree>
    <p:extLst>
      <p:ext uri="{BB962C8B-B14F-4D97-AF65-F5344CB8AC3E}">
        <p14:creationId xmlns:p14="http://schemas.microsoft.com/office/powerpoint/2010/main" val="1627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THE MUSIC PLATFORM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2598616" y="2790411"/>
            <a:ext cx="5861540" cy="5864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98616" y="3226121"/>
            <a:ext cx="5861540" cy="586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598616" y="3667689"/>
            <a:ext cx="5861540" cy="11722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98616" y="4142472"/>
            <a:ext cx="5861540" cy="0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598616" y="4582087"/>
            <a:ext cx="5861540" cy="586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2598616" y="2806044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770924" y="3237843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770924" y="3689180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943232" y="4142472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115540" y="4148333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3770924" y="4142472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115540" y="3239796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141313" y="2497341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287848" y="3698949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943232" y="2800181"/>
            <a:ext cx="1172308" cy="429846"/>
          </a:xfrm>
          <a:prstGeom prst="roundRect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86540" y="2893186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1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046786" y="2883417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1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260497" y="2570809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3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856894" y="3311588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3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207371" y="3325488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1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56894" y="3780063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BASS LINE </a:t>
            </a:r>
            <a:r>
              <a:rPr lang="fr-FR" sz="9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7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7407032" y="3793963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BASS LINE 2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876435" y="4223362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DRUMS 2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046786" y="4223362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DRUMS 2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217137" y="4223362"/>
            <a:ext cx="996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DRUMS 2</a:t>
            </a:r>
            <a:endParaRPr lang="fr-FR" sz="9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8404" y="2318124"/>
            <a:ext cx="1811213" cy="3170098"/>
          </a:xfrm>
          <a:prstGeom prst="rect">
            <a:avLst/>
          </a:prstGeom>
          <a:solidFill>
            <a:srgbClr val="D0EEFA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</a:t>
            </a: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1</a:t>
            </a:r>
          </a:p>
          <a:p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</a:t>
            </a:r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2</a:t>
            </a:r>
            <a:endParaRPr lang="fr-FR" sz="1200" i="1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Melody 3</a:t>
            </a:r>
            <a:endParaRPr lang="fr-FR" sz="1200" i="1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…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</a:t>
            </a: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</a:t>
            </a:r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1</a:t>
            </a: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</a:t>
            </a:r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2</a:t>
            </a: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Chorus </a:t>
            </a:r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3</a:t>
            </a:r>
          </a:p>
          <a:p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…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BASS LINE</a:t>
            </a:r>
          </a:p>
          <a:p>
            <a:r>
              <a:rPr lang="fr-FR" sz="1200" i="1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…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DRUMS</a:t>
            </a:r>
            <a:endParaRPr lang="fr-FR" sz="2000" i="1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…</a:t>
            </a:r>
            <a:endParaRPr lang="fr-FR" sz="1200" i="1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46" name="Flèche courbée vers le bas 45"/>
          <p:cNvSpPr/>
          <p:nvPr/>
        </p:nvSpPr>
        <p:spPr>
          <a:xfrm rot="21220406">
            <a:off x="1006231" y="2339893"/>
            <a:ext cx="6400801" cy="461833"/>
          </a:xfrm>
          <a:prstGeom prst="curvedDownArrow">
            <a:avLst/>
          </a:prstGeom>
          <a:solidFill>
            <a:srgbClr val="FFA3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253154" y="2092547"/>
            <a:ext cx="94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Drag &amp; Drop</a:t>
            </a:r>
            <a:endParaRPr lang="fr-FR" sz="1200" i="1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52153" y="2847808"/>
            <a:ext cx="304803" cy="325014"/>
          </a:xfrm>
          <a:prstGeom prst="rect">
            <a:avLst/>
          </a:prstGeom>
        </p:spPr>
      </p:pic>
      <p:sp>
        <p:nvSpPr>
          <p:cNvPr id="51" name="Triangle isocèle 50"/>
          <p:cNvSpPr/>
          <p:nvPr/>
        </p:nvSpPr>
        <p:spPr>
          <a:xfrm rot="10969685">
            <a:off x="4514576" y="2576484"/>
            <a:ext cx="235202" cy="20811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>
            <a:stCxn id="51" idx="0"/>
          </p:cNvCxnSpPr>
          <p:nvPr/>
        </p:nvCxnSpPr>
        <p:spPr>
          <a:xfrm>
            <a:off x="4627043" y="2784474"/>
            <a:ext cx="13342" cy="1975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54077" y="4965043"/>
            <a:ext cx="87923" cy="341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906477" y="4965043"/>
            <a:ext cx="87923" cy="341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vers la droite 58"/>
          <p:cNvSpPr/>
          <p:nvPr/>
        </p:nvSpPr>
        <p:spPr>
          <a:xfrm>
            <a:off x="5125274" y="4965043"/>
            <a:ext cx="419743" cy="371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38404" y="1817618"/>
            <a:ext cx="8121752" cy="418653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REGISTRATION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149290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2064201"/>
            <a:ext cx="8694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USERS REGISTER WITH FIRST-, LASTNAME AND E-MAIL, DATE OF BIRTH SAVED TO DATABASE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USERS UNDER 18 NEED PARENTS APPROVAL ONCE REGISTRATION IS COMPLETE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     TO GO PUBLIC (TO CREATE GROUP/ALBUM OR JOIN GROUP/ALBUM)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COPY OF REGISTRATION DETAILS ARE BEING SENT TO SIGN UP E-MAIL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USERS CAN ONLY HAVE ONE ACCOUNT PER E-MAIL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PROFILE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261844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3189741"/>
            <a:ext cx="8694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DEFAULT PROFILE IMAGE FOR EACH USER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LIST WITH ALL SAVED TRACKS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CREATE NEW TRACK (INTERNAL LINK TO CREATE TRACK PAGE)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LIST OF LINKS TO JOINED GROUPS (UNLIMITED NUMBER OF JOINED GROUPS)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LINK TO USER’S OWN GROUP (ONLY 1 GROUP PER USER)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PAGE IS PRIVATE; ACCESS ONLY BY THE LOGGED IN USER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TOOLS</a:t>
            </a:r>
          </a:p>
        </p:txBody>
      </p:sp>
      <p:sp>
        <p:nvSpPr>
          <p:cNvPr id="6" name="ZoneTexte 7"/>
          <p:cNvSpPr txBox="1"/>
          <p:nvPr/>
        </p:nvSpPr>
        <p:spPr>
          <a:xfrm>
            <a:off x="443306" y="2014581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MUSIC PLAYER FOR EACH TRACK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915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GROUP-ALBUM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261844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3189741"/>
            <a:ext cx="8694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ALBUM COVER ART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MAXIMUM OF </a:t>
            </a:r>
            <a:r>
              <a:rPr lang="fr-FR" sz="20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3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USERS IN EACH GROUP/ALBUM (INCLUDING THE CREATOR)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MAXIMUM OF 6 SLOTS WITHIN THE GROUP/ALBUM FOR USERS TO ADD THEIR TRACKS TO (MAX 2 PER USER)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LISTEN TO EACH TRACK WITHIN THE GROUP/ALBUM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STATISTICS FOR THE GROUP (SUM OF VOTES FOR ALL TRACKS IN THE GROUP/ALBUM)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POSSIBILITY FOR JOINED USER TO LEAVE GROUP/ALBUM (TRACKS ARE DELETED FOR THE GROUP AND IN THE USER’S PROFILE)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TOOLS</a:t>
            </a:r>
          </a:p>
        </p:txBody>
      </p:sp>
      <p:sp>
        <p:nvSpPr>
          <p:cNvPr id="6" name="ZoneTexte 7"/>
          <p:cNvSpPr txBox="1"/>
          <p:nvPr/>
        </p:nvSpPr>
        <p:spPr>
          <a:xfrm>
            <a:off x="443306" y="2014581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MUSIC PLAYER FOR EACH TRACK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476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GROUP-ALBUM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126202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 (PART TWO)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1833321"/>
            <a:ext cx="8694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POSSIBILITY FOR JOINED USER TO REPLACE HIS/HER TRACK IN THE GROUP/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ALBUM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PAGE </a:t>
            </a:r>
            <a:r>
              <a:rPr lang="fr-FR" sz="20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IS PUBLIC FOR VIEWING, VOTING, AND 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LISTENING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 URL OF THE GROUP SHOULD BE SHARE FRIENDLY, FOR EXAMPLE;</a:t>
            </a:r>
            <a:b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</a:b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DOMAIN.COM/GROUP/GROUPNAME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LOGGED IN MEMBERS OF THE GROUP/ALBUM CAN INVITE FRIENDS BY E-MAIL, OR SHARE A GENERATED LINK &amp; CODE</a:t>
            </a: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945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GROUP-ALBUM INVITED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126202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1833321"/>
            <a:ext cx="86943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PAGE MIGHT BE A SEPERATE PAGE JUST FOR INVITATIONS, AFTER ACCEPTANCE WE WILL SEND THE USER TO THE GROUP/ALBUM PAGE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 USER VISITS THE INVITE URL SENT TO HIM/HER AND THEN ENTER THE GENERATED CODE, AND THEN ACCEPT THE INVITATION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 MUST BE A LOGGED ON USER OF THE CAMPAIGN TO BE ABLE TO JOIN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 MUST BE PARENTAL APPROVED BEFORE HE/SHE IS ABLE TO JOIN, IF NOT THE USER WILL GET NOTIFIED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USER WILL GET MESSAGE IF GROUP/ALBUM IS ALREADY FULL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703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GALLERY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6"/>
          <p:cNvSpPr txBox="1"/>
          <p:nvPr/>
        </p:nvSpPr>
        <p:spPr>
          <a:xfrm>
            <a:off x="338404" y="261844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6" name="ZoneTexte 7"/>
          <p:cNvSpPr txBox="1"/>
          <p:nvPr/>
        </p:nvSpPr>
        <p:spPr>
          <a:xfrm>
            <a:off x="449647" y="3189741"/>
            <a:ext cx="8694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GROUPS/ALBUMS LISTED IN A DESCENDING ORDER BY VOTES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POSSIBILITY TO SORT BY DATE, NAME OF GROUP/ALBUM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VISITORS CAN LISTEN TO THE MAIN TRACK FOR EACH GROUP/ALBUM DIRECTLY ON THE ALBUM’S LIST AND VOTE FOR IT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VISITORS CAN CLIC ON ALBUM AND ACCESS TO ALL THE TRACKS OF THE ALBUM</a:t>
            </a: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9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TOOLS</a:t>
            </a:r>
          </a:p>
        </p:txBody>
      </p:sp>
      <p:sp>
        <p:nvSpPr>
          <p:cNvPr id="10" name="ZoneTexte 7"/>
          <p:cNvSpPr txBox="1"/>
          <p:nvPr/>
        </p:nvSpPr>
        <p:spPr>
          <a:xfrm>
            <a:off x="443306" y="2014581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MUSIC PLAYER FOR EACH MAIN TRACK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84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7762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40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SHARING TOOLS</a:t>
            </a:r>
            <a:endParaRPr lang="fr-FR" sz="40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288281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FACEBOOK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1763564"/>
            <a:ext cx="86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 DEEPLINK FOR GROUP/ALBUM INCLUDING GROUP/ALBUM ART, GROUP/ALBUM NAME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GENERAL SHARING FOR THE WHOLE CAMPAIGN INCLUDING CAMPAIGN IMAGE, CAMPAIGN DESCRIPTION, AND URL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8404" y="3096703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TWITTER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54082" y="4464901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GENERAL SHARING (SOME UNLOCKED BY CODE ONLY)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49647" y="4988121"/>
            <a:ext cx="869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 DEEPLINK FOR GROUP/ALBUM TO FRIENDS BY E-MAIL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 DEEPLINK FOR GROUP/ALBUM TO FRIENDS OVER IM ETC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ZoneTexte 5"/>
          <p:cNvSpPr txBox="1"/>
          <p:nvPr/>
        </p:nvSpPr>
        <p:spPr>
          <a:xfrm>
            <a:off x="449647" y="3575444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 SHORTENED DEEPLINK FOR GROUP/ALBUM INCLUDING GROUP/ALBUM NAME</a:t>
            </a:r>
          </a:p>
        </p:txBody>
      </p:sp>
    </p:spTree>
    <p:extLst>
      <p:ext uri="{BB962C8B-B14F-4D97-AF65-F5344CB8AC3E}">
        <p14:creationId xmlns:p14="http://schemas.microsoft.com/office/powerpoint/2010/main" val="11084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2438723"/>
            <a:ext cx="9144000" cy="1980555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FFA32A"/>
                </a:solidFill>
              </a:rPr>
              <a:t>ON PACK MECHANIC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57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4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36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MODERATION</a:t>
            </a:r>
            <a:endParaRPr lang="fr-FR" sz="36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6"/>
          <p:cNvSpPr txBox="1"/>
          <p:nvPr/>
        </p:nvSpPr>
        <p:spPr>
          <a:xfrm>
            <a:off x="338404" y="261844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FUNCTIONALITY</a:t>
            </a:r>
          </a:p>
        </p:txBody>
      </p:sp>
      <p:sp>
        <p:nvSpPr>
          <p:cNvPr id="6" name="ZoneTexte 7"/>
          <p:cNvSpPr txBox="1"/>
          <p:nvPr/>
        </p:nvSpPr>
        <p:spPr>
          <a:xfrm>
            <a:off x="449647" y="3189741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MODERATE GROUP/ALBUM NAMES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MODERATE GROUP/ALBUM ART</a:t>
            </a:r>
          </a:p>
        </p:txBody>
      </p:sp>
      <p:sp>
        <p:nvSpPr>
          <p:cNvPr id="9" name="ZoneTexte 4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TOOLS</a:t>
            </a:r>
          </a:p>
        </p:txBody>
      </p:sp>
      <p:sp>
        <p:nvSpPr>
          <p:cNvPr id="10" name="ZoneTexte 7"/>
          <p:cNvSpPr txBox="1"/>
          <p:nvPr/>
        </p:nvSpPr>
        <p:spPr>
          <a:xfrm>
            <a:off x="443306" y="2014581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MINI CMS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14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87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40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PROMOTION TOOLS</a:t>
            </a:r>
            <a:endParaRPr lang="fr-FR" sz="40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288281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LIST OF TOOLS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1763564"/>
            <a:ext cx="8694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FLYERS TO PRINT</a:t>
            </a:r>
          </a:p>
          <a:p>
            <a:r>
              <a:rPr lang="fr-FR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FLYERS TO PUBLISH ON LINE (AND MORE CREATIONS TO UNLOCK WITH CODE)</a:t>
            </a:r>
          </a:p>
          <a:p>
            <a:r>
              <a:rPr lang="fr-FR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STICKERS (AND MORE CREATIONS TO UNLOCK WITH CODE)</a:t>
            </a:r>
          </a:p>
          <a:p>
            <a:r>
              <a:rPr lang="fr-FR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BADGES (TO UNLOCK WITH CODE)</a:t>
            </a:r>
          </a:p>
          <a:p>
            <a:r>
              <a:rPr lang="fr-FR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TRAILER FOR THE ALBUM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8404" y="3363495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CUSTOMISATION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9647" y="3894003"/>
            <a:ext cx="869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FOR EACH TOOL, WE WILL SUGGEST 2/3 PROPOSITIONS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KIDS COULD ONLY CUSTOMISE WITH COLOR AND THEIR BAND NAME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8404" y="4975103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MODERATION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49647" y="5505611"/>
            <a:ext cx="869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THERE WILL BE A POST MODERATION FOR THE BAND’S NAME ONLY</a:t>
            </a:r>
          </a:p>
        </p:txBody>
      </p:sp>
    </p:spTree>
    <p:extLst>
      <p:ext uri="{BB962C8B-B14F-4D97-AF65-F5344CB8AC3E}">
        <p14:creationId xmlns:p14="http://schemas.microsoft.com/office/powerpoint/2010/main" val="3191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995517"/>
            <a:ext cx="54531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</a:t>
            </a:r>
          </a:p>
          <a:p>
            <a:r>
              <a:rPr lang="fr-FR" sz="44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APRIL TO AUGUST</a:t>
            </a:r>
            <a:endParaRPr lang="fr-FR" sz="4400" dirty="0">
              <a:solidFill>
                <a:srgbClr val="0099CC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91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725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</a:t>
            </a:r>
            <a:r>
              <a:rPr lang="fr-FR" sz="4000" dirty="0" smtClean="0">
                <a:solidFill>
                  <a:srgbClr val="5F5F5F"/>
                </a:solidFill>
                <a:latin typeface="Helvetica Neue Bold Condensed"/>
                <a:cs typeface="Helvetica Neue Bold Condensed"/>
              </a:rPr>
              <a:t>THE CONTEST</a:t>
            </a:r>
            <a:endParaRPr lang="fr-FR" sz="4000" dirty="0">
              <a:solidFill>
                <a:srgbClr val="5F5F5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1611275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MAY - AUGUST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2197006"/>
            <a:ext cx="869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KIDS CAN STILL CREATE THEIR BAND AND ABLUMS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9647" y="4247989"/>
            <a:ext cx="869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NEW APPS TO PLAY DURING THE SUMMER (TO CONFIRM WITH BUDGET)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647" y="2555723"/>
            <a:ext cx="869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EACH MONTH A POLL WITH ONE WINNER BAND AND ONE AWARD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REWARDS : HEADPHONES / IPOD FOR THE WINNER BAND 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8404" y="3751676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JULY - AUGUST</a:t>
            </a:r>
          </a:p>
        </p:txBody>
      </p:sp>
    </p:spTree>
    <p:extLst>
      <p:ext uri="{BB962C8B-B14F-4D97-AF65-F5344CB8AC3E}">
        <p14:creationId xmlns:p14="http://schemas.microsoft.com/office/powerpoint/2010/main" val="10741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995517"/>
            <a:ext cx="58351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</a:t>
            </a:r>
          </a:p>
          <a:p>
            <a:r>
              <a:rPr lang="fr-FR" sz="44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SEPTEMBER TO OCTOBER</a:t>
            </a:r>
            <a:endParaRPr lang="fr-FR" sz="4400" dirty="0">
              <a:solidFill>
                <a:srgbClr val="0099CC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40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7956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THE CONTEST</a:t>
            </a:r>
            <a:endParaRPr lang="fr-FR" sz="4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1611275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SEPTEMBER - NOVEMBER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647" y="2197006"/>
            <a:ext cx="86943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REMIX A SOUND FROM THE ARTIST TO GET A CHANCE TO MEET HIM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one of 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track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displayed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by 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artists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remix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Use the sharing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tool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to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share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people vote for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it</a:t>
            </a:r>
            <a:endParaRPr lang="fr-FR" sz="20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The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will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choose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winner </a:t>
            </a:r>
            <a:r>
              <a:rPr lang="fr-FR" sz="20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among</a:t>
            </a: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one of the top 5 remix</a:t>
            </a:r>
          </a:p>
          <a:p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9647" y="3729443"/>
            <a:ext cx="869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ONLY ONE WINNER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9647" y="4516370"/>
            <a:ext cx="869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BANDS ARE STILL ONLINE BUT KIDS PLAY FOR THEMSELVE 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171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22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SHARING TOOL</a:t>
            </a:r>
            <a:endParaRPr lang="fr-FR" sz="4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1085085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FACEBOOK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1560368"/>
            <a:ext cx="869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POST ON FACEBOOK YOUR TRACK + LINK TO VOTE FOR IT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PEOPLE CAN LISTEN THE TRACK ON FACEBOOK.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PEOPLE CAN CLIC ON IT FROM FACEBOOK, ACCESS TO THE TRACK AND VOTE FOR IT</a:t>
            </a:r>
            <a:endParaRPr lang="fr-FR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8404" y="2669242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TWITTER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9647" y="3199750"/>
            <a:ext cx="869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POST ON TWITTER A LINK WITH YOUR TRACK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PEOPLE CAN CLIC ON THE LINK, THEY ARE DRIVED TO THE WEBSITE TO LISTEN THE TRACK AND VOTE FOR IT.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8404" y="4262620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MAIL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49647" y="4793128"/>
            <a:ext cx="869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SEND AND EMAIL WITH A LINK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PEOPLE CAN CLIC ON THE MAIL AND GO ON THE WEBSITE TO ACCESS TO THE TRACK, LISTEN AND VOTE FOR IT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45692" y="5779411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OTHER SHARING TOOL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38404" y="6254694"/>
            <a:ext cx="869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INSERT NEW SHARING TOOL UNLOCKED BY CODE ONLY</a:t>
            </a:r>
            <a:endParaRPr lang="fr-FR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862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38404" y="261981"/>
            <a:ext cx="8387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PLATFORM / PROMOTION TOOLS</a:t>
            </a:r>
            <a:endParaRPr lang="fr-FR" sz="40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8404" y="3207969"/>
            <a:ext cx="86943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9CC"/>
                </a:solidFill>
                <a:latin typeface="Helvetica Neue Bold Condensed"/>
                <a:cs typeface="Helvetica Neue Bold Condensed"/>
              </a:rPr>
              <a:t>NO PROMOTION TOOL FOR THIS PART</a:t>
            </a:r>
          </a:p>
        </p:txBody>
      </p:sp>
    </p:spTree>
    <p:extLst>
      <p:ext uri="{BB962C8B-B14F-4D97-AF65-F5344CB8AC3E}">
        <p14:creationId xmlns:p14="http://schemas.microsoft.com/office/powerpoint/2010/main" val="24500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:)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38404" y="2203463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WHAT IS APPEARED PACK :</a:t>
            </a:r>
            <a:endParaRPr lang="fr-FR" sz="2800" dirty="0">
              <a:solidFill>
                <a:srgbClr val="FFA32A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647" y="2726683"/>
            <a:ext cx="8694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DOO WAP PLAY LOGO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Feat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artist’s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name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and image</a:t>
            </a:r>
          </a:p>
          <a:p>
            <a:pPr marL="457200" indent="-457200">
              <a:buFontTx/>
              <a:buChar char="-"/>
            </a:pP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Contest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description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URL of the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website</a:t>
            </a:r>
            <a:endParaRPr lang="fr-FR" sz="24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457200" indent="-457200">
              <a:buFontTx/>
              <a:buChar char="-"/>
            </a:pP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Big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reward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description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Instant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win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game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inside</a:t>
            </a:r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the pack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8404" y="261981"/>
            <a:ext cx="728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DOO WAP PLAY / ON PACK</a:t>
            </a:r>
            <a:endParaRPr lang="fr-FR" sz="5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81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2438723"/>
            <a:ext cx="9144000" cy="1980555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FFA32A"/>
                </a:solidFill>
              </a:rPr>
              <a:t>IN PACK MECHANIC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4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38404" y="1540788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FEBRUARY - APRIL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647" y="2126519"/>
            <a:ext cx="8694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A SMALL CARD INSIDE THE PACK WITH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FRONT : INSTANT WIN RELATED TO THE MUSIC CONTEST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BACK : COUPON WITH A PROMOTION ON THE NEXT PURCHASE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38404" y="261981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IN PACK</a:t>
            </a:r>
            <a:endParaRPr lang="fr-FR" sz="5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8404" y="3597834"/>
            <a:ext cx="86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SEPTEMBER - NOVEMBER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647" y="4183565"/>
            <a:ext cx="86943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A SMALL CARD INSIDE THE PACK WITH :</a:t>
            </a:r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FRONT : INSTANT WIN RELATED TO THE MUSIC CONTEST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BACK : COUPON WITH A PROMOTION ON THE NEXT PURCHASE</a:t>
            </a:r>
          </a:p>
          <a:p>
            <a:endParaRPr lang="fr-FR" sz="2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2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=&gt; ONE GOLDEN PACK TO FIND</a:t>
            </a:r>
          </a:p>
        </p:txBody>
      </p:sp>
    </p:spTree>
    <p:extLst>
      <p:ext uri="{BB962C8B-B14F-4D97-AF65-F5344CB8AC3E}">
        <p14:creationId xmlns:p14="http://schemas.microsoft.com/office/powerpoint/2010/main" val="36966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isocèle 19"/>
          <p:cNvSpPr/>
          <p:nvPr/>
        </p:nvSpPr>
        <p:spPr>
          <a:xfrm>
            <a:off x="3451217" y="1822527"/>
            <a:ext cx="5678767" cy="4771125"/>
          </a:xfrm>
          <a:prstGeom prst="triangle">
            <a:avLst/>
          </a:prstGeom>
          <a:solidFill>
            <a:srgbClr val="FFA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apèze 20"/>
          <p:cNvSpPr/>
          <p:nvPr/>
        </p:nvSpPr>
        <p:spPr>
          <a:xfrm>
            <a:off x="4114799" y="3680350"/>
            <a:ext cx="4336317" cy="1836083"/>
          </a:xfrm>
          <a:prstGeom prst="trapezoid">
            <a:avLst>
              <a:gd name="adj" fmla="val 56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38404" y="261981"/>
            <a:ext cx="809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IN PACK / REWARD PYRAMID</a:t>
            </a:r>
            <a:endParaRPr lang="fr-FR" sz="5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84645" y="2494756"/>
            <a:ext cx="1648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GIFTS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Products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signed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by the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142" y="3683619"/>
            <a:ext cx="3050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REWARDS :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 CODE TO DISCOVER IT ONLINE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Profile image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New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covers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for album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New type of stickers / badges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unlock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new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sounds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New sharing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tool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41311" y="5516434"/>
            <a:ext cx="4115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TIPS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 CODE TO DISCOVER IT ONLINE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Advices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to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 good record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-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Advice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to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 good promotion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8404" y="1067336"/>
            <a:ext cx="311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FEBRUARY - APRIL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4295" y="1215450"/>
            <a:ext cx="17177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RECORDING IN A FAMOUS STUDIO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0354" y="2053169"/>
            <a:ext cx="4601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« YOU WON ONE OF THE TAOI CRUZ’S GIFTS,</a:t>
            </a:r>
          </a:p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GO ON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  <a:hlinkClick r:id="rId2"/>
              </a:rPr>
              <a:t>WWW.HARYS.DOOWAP.COM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TO DISCOVER IT »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GO ONLINE &gt; INSERT CODE &gt; WIN &gt; REGISTER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i="1" dirty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=&gt; TO BE APPROVED BY LEGAL DEPARTMENT</a:t>
            </a:r>
          </a:p>
          <a:p>
            <a:endParaRPr lang="fr-FR" sz="1600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00354" y="3641061"/>
            <a:ext cx="5099626" cy="35638"/>
          </a:xfrm>
          <a:prstGeom prst="line">
            <a:avLst/>
          </a:prstGeom>
          <a:ln>
            <a:solidFill>
              <a:srgbClr val="FFA3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0354" y="3975712"/>
            <a:ext cx="413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« YOU WON A NEW SPECIAL COOL THING TO PLAY,</a:t>
            </a:r>
            <a:r>
              <a:rPr lang="fr-FR" sz="1600" dirty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GO ON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  <a:hlinkClick r:id="rId2"/>
              </a:rPr>
              <a:t>WWW.HARYS.DOOWAP.COM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TO DISCOVER IT »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GO ONLINE &gt; INSERT CODE &gt; WIN &gt; REGISTER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285750" indent="-285750">
              <a:buFont typeface="Symbol" charset="0"/>
              <a:buChar char=""/>
            </a:pPr>
            <a:r>
              <a:rPr lang="fr-FR" sz="1600" i="1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TO </a:t>
            </a:r>
            <a:r>
              <a:rPr lang="fr-FR" sz="1600" i="1" dirty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BE APPROVED BY LEGAL </a:t>
            </a:r>
            <a:endParaRPr lang="fr-FR" sz="1600" i="1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i="1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DEPARTMENT</a:t>
            </a:r>
            <a:endParaRPr lang="fr-FR" sz="1600" i="1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  <a:p>
            <a:endParaRPr lang="fr-FR" sz="1600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684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isocèle 19"/>
          <p:cNvSpPr/>
          <p:nvPr/>
        </p:nvSpPr>
        <p:spPr>
          <a:xfrm>
            <a:off x="3451217" y="1822527"/>
            <a:ext cx="5678767" cy="4771125"/>
          </a:xfrm>
          <a:prstGeom prst="triangle">
            <a:avLst/>
          </a:prstGeom>
          <a:solidFill>
            <a:srgbClr val="FFA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apèze 20"/>
          <p:cNvSpPr/>
          <p:nvPr/>
        </p:nvSpPr>
        <p:spPr>
          <a:xfrm>
            <a:off x="4114799" y="3680350"/>
            <a:ext cx="4336317" cy="1836083"/>
          </a:xfrm>
          <a:prstGeom prst="trapezoid">
            <a:avLst>
              <a:gd name="adj" fmla="val 56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38404" y="261981"/>
            <a:ext cx="809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IN PACK / REWARD PYRAMID</a:t>
            </a:r>
            <a:endParaRPr lang="fr-FR" sz="54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01586" y="2613284"/>
            <a:ext cx="175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GIFTS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P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roducts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algn="ctr"/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signed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by the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artist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32783" y="3742659"/>
            <a:ext cx="3244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DIGITAL REWARDS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 CODE TO DISCOVER IT ONLINE</a:t>
            </a:r>
          </a:p>
          <a:p>
            <a:pPr marL="285750" indent="-285750" algn="ctr">
              <a:buFontTx/>
              <a:buChar char="-"/>
            </a:pP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Sound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visualize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285750" indent="-285750" algn="ctr">
              <a:buFontTx/>
              <a:buChar char="-"/>
            </a:pP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Decoration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for profile </a:t>
            </a:r>
          </a:p>
          <a:p>
            <a:pPr marL="285750" indent="-285750" algn="ctr">
              <a:buFontTx/>
              <a:buChar char="-"/>
            </a:pP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Expand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length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of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tracks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285750" indent="-285750" algn="ctr">
              <a:buFontTx/>
              <a:buChar char="-"/>
            </a:pP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Stickers and badges</a:t>
            </a:r>
          </a:p>
          <a:p>
            <a:pPr marL="285750" indent="-285750" algn="ctr">
              <a:buFontTx/>
              <a:buChar char="-"/>
            </a:pP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New sharing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tool</a:t>
            </a:r>
            <a:endParaRPr lang="fr-FR" sz="1600" dirty="0" smtClean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19564" y="5640496"/>
            <a:ext cx="4376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TIPS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 CODE TO DISCOVER IT ONLINE</a:t>
            </a:r>
          </a:p>
          <a:p>
            <a:pPr marL="285750" indent="-285750" algn="ctr">
              <a:buFontTx/>
              <a:buChar char="-"/>
            </a:pP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Advices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to </a:t>
            </a:r>
            <a:r>
              <a:rPr lang="fr-FR" sz="1600" dirty="0" err="1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make</a:t>
            </a:r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 a good record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8404" y="1067336"/>
            <a:ext cx="389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SEPTEMBER - NOVEMBER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7087" y="1421279"/>
            <a:ext cx="171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MEET THE ARTIST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00354" y="3657994"/>
            <a:ext cx="4893646" cy="35638"/>
          </a:xfrm>
          <a:prstGeom prst="line">
            <a:avLst/>
          </a:prstGeom>
          <a:ln>
            <a:solidFill>
              <a:srgbClr val="FFA3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00354" y="2053169"/>
            <a:ext cx="4601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« YOU WON ONE OF THE TAOI CRUZ’S GIFTS,</a:t>
            </a:r>
          </a:p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GO ON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  <a:hlinkClick r:id="rId2"/>
              </a:rPr>
              <a:t>WWW.HARYS.DOOWAP.COM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TO DISCOVER IT »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GO ONLINE &gt; INSERT CODE &gt; WIN &gt; REGISTER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i="1" dirty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=&gt; TO BE APPROVED BY LEGAL DEPARTMENT</a:t>
            </a:r>
          </a:p>
          <a:p>
            <a:endParaRPr lang="fr-FR" sz="1600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00354" y="3975712"/>
            <a:ext cx="413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« YOU WON A NEW SPECIAL COOL THING TO PLAY,</a:t>
            </a:r>
            <a:r>
              <a:rPr lang="fr-FR" sz="1600" dirty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GO ON 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  <a:hlinkClick r:id="rId2"/>
              </a:rPr>
              <a:t>WWW.HARYS.DOOWAP.COM</a:t>
            </a:r>
            <a:r>
              <a:rPr lang="fr-FR" sz="1600" dirty="0" smtClean="0">
                <a:solidFill>
                  <a:srgbClr val="FFA32A"/>
                </a:solidFill>
                <a:latin typeface="Helvetica Neue Bold Condensed"/>
                <a:cs typeface="Helvetica Neue Bold Condensed"/>
              </a:rPr>
              <a:t> TO DISCOVER IT »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GO ONLINE &gt; INSERT CODE &gt; WIN &gt; REGISTER</a:t>
            </a:r>
          </a:p>
          <a:p>
            <a:endParaRPr lang="fr-FR" sz="1600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marL="285750" indent="-285750">
              <a:buFont typeface="Symbol" charset="0"/>
              <a:buChar char=""/>
            </a:pPr>
            <a:r>
              <a:rPr lang="fr-FR" sz="1600" i="1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TO </a:t>
            </a:r>
            <a:r>
              <a:rPr lang="fr-FR" sz="1600" i="1" dirty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BE APPROVED BY LEGAL </a:t>
            </a:r>
            <a:endParaRPr lang="fr-FR" sz="1600" i="1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  <a:p>
            <a:r>
              <a:rPr lang="fr-FR" sz="1600" i="1" dirty="0" smtClean="0">
                <a:solidFill>
                  <a:schemeClr val="accent5"/>
                </a:solidFill>
                <a:latin typeface="Helvetica Neue Bold Condensed"/>
                <a:cs typeface="Helvetica Neue Bold Condensed"/>
              </a:rPr>
              <a:t>DEPARTMENT</a:t>
            </a:r>
            <a:endParaRPr lang="fr-FR" sz="1600" i="1" dirty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  <a:p>
            <a:endParaRPr lang="fr-FR" sz="1600" dirty="0" smtClean="0">
              <a:solidFill>
                <a:schemeClr val="accent5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360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2438723"/>
            <a:ext cx="9144000" cy="1980555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99CC"/>
                </a:solidFill>
              </a:rPr>
              <a:t>ONLINE MECHANIC</a:t>
            </a:r>
            <a:endParaRPr lang="en-US" sz="4800" dirty="0">
              <a:solidFill>
                <a:srgbClr val="00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-PPT-TEMPLAT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PRES-PPT-TEMPLATE.potx</Template>
  <TotalTime>10450</TotalTime>
  <Words>1711</Words>
  <Application>Microsoft Macintosh PowerPoint</Application>
  <PresentationFormat>Présentation à l'écran (4:3)</PresentationFormat>
  <Paragraphs>333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PRES-PPT-TEMPLATE</vt:lpstr>
      <vt:lpstr>Harrys kids DOO WAP PLAY The mechanic – 10 / 17 / 2012</vt:lpstr>
      <vt:lpstr>Présentation PowerPoint</vt:lpstr>
      <vt:lpstr>ON PACK MECHANIC</vt:lpstr>
      <vt:lpstr>Présentation PowerPoint</vt:lpstr>
      <vt:lpstr>IN PACK MECHANIC</vt:lpstr>
      <vt:lpstr>Présentation PowerPoint</vt:lpstr>
      <vt:lpstr>Présentation PowerPoint</vt:lpstr>
      <vt:lpstr>Présentation PowerPoint</vt:lpstr>
      <vt:lpstr>ONLINE MECHANIC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 :)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presentation</dc:title>
  <dc:creator>Home</dc:creator>
  <cp:lastModifiedBy>TBWA TBWA</cp:lastModifiedBy>
  <cp:revision>314</cp:revision>
  <cp:lastPrinted>2012-09-05T10:52:08Z</cp:lastPrinted>
  <dcterms:created xsi:type="dcterms:W3CDTF">2011-05-25T08:50:39Z</dcterms:created>
  <dcterms:modified xsi:type="dcterms:W3CDTF">2012-10-23T13:27:29Z</dcterms:modified>
</cp:coreProperties>
</file>