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565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9E1A3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t>Nhập</a:t>
            </a:r>
            <a:r>
              <a:rPr spc="15"/>
              <a:t> </a:t>
            </a:r>
            <a:r>
              <a:t>môn</a:t>
            </a:r>
            <a:r>
              <a:rPr spc="15"/>
              <a:t> </a:t>
            </a:r>
            <a:r>
              <a:rPr spc="-25"/>
              <a:t>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0"/>
              <a:t>VH</a:t>
            </a:r>
            <a:r>
              <a:rPr spc="20"/>
              <a:t> </a:t>
            </a:r>
            <a:r>
              <a:rPr spc="-25"/>
              <a:t>Thư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spc="-10"/>
              <a:t>‹#›</a:t>
            </a:fld>
            <a:r>
              <a:rPr spc="-85"/>
              <a:t> </a:t>
            </a:r>
            <a:r>
              <a:rPr spc="90"/>
              <a:t>/</a:t>
            </a:r>
            <a:r>
              <a:rPr spc="-85"/>
              <a:t> </a:t>
            </a:r>
            <a:r>
              <a:rPr spc="-35"/>
              <a:t>26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08" y="32616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91" y="325763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93" y="325763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27" y="325128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58" y="325763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39" y="326398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38" y="325763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39" y="325128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06" y="325128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05" y="325763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06" y="3289389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8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6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7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8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992"/>
                </a:lnTo>
                <a:lnTo>
                  <a:pt x="2303995" y="139992"/>
                </a:lnTo>
                <a:lnTo>
                  <a:pt x="2303995" y="0"/>
                </a:lnTo>
                <a:close/>
              </a:path>
            </a:pathLst>
          </a:custGeom>
          <a:solidFill>
            <a:srgbClr val="9E1A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9E1A3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t>Nhập</a:t>
            </a:r>
            <a:r>
              <a:rPr spc="15"/>
              <a:t> </a:t>
            </a:r>
            <a:r>
              <a:t>môn</a:t>
            </a:r>
            <a:r>
              <a:rPr spc="15"/>
              <a:t> </a:t>
            </a:r>
            <a:r>
              <a:rPr spc="-25"/>
              <a:t>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0"/>
              <a:t>VH</a:t>
            </a:r>
            <a:r>
              <a:rPr spc="20"/>
              <a:t> </a:t>
            </a:r>
            <a:r>
              <a:rPr spc="-25"/>
              <a:t>Thư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spc="-10"/>
              <a:t>‹#›</a:t>
            </a:fld>
            <a:r>
              <a:rPr spc="-85"/>
              <a:t> </a:t>
            </a:r>
            <a:r>
              <a:rPr spc="90"/>
              <a:t>/</a:t>
            </a:r>
            <a:r>
              <a:rPr spc="-85"/>
              <a:t> </a:t>
            </a:r>
            <a:r>
              <a:rPr spc="-35"/>
              <a:t>26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9E1A3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t>Nhập</a:t>
            </a:r>
            <a:r>
              <a:rPr spc="15"/>
              <a:t> </a:t>
            </a:r>
            <a:r>
              <a:t>môn</a:t>
            </a:r>
            <a:r>
              <a:rPr spc="15"/>
              <a:t> </a:t>
            </a:r>
            <a:r>
              <a:rPr spc="-25"/>
              <a:t>AI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0"/>
              <a:t>VH</a:t>
            </a:r>
            <a:r>
              <a:rPr spc="20"/>
              <a:t> </a:t>
            </a:r>
            <a:r>
              <a:rPr spc="-25"/>
              <a:t>Thư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spc="-10"/>
              <a:t>‹#›</a:t>
            </a:fld>
            <a:r>
              <a:rPr spc="-85"/>
              <a:t> </a:t>
            </a:r>
            <a:r>
              <a:rPr spc="90"/>
              <a:t>/</a:t>
            </a:r>
            <a:r>
              <a:rPr spc="-85"/>
              <a:t> </a:t>
            </a:r>
            <a:r>
              <a:rPr spc="-35"/>
              <a:t>26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9E1A3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t>Nhập</a:t>
            </a:r>
            <a:r>
              <a:rPr spc="15"/>
              <a:t> </a:t>
            </a:r>
            <a:r>
              <a:t>môn</a:t>
            </a:r>
            <a:r>
              <a:rPr spc="15"/>
              <a:t> </a:t>
            </a:r>
            <a:r>
              <a:rPr spc="-25"/>
              <a:t>AI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0"/>
              <a:t>VH</a:t>
            </a:r>
            <a:r>
              <a:rPr spc="20"/>
              <a:t> </a:t>
            </a:r>
            <a:r>
              <a:rPr spc="-25"/>
              <a:t>Thư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spc="-10"/>
              <a:t>‹#›</a:t>
            </a:fld>
            <a:r>
              <a:rPr spc="-85"/>
              <a:t> </a:t>
            </a:r>
            <a:r>
              <a:rPr spc="90"/>
              <a:t>/</a:t>
            </a:r>
            <a:r>
              <a:rPr spc="-85"/>
              <a:t> </a:t>
            </a:r>
            <a:r>
              <a:rPr spc="-35"/>
              <a:t>26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t>Nhập</a:t>
            </a:r>
            <a:r>
              <a:rPr spc="15"/>
              <a:t> </a:t>
            </a:r>
            <a:r>
              <a:t>môn</a:t>
            </a:r>
            <a:r>
              <a:rPr spc="15"/>
              <a:t> </a:t>
            </a:r>
            <a:r>
              <a:rPr spc="-25"/>
              <a:t>AI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0"/>
              <a:t>VH</a:t>
            </a:r>
            <a:r>
              <a:rPr spc="20"/>
              <a:t> </a:t>
            </a:r>
            <a:r>
              <a:rPr spc="-25"/>
              <a:t>Thư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spc="-10"/>
              <a:t>‹#›</a:t>
            </a:fld>
            <a:r>
              <a:rPr spc="-85"/>
              <a:t> </a:t>
            </a:r>
            <a:r>
              <a:rPr spc="90"/>
              <a:t>/</a:t>
            </a:r>
            <a:r>
              <a:rPr spc="-85"/>
              <a:t> </a:t>
            </a:r>
            <a:r>
              <a:rPr spc="-35"/>
              <a:t>26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08" y="32616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91" y="325763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93" y="325763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27" y="325128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58" y="325763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39" y="326398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38" y="325763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39" y="325128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06" y="325128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05" y="325763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06" y="3289389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8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6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7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8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202966"/>
            <a:ext cx="279019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9E1A3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260" y="813078"/>
            <a:ext cx="3505200" cy="210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85565" y="3351797"/>
            <a:ext cx="48069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t>Nhập</a:t>
            </a:r>
            <a:r>
              <a:rPr spc="15"/>
              <a:t> </a:t>
            </a:r>
            <a:r>
              <a:t>môn</a:t>
            </a:r>
            <a:r>
              <a:rPr spc="15"/>
              <a:t> </a:t>
            </a:r>
            <a:r>
              <a:rPr spc="-25"/>
              <a:t>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7334" y="3351797"/>
            <a:ext cx="30162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0"/>
              <a:t>VH</a:t>
            </a:r>
            <a:r>
              <a:rPr spc="20"/>
              <a:t> </a:t>
            </a:r>
            <a:r>
              <a:rPr spc="-25"/>
              <a:t>Thư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99433" y="3351797"/>
            <a:ext cx="2540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spc="-10"/>
              <a:t>‹#›</a:t>
            </a:fld>
            <a:r>
              <a:rPr spc="-85"/>
              <a:t> </a:t>
            </a:r>
            <a:r>
              <a:rPr spc="90"/>
              <a:t>/</a:t>
            </a:r>
            <a:r>
              <a:rPr spc="-85"/>
              <a:t> </a:t>
            </a:r>
            <a:r>
              <a:rPr spc="-35"/>
              <a:t>26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140335"/>
          </a:xfrm>
          <a:custGeom>
            <a:avLst/>
            <a:gdLst/>
            <a:ahLst/>
            <a:cxnLst/>
            <a:rect l="l" t="t" r="r" b="b"/>
            <a:pathLst>
              <a:path w="4608195" h="140335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39992"/>
                </a:lnTo>
                <a:lnTo>
                  <a:pt x="2303996" y="139992"/>
                </a:lnTo>
                <a:lnTo>
                  <a:pt x="4607992" y="139992"/>
                </a:lnTo>
                <a:lnTo>
                  <a:pt x="4607992" y="0"/>
                </a:lnTo>
                <a:close/>
              </a:path>
            </a:pathLst>
          </a:custGeom>
          <a:solidFill>
            <a:srgbClr val="9E1A3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5250" y="587376"/>
            <a:ext cx="4465993" cy="1295400"/>
            <a:chOff x="95250" y="379831"/>
            <a:chExt cx="4465993" cy="969739"/>
          </a:xfrm>
        </p:grpSpPr>
        <p:sp>
          <p:nvSpPr>
            <p:cNvPr id="4" name="object 4"/>
            <p:cNvSpPr/>
            <p:nvPr/>
          </p:nvSpPr>
          <p:spPr>
            <a:xfrm>
              <a:off x="97827" y="379831"/>
              <a:ext cx="4412615" cy="82550"/>
            </a:xfrm>
            <a:custGeom>
              <a:avLst/>
              <a:gdLst/>
              <a:ahLst/>
              <a:cxnLst/>
              <a:rect l="l" t="t" r="r" b="b"/>
              <a:pathLst>
                <a:path w="4412615" h="82550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12395" y="82384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9E1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250" y="443085"/>
              <a:ext cx="4465993" cy="906485"/>
            </a:xfrm>
            <a:custGeom>
              <a:avLst/>
              <a:gdLst/>
              <a:ahLst/>
              <a:cxnLst/>
              <a:rect l="l" t="t" r="r" b="b"/>
              <a:pathLst>
                <a:path w="4412615" h="543560">
                  <a:moveTo>
                    <a:pt x="4412395" y="0"/>
                  </a:moveTo>
                  <a:lnTo>
                    <a:pt x="0" y="0"/>
                  </a:lnTo>
                  <a:lnTo>
                    <a:pt x="0" y="543374"/>
                  </a:lnTo>
                  <a:lnTo>
                    <a:pt x="4412395" y="543374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989" y="424249"/>
              <a:ext cx="4345453" cy="832606"/>
            </a:xfrm>
            <a:custGeom>
              <a:avLst/>
              <a:gdLst/>
              <a:ahLst/>
              <a:cxnLst/>
              <a:rect l="l" t="t" r="r" b="b"/>
              <a:pathLst>
                <a:path w="4412615" h="511809">
                  <a:moveTo>
                    <a:pt x="4412395" y="0"/>
                  </a:moveTo>
                  <a:lnTo>
                    <a:pt x="0" y="0"/>
                  </a:lnTo>
                  <a:lnTo>
                    <a:pt x="0" y="460609"/>
                  </a:lnTo>
                  <a:lnTo>
                    <a:pt x="4008" y="480334"/>
                  </a:lnTo>
                  <a:lnTo>
                    <a:pt x="14922" y="496487"/>
                  </a:lnTo>
                  <a:lnTo>
                    <a:pt x="31075" y="507401"/>
                  </a:lnTo>
                  <a:lnTo>
                    <a:pt x="50800" y="511410"/>
                  </a:lnTo>
                  <a:lnTo>
                    <a:pt x="4361594" y="511410"/>
                  </a:lnTo>
                  <a:lnTo>
                    <a:pt x="4381319" y="507401"/>
                  </a:lnTo>
                  <a:lnTo>
                    <a:pt x="4397472" y="496487"/>
                  </a:lnTo>
                  <a:lnTo>
                    <a:pt x="4408386" y="480334"/>
                  </a:lnTo>
                  <a:lnTo>
                    <a:pt x="4412395" y="460609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9E1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5791" y="723594"/>
            <a:ext cx="4083642" cy="781624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1055"/>
              </a:spcBef>
            </a:pPr>
            <a:r>
              <a:rPr lang="en-US" sz="1400" b="1" spc="85">
                <a:solidFill>
                  <a:srgbClr val="FFFFFF"/>
                </a:solidFill>
                <a:latin typeface="Arial"/>
                <a:cs typeface="Arial"/>
              </a:rPr>
              <a:t>THIẾT KẾ THỬ NGHIỆM </a:t>
            </a:r>
            <a:br>
              <a:rPr lang="en-US" sz="1400" b="1" spc="85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400" b="1" spc="85">
                <a:solidFill>
                  <a:srgbClr val="FFFFFF"/>
                </a:solidFill>
                <a:latin typeface="Arial"/>
                <a:cs typeface="Arial"/>
              </a:rPr>
              <a:t>HỆ THỐNG CHẤM BÀI THI TRẮC NGHIỆM </a:t>
            </a:r>
            <a:br>
              <a:rPr lang="en-US" sz="1400" b="1" spc="85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400" b="1" spc="85">
                <a:solidFill>
                  <a:srgbClr val="FFFFFF"/>
                </a:solidFill>
                <a:latin typeface="Arial"/>
                <a:cs typeface="Arial"/>
              </a:rPr>
              <a:t>SỬ DỤNG OPEN CV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7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626"/>
                </a:lnTo>
                <a:lnTo>
                  <a:pt x="1535963" y="109626"/>
                </a:lnTo>
                <a:lnTo>
                  <a:pt x="3071939" y="109626"/>
                </a:lnTo>
                <a:lnTo>
                  <a:pt x="4607928" y="109626"/>
                </a:lnTo>
                <a:lnTo>
                  <a:pt x="4607928" y="0"/>
                </a:lnTo>
                <a:close/>
              </a:path>
            </a:pathLst>
          </a:custGeom>
          <a:solidFill>
            <a:srgbClr val="9E1A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299433" y="3351797"/>
            <a:ext cx="2540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lang="en-US" spc="-10" smtClean="0"/>
              <a:t>1</a:t>
            </a:fld>
            <a:r>
              <a:rPr lang="en-US" spc="-85"/>
              <a:t> </a:t>
            </a:r>
            <a:r>
              <a:rPr lang="en-US" spc="90"/>
              <a:t>/</a:t>
            </a:r>
            <a:r>
              <a:rPr lang="en-US" spc="-85"/>
              <a:t> </a:t>
            </a:r>
            <a:r>
              <a:rPr lang="en-US" spc="-35"/>
              <a:t>18</a:t>
            </a:r>
            <a:endParaRPr spc="-35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87B3B-40E0-9173-46C9-D394FFCC1561}"/>
              </a:ext>
            </a:extLst>
          </p:cNvPr>
          <p:cNvSpPr txBox="1"/>
          <p:nvPr/>
        </p:nvSpPr>
        <p:spPr>
          <a:xfrm>
            <a:off x="552450" y="2035175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Nhóm 14 : Xử lý ảnh</a:t>
            </a:r>
          </a:p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Giảng viên : Trương Minh Đức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59343-18CD-23F1-AC7B-AEE182723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9B6540-2A34-9206-F8B4-441D7C3A3B9D}"/>
              </a:ext>
            </a:extLst>
          </p:cNvPr>
          <p:cNvSpPr/>
          <p:nvPr/>
        </p:nvSpPr>
        <p:spPr>
          <a:xfrm>
            <a:off x="0" y="-12"/>
            <a:ext cx="4608195" cy="140335"/>
          </a:xfrm>
          <a:custGeom>
            <a:avLst/>
            <a:gdLst/>
            <a:ahLst/>
            <a:cxnLst/>
            <a:rect l="l" t="t" r="r" b="b"/>
            <a:pathLst>
              <a:path w="4608195" h="140335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39992"/>
                </a:lnTo>
                <a:lnTo>
                  <a:pt x="2303996" y="139992"/>
                </a:lnTo>
                <a:lnTo>
                  <a:pt x="4607992" y="139992"/>
                </a:lnTo>
                <a:lnTo>
                  <a:pt x="4607992" y="0"/>
                </a:lnTo>
                <a:close/>
              </a:path>
            </a:pathLst>
          </a:custGeom>
          <a:solidFill>
            <a:srgbClr val="9E1A3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0669A31-8778-36E3-9B2C-E95561607A27}"/>
              </a:ext>
            </a:extLst>
          </p:cNvPr>
          <p:cNvGrpSpPr/>
          <p:nvPr/>
        </p:nvGrpSpPr>
        <p:grpSpPr>
          <a:xfrm>
            <a:off x="63704" y="587375"/>
            <a:ext cx="4465993" cy="990599"/>
            <a:chOff x="95250" y="379831"/>
            <a:chExt cx="4465993" cy="969739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AAFB807-E78E-732E-D571-9482CBEE5F1E}"/>
                </a:ext>
              </a:extLst>
            </p:cNvPr>
            <p:cNvSpPr/>
            <p:nvPr/>
          </p:nvSpPr>
          <p:spPr>
            <a:xfrm>
              <a:off x="97827" y="379831"/>
              <a:ext cx="4412615" cy="82550"/>
            </a:xfrm>
            <a:custGeom>
              <a:avLst/>
              <a:gdLst/>
              <a:ahLst/>
              <a:cxnLst/>
              <a:rect l="l" t="t" r="r" b="b"/>
              <a:pathLst>
                <a:path w="4412615" h="82550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12395" y="82384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9E1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14486CA-F134-9FEE-6558-CFD9F740CDFD}"/>
                </a:ext>
              </a:extLst>
            </p:cNvPr>
            <p:cNvSpPr/>
            <p:nvPr/>
          </p:nvSpPr>
          <p:spPr>
            <a:xfrm>
              <a:off x="95250" y="443085"/>
              <a:ext cx="4465993" cy="906485"/>
            </a:xfrm>
            <a:custGeom>
              <a:avLst/>
              <a:gdLst/>
              <a:ahLst/>
              <a:cxnLst/>
              <a:rect l="l" t="t" r="r" b="b"/>
              <a:pathLst>
                <a:path w="4412615" h="543560">
                  <a:moveTo>
                    <a:pt x="4412395" y="0"/>
                  </a:moveTo>
                  <a:lnTo>
                    <a:pt x="0" y="0"/>
                  </a:lnTo>
                  <a:lnTo>
                    <a:pt x="0" y="543374"/>
                  </a:lnTo>
                  <a:lnTo>
                    <a:pt x="4412395" y="543374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6FD4F1A-2F69-0087-C328-7AC19A1F5CC0}"/>
                </a:ext>
              </a:extLst>
            </p:cNvPr>
            <p:cNvSpPr/>
            <p:nvPr/>
          </p:nvSpPr>
          <p:spPr>
            <a:xfrm>
              <a:off x="164989" y="424249"/>
              <a:ext cx="4345453" cy="832606"/>
            </a:xfrm>
            <a:custGeom>
              <a:avLst/>
              <a:gdLst/>
              <a:ahLst/>
              <a:cxnLst/>
              <a:rect l="l" t="t" r="r" b="b"/>
              <a:pathLst>
                <a:path w="4412615" h="511809">
                  <a:moveTo>
                    <a:pt x="4412395" y="0"/>
                  </a:moveTo>
                  <a:lnTo>
                    <a:pt x="0" y="0"/>
                  </a:lnTo>
                  <a:lnTo>
                    <a:pt x="0" y="460609"/>
                  </a:lnTo>
                  <a:lnTo>
                    <a:pt x="4008" y="480334"/>
                  </a:lnTo>
                  <a:lnTo>
                    <a:pt x="14922" y="496487"/>
                  </a:lnTo>
                  <a:lnTo>
                    <a:pt x="31075" y="507401"/>
                  </a:lnTo>
                  <a:lnTo>
                    <a:pt x="50800" y="511410"/>
                  </a:lnTo>
                  <a:lnTo>
                    <a:pt x="4361594" y="511410"/>
                  </a:lnTo>
                  <a:lnTo>
                    <a:pt x="4381319" y="507401"/>
                  </a:lnTo>
                  <a:lnTo>
                    <a:pt x="4397472" y="496487"/>
                  </a:lnTo>
                  <a:lnTo>
                    <a:pt x="4408386" y="480334"/>
                  </a:lnTo>
                  <a:lnTo>
                    <a:pt x="4412395" y="460609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9E1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25E39603-BD05-703D-1D9C-616F138D6DE1}"/>
              </a:ext>
            </a:extLst>
          </p:cNvPr>
          <p:cNvSpPr txBox="1"/>
          <p:nvPr/>
        </p:nvSpPr>
        <p:spPr>
          <a:xfrm>
            <a:off x="215791" y="723594"/>
            <a:ext cx="4083642" cy="566181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1055"/>
              </a:spcBef>
            </a:pPr>
            <a:r>
              <a:rPr lang="en-US" sz="1400" b="1" spc="85">
                <a:solidFill>
                  <a:srgbClr val="FFFFFF"/>
                </a:solidFill>
                <a:latin typeface="Arial"/>
                <a:cs typeface="Arial"/>
              </a:rPr>
              <a:t>    Xin cảm ơn thầy </a:t>
            </a:r>
            <a:br>
              <a:rPr lang="en-US" sz="1400" b="1" spc="85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400" b="1" spc="85">
                <a:solidFill>
                  <a:srgbClr val="FFFFFF"/>
                </a:solidFill>
                <a:latin typeface="Arial"/>
                <a:cs typeface="Arial"/>
              </a:rPr>
              <a:t>    và mọi người đã lắng nghe !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AD44653-8E2B-F801-0C23-91E3DF86D3A6}"/>
              </a:ext>
            </a:extLst>
          </p:cNvPr>
          <p:cNvSpPr/>
          <p:nvPr/>
        </p:nvSpPr>
        <p:spPr>
          <a:xfrm>
            <a:off x="0" y="334637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626"/>
                </a:lnTo>
                <a:lnTo>
                  <a:pt x="1535963" y="109626"/>
                </a:lnTo>
                <a:lnTo>
                  <a:pt x="3071939" y="109626"/>
                </a:lnTo>
                <a:lnTo>
                  <a:pt x="4607928" y="109626"/>
                </a:lnTo>
                <a:lnTo>
                  <a:pt x="4607928" y="0"/>
                </a:lnTo>
                <a:close/>
              </a:path>
            </a:pathLst>
          </a:custGeom>
          <a:solidFill>
            <a:srgbClr val="9E1A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02251FF5-45EA-B30B-6957-043A313DC4F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99433" y="3351797"/>
            <a:ext cx="2540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lang="en-US" spc="-10" smtClean="0"/>
              <a:t>2</a:t>
            </a:fld>
            <a:r>
              <a:rPr lang="en-US" spc="-85"/>
              <a:t> </a:t>
            </a:r>
            <a:r>
              <a:rPr lang="en-US" spc="90"/>
              <a:t>/</a:t>
            </a:r>
            <a:r>
              <a:rPr lang="en-US" spc="-85"/>
              <a:t> </a:t>
            </a:r>
            <a:r>
              <a:rPr lang="en-US" spc="-35"/>
              <a:t>18</a:t>
            </a:r>
            <a:endParaRPr spc="-35"/>
          </a:p>
        </p:txBody>
      </p:sp>
    </p:spTree>
    <p:extLst>
      <p:ext uri="{BB962C8B-B14F-4D97-AF65-F5344CB8AC3E}">
        <p14:creationId xmlns:p14="http://schemas.microsoft.com/office/powerpoint/2010/main" val="188762148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49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TRÍ TUỆ NHÂN TẠO</dc:title>
  <dc:creator>GIỚI THIỆU MÔN HỌC</dc:creator>
  <cp:lastModifiedBy>Đức Vũ</cp:lastModifiedBy>
  <cp:revision>9</cp:revision>
  <dcterms:created xsi:type="dcterms:W3CDTF">2024-10-07T06:12:34Z</dcterms:created>
  <dcterms:modified xsi:type="dcterms:W3CDTF">2024-11-21T14:54:29Z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2024-10-07T00:00:00Z</vt:filetime>
  </property>
  <property fmtid="{D5CDD505-2E9C-101B-9397-08002B2CF9AE}" pid="5" name="PTEX.Fullbanner">
    <vt:lpwstr>This is pdfTeX, Version 3.141592653-2.6-1.40.25 (TeX Live 2023) kpathsea version 6.3.5</vt:lpwstr>
  </property>
  <property fmtid="{D5CDD505-2E9C-101B-9397-08002B2CF9AE}" pid="6" name="Producer">
    <vt:lpwstr>pdfTeX-1.40.25</vt:lpwstr>
  </property>
</Properties>
</file>