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330FAF5-1855-42BA-8EFA-2A32C24A12F7}" type="doc">
      <dgm:prSet loTypeId="urn:microsoft.com/office/officeart/2005/8/layout/radial6#1" loCatId="cycle" qsTypeId="urn:microsoft.com/office/officeart/2005/8/quickstyle/simple1#1" qsCatId="simple" csTypeId="urn:microsoft.com/office/officeart/2005/8/colors/accent2_1#1" csCatId="accent2" phldr="1"/>
      <dgm:spPr/>
      <dgm:t>
        <a:bodyPr/>
        <a:lstStyle/>
        <a:p>
          <a:endParaRPr lang="en-US"/>
        </a:p>
      </dgm:t>
    </dgm:pt>
    <dgm:pt modelId="{55E229ED-1ABB-4A44-B2F5-95DB5E2BAF2B}">
      <dgm:prSet phldrT="[Text]"/>
      <dgm:spPr/>
      <dgm:t>
        <a:bodyPr/>
        <a:lstStyle/>
        <a:p>
          <a:r>
            <a:rPr lang="en-US" dirty="0" smtClean="0"/>
            <a:t>GROWTH</a:t>
          </a:r>
          <a:endParaRPr lang="en-US" dirty="0"/>
        </a:p>
      </dgm:t>
    </dgm:pt>
    <dgm:pt modelId="{5D255EE3-9318-4D78-B63F-009632A5EDE3}" cxnId="{EDC95CF5-59E5-47E8-8569-C79BD2612DFE}" type="parTrans">
      <dgm:prSet/>
      <dgm:spPr/>
      <dgm:t>
        <a:bodyPr/>
        <a:lstStyle/>
        <a:p>
          <a:endParaRPr lang="en-US"/>
        </a:p>
      </dgm:t>
    </dgm:pt>
    <dgm:pt modelId="{634FCD96-EDF2-4401-83B2-86B9F7C3514D}" cxnId="{EDC95CF5-59E5-47E8-8569-C79BD2612DFE}" type="sibTrans">
      <dgm:prSet/>
      <dgm:spPr/>
      <dgm:t>
        <a:bodyPr/>
        <a:lstStyle/>
        <a:p>
          <a:endParaRPr lang="en-US"/>
        </a:p>
      </dgm:t>
    </dgm:pt>
    <dgm:pt modelId="{DE9F0812-FE7F-4EF2-B53A-4CF7BCD9F8D3}">
      <dgm:prSet phldrT="[Text]"/>
      <dgm:spPr/>
      <dgm:t>
        <a:bodyPr/>
        <a:lstStyle/>
        <a:p>
          <a:r>
            <a:rPr lang="en-US" dirty="0" smtClean="0"/>
            <a:t>SELECTION</a:t>
          </a:r>
          <a:endParaRPr lang="en-US" dirty="0"/>
        </a:p>
      </dgm:t>
    </dgm:pt>
    <dgm:pt modelId="{950012AE-55AE-4013-8667-A7C0A8D33408}" cxnId="{7857EC54-4075-49EC-8746-5150F980A068}" type="parTrans">
      <dgm:prSet/>
      <dgm:spPr/>
      <dgm:t>
        <a:bodyPr/>
        <a:lstStyle/>
        <a:p>
          <a:endParaRPr lang="en-US"/>
        </a:p>
      </dgm:t>
    </dgm:pt>
    <dgm:pt modelId="{1924A1A8-B583-45B8-9D8C-03DBCF364A3C}" cxnId="{7857EC54-4075-49EC-8746-5150F980A068}" type="sibTrans">
      <dgm:prSet/>
      <dgm:spPr/>
      <dgm:t>
        <a:bodyPr/>
        <a:lstStyle/>
        <a:p>
          <a:endParaRPr lang="en-US"/>
        </a:p>
      </dgm:t>
    </dgm:pt>
    <dgm:pt modelId="{A20BFA49-3B1B-4A40-912F-1A0F6AC548EB}">
      <dgm:prSet phldrT="[Text]"/>
      <dgm:spPr/>
      <dgm:t>
        <a:bodyPr/>
        <a:lstStyle/>
        <a:p>
          <a:r>
            <a:rPr lang="en-US" dirty="0" smtClean="0"/>
            <a:t>CUSTOMER</a:t>
          </a:r>
        </a:p>
        <a:p>
          <a:r>
            <a:rPr lang="en-US" dirty="0" smtClean="0"/>
            <a:t>EXPERIENCE</a:t>
          </a:r>
          <a:endParaRPr lang="en-US" dirty="0"/>
        </a:p>
      </dgm:t>
    </dgm:pt>
    <dgm:pt modelId="{3995220D-9272-438B-939C-E4E2E22C2B5A}" cxnId="{CFF15298-535A-40B3-ACC3-0803059B51AB}" type="parTrans">
      <dgm:prSet/>
      <dgm:spPr/>
      <dgm:t>
        <a:bodyPr/>
        <a:lstStyle/>
        <a:p>
          <a:endParaRPr lang="en-US"/>
        </a:p>
      </dgm:t>
    </dgm:pt>
    <dgm:pt modelId="{830CFD37-0EBB-4BA4-97B0-46FF735833AB}" cxnId="{CFF15298-535A-40B3-ACC3-0803059B51AB}" type="sibTrans">
      <dgm:prSet/>
      <dgm:spPr/>
      <dgm:t>
        <a:bodyPr/>
        <a:lstStyle/>
        <a:p>
          <a:endParaRPr lang="en-US"/>
        </a:p>
      </dgm:t>
    </dgm:pt>
    <dgm:pt modelId="{0F857899-6D9C-4B9C-95DE-E7DE348D587D}">
      <dgm:prSet phldrT="[Text]"/>
      <dgm:spPr/>
      <dgm:t>
        <a:bodyPr/>
        <a:lstStyle/>
        <a:p>
          <a:r>
            <a:rPr lang="en-US" dirty="0" smtClean="0"/>
            <a:t>TRAFFIC</a:t>
          </a:r>
          <a:endParaRPr lang="en-US" dirty="0"/>
        </a:p>
      </dgm:t>
    </dgm:pt>
    <dgm:pt modelId="{C327FCAD-BE4B-4171-BE2E-12F70CE2A5B5}" cxnId="{614EF8BF-57FD-4F12-B3B1-D7FE6625E1EE}" type="parTrans">
      <dgm:prSet/>
      <dgm:spPr/>
      <dgm:t>
        <a:bodyPr/>
        <a:lstStyle/>
        <a:p>
          <a:endParaRPr lang="en-US"/>
        </a:p>
      </dgm:t>
    </dgm:pt>
    <dgm:pt modelId="{09727F07-F87F-4DD7-BFA9-9DCCFB244DDD}" cxnId="{614EF8BF-57FD-4F12-B3B1-D7FE6625E1EE}" type="sibTrans">
      <dgm:prSet/>
      <dgm:spPr/>
      <dgm:t>
        <a:bodyPr/>
        <a:lstStyle/>
        <a:p>
          <a:endParaRPr lang="en-US"/>
        </a:p>
      </dgm:t>
    </dgm:pt>
    <dgm:pt modelId="{7016694D-0984-4631-BB9A-2903B003A643}">
      <dgm:prSet phldrT="[Text]" custT="1"/>
      <dgm:spPr/>
      <dgm:t>
        <a:bodyPr/>
        <a:lstStyle/>
        <a:p>
          <a:r>
            <a:rPr lang="en-US" sz="1100" dirty="0" smtClean="0"/>
            <a:t>RESTAURANT</a:t>
          </a:r>
          <a:endParaRPr lang="en-US" sz="1100" dirty="0"/>
        </a:p>
      </dgm:t>
    </dgm:pt>
    <dgm:pt modelId="{060D1134-9399-4458-AAFB-6AEA15C0452B}" cxnId="{05688252-5D40-415D-BEA5-8E1B45C154DB}" type="parTrans">
      <dgm:prSet/>
      <dgm:spPr/>
      <dgm:t>
        <a:bodyPr/>
        <a:lstStyle/>
        <a:p>
          <a:endParaRPr lang="en-US"/>
        </a:p>
      </dgm:t>
    </dgm:pt>
    <dgm:pt modelId="{B0BBBAC6-795A-45C7-A693-CEC617CC3087}" cxnId="{05688252-5D40-415D-BEA5-8E1B45C154DB}" type="sibTrans">
      <dgm:prSet/>
      <dgm:spPr/>
      <dgm:t>
        <a:bodyPr/>
        <a:lstStyle/>
        <a:p>
          <a:endParaRPr lang="en-US"/>
        </a:p>
      </dgm:t>
    </dgm:pt>
    <dgm:pt modelId="{8664CA7D-0DFC-40C0-93AF-F110A58254A9}">
      <dgm:prSet/>
      <dgm:spPr/>
      <dgm:t>
        <a:bodyPr/>
        <a:lstStyle/>
        <a:p>
          <a:endParaRPr lang="en-US"/>
        </a:p>
      </dgm:t>
    </dgm:pt>
    <dgm:pt modelId="{ABAC4193-A184-4D78-A180-E6972388E08B}" cxnId="{E7FB69BF-F4CC-4FE1-9C05-B14C94F41285}" type="parTrans">
      <dgm:prSet/>
      <dgm:spPr/>
      <dgm:t>
        <a:bodyPr/>
        <a:lstStyle/>
        <a:p>
          <a:endParaRPr lang="en-US"/>
        </a:p>
      </dgm:t>
    </dgm:pt>
    <dgm:pt modelId="{BF8D0634-C076-4F1D-8B4C-8410528B66CD}" cxnId="{E7FB69BF-F4CC-4FE1-9C05-B14C94F41285}" type="sibTrans">
      <dgm:prSet/>
      <dgm:spPr/>
      <dgm:t>
        <a:bodyPr/>
        <a:lstStyle/>
        <a:p>
          <a:endParaRPr lang="en-US"/>
        </a:p>
      </dgm:t>
    </dgm:pt>
    <dgm:pt modelId="{94792B94-8AE2-48D1-863A-A065B13CDC57}" type="pres">
      <dgm:prSet presAssocID="{C330FAF5-1855-42BA-8EFA-2A32C24A12F7}" presName="Name0" presStyleCnt="0">
        <dgm:presLayoutVars>
          <dgm:chMax val="1"/>
          <dgm:dir/>
          <dgm:animLvl val="ctr"/>
          <dgm:resizeHandles val="exact"/>
        </dgm:presLayoutVars>
      </dgm:prSet>
      <dgm:spPr/>
      <dgm:t>
        <a:bodyPr/>
        <a:lstStyle/>
        <a:p>
          <a:endParaRPr lang="en-US"/>
        </a:p>
      </dgm:t>
    </dgm:pt>
    <dgm:pt modelId="{B67664DA-3741-4E3E-87DF-CD414C1EB4DD}" type="pres">
      <dgm:prSet presAssocID="{55E229ED-1ABB-4A44-B2F5-95DB5E2BAF2B}" presName="centerShape" presStyleLbl="node0" presStyleIdx="0" presStyleCnt="1" custLinFactNeighborX="1166" custLinFactNeighborY="-2638"/>
      <dgm:spPr/>
      <dgm:t>
        <a:bodyPr/>
        <a:lstStyle/>
        <a:p>
          <a:endParaRPr lang="en-US"/>
        </a:p>
      </dgm:t>
    </dgm:pt>
    <dgm:pt modelId="{B81DF14A-49DA-410F-A15B-F25729679F4D}" type="pres">
      <dgm:prSet presAssocID="{DE9F0812-FE7F-4EF2-B53A-4CF7BCD9F8D3}" presName="node" presStyleLbl="node1" presStyleIdx="0" presStyleCnt="4">
        <dgm:presLayoutVars>
          <dgm:bulletEnabled val="1"/>
        </dgm:presLayoutVars>
      </dgm:prSet>
      <dgm:spPr/>
      <dgm:t>
        <a:bodyPr/>
        <a:lstStyle/>
        <a:p>
          <a:endParaRPr lang="en-US"/>
        </a:p>
      </dgm:t>
    </dgm:pt>
    <dgm:pt modelId="{55F3435F-75CA-4C4A-BBDD-2ABB4FBDE580}" type="pres">
      <dgm:prSet presAssocID="{DE9F0812-FE7F-4EF2-B53A-4CF7BCD9F8D3}" presName="dummy" presStyleCnt="0"/>
      <dgm:spPr/>
    </dgm:pt>
    <dgm:pt modelId="{7C41EAE5-249E-4E83-B2C0-9CC5B99161E1}" type="pres">
      <dgm:prSet presAssocID="{1924A1A8-B583-45B8-9D8C-03DBCF364A3C}" presName="sibTrans" presStyleLbl="sibTrans2D1" presStyleIdx="0" presStyleCnt="4"/>
      <dgm:spPr/>
      <dgm:t>
        <a:bodyPr/>
        <a:lstStyle/>
        <a:p>
          <a:endParaRPr lang="en-US"/>
        </a:p>
      </dgm:t>
    </dgm:pt>
    <dgm:pt modelId="{946CDA03-E676-4335-B0CD-2B7EA1006FFF}" type="pres">
      <dgm:prSet presAssocID="{A20BFA49-3B1B-4A40-912F-1A0F6AC548EB}" presName="node" presStyleLbl="node1" presStyleIdx="1" presStyleCnt="4">
        <dgm:presLayoutVars>
          <dgm:bulletEnabled val="1"/>
        </dgm:presLayoutVars>
      </dgm:prSet>
      <dgm:spPr/>
      <dgm:t>
        <a:bodyPr/>
        <a:lstStyle/>
        <a:p>
          <a:endParaRPr lang="en-US"/>
        </a:p>
      </dgm:t>
    </dgm:pt>
    <dgm:pt modelId="{8B851B5B-7C83-42FE-82B5-61FFCECA4666}" type="pres">
      <dgm:prSet presAssocID="{A20BFA49-3B1B-4A40-912F-1A0F6AC548EB}" presName="dummy" presStyleCnt="0"/>
      <dgm:spPr/>
    </dgm:pt>
    <dgm:pt modelId="{20CD2F08-C686-4F3B-A1DB-F409055BDC20}" type="pres">
      <dgm:prSet presAssocID="{830CFD37-0EBB-4BA4-97B0-46FF735833AB}" presName="sibTrans" presStyleLbl="sibTrans2D1" presStyleIdx="1" presStyleCnt="4"/>
      <dgm:spPr/>
      <dgm:t>
        <a:bodyPr/>
        <a:lstStyle/>
        <a:p>
          <a:endParaRPr lang="en-US"/>
        </a:p>
      </dgm:t>
    </dgm:pt>
    <dgm:pt modelId="{474E90EA-51CC-4016-B489-E6ADC4029413}" type="pres">
      <dgm:prSet presAssocID="{0F857899-6D9C-4B9C-95DE-E7DE348D587D}" presName="node" presStyleLbl="node1" presStyleIdx="2" presStyleCnt="4">
        <dgm:presLayoutVars>
          <dgm:bulletEnabled val="1"/>
        </dgm:presLayoutVars>
      </dgm:prSet>
      <dgm:spPr/>
      <dgm:t>
        <a:bodyPr/>
        <a:lstStyle/>
        <a:p>
          <a:endParaRPr lang="en-US"/>
        </a:p>
      </dgm:t>
    </dgm:pt>
    <dgm:pt modelId="{A54FF638-9E3A-4855-B47C-79C40ACC20D2}" type="pres">
      <dgm:prSet presAssocID="{0F857899-6D9C-4B9C-95DE-E7DE348D587D}" presName="dummy" presStyleCnt="0"/>
      <dgm:spPr/>
    </dgm:pt>
    <dgm:pt modelId="{FEA0EF70-0390-429E-A3BE-841CF8B654AD}" type="pres">
      <dgm:prSet presAssocID="{09727F07-F87F-4DD7-BFA9-9DCCFB244DDD}" presName="sibTrans" presStyleLbl="sibTrans2D1" presStyleIdx="2" presStyleCnt="4"/>
      <dgm:spPr/>
      <dgm:t>
        <a:bodyPr/>
        <a:lstStyle/>
        <a:p>
          <a:endParaRPr lang="en-US"/>
        </a:p>
      </dgm:t>
    </dgm:pt>
    <dgm:pt modelId="{8CEDA87C-C276-4D42-9280-E5EE554CF42D}" type="pres">
      <dgm:prSet presAssocID="{7016694D-0984-4631-BB9A-2903B003A643}" presName="node" presStyleLbl="node1" presStyleIdx="3" presStyleCnt="4" custRadScaleRad="101428" custRadScaleInc="2814">
        <dgm:presLayoutVars>
          <dgm:bulletEnabled val="1"/>
        </dgm:presLayoutVars>
      </dgm:prSet>
      <dgm:spPr/>
      <dgm:t>
        <a:bodyPr/>
        <a:lstStyle/>
        <a:p>
          <a:endParaRPr lang="en-US"/>
        </a:p>
      </dgm:t>
    </dgm:pt>
    <dgm:pt modelId="{7E7F730C-CD76-4798-B169-338205BCD9BF}" type="pres">
      <dgm:prSet presAssocID="{7016694D-0984-4631-BB9A-2903B003A643}" presName="dummy" presStyleCnt="0"/>
      <dgm:spPr/>
    </dgm:pt>
    <dgm:pt modelId="{85B7168A-AD5F-4215-B1C5-E0F368AF3492}" type="pres">
      <dgm:prSet presAssocID="{B0BBBAC6-795A-45C7-A693-CEC617CC3087}" presName="sibTrans" presStyleLbl="sibTrans2D1" presStyleIdx="3" presStyleCnt="4"/>
      <dgm:spPr/>
      <dgm:t>
        <a:bodyPr/>
        <a:lstStyle/>
        <a:p>
          <a:endParaRPr lang="en-US"/>
        </a:p>
      </dgm:t>
    </dgm:pt>
  </dgm:ptLst>
  <dgm:cxnLst>
    <dgm:cxn modelId="{F37DADD1-88CD-4C8C-8CBA-FCE6084439C9}" type="presOf" srcId="{C330FAF5-1855-42BA-8EFA-2A32C24A12F7}" destId="{94792B94-8AE2-48D1-863A-A065B13CDC57}" srcOrd="0" destOrd="0" presId="urn:microsoft.com/office/officeart/2005/8/layout/radial6#1"/>
    <dgm:cxn modelId="{AB9A086F-3F68-4348-864E-9B560B659737}" type="presOf" srcId="{B0BBBAC6-795A-45C7-A693-CEC617CC3087}" destId="{85B7168A-AD5F-4215-B1C5-E0F368AF3492}" srcOrd="0" destOrd="0" presId="urn:microsoft.com/office/officeart/2005/8/layout/radial6#1"/>
    <dgm:cxn modelId="{F9359986-38B3-4004-9CF2-91DF774A3F92}" type="presOf" srcId="{830CFD37-0EBB-4BA4-97B0-46FF735833AB}" destId="{20CD2F08-C686-4F3B-A1DB-F409055BDC20}" srcOrd="0" destOrd="0" presId="urn:microsoft.com/office/officeart/2005/8/layout/radial6#1"/>
    <dgm:cxn modelId="{CA4E0548-9164-4AB8-9EA6-34935A120724}" type="presOf" srcId="{DE9F0812-FE7F-4EF2-B53A-4CF7BCD9F8D3}" destId="{B81DF14A-49DA-410F-A15B-F25729679F4D}" srcOrd="0" destOrd="0" presId="urn:microsoft.com/office/officeart/2005/8/layout/radial6#1"/>
    <dgm:cxn modelId="{B43DC97F-7EEF-4F7A-840B-765C28F8FCE1}" type="presOf" srcId="{09727F07-F87F-4DD7-BFA9-9DCCFB244DDD}" destId="{FEA0EF70-0390-429E-A3BE-841CF8B654AD}" srcOrd="0" destOrd="0" presId="urn:microsoft.com/office/officeart/2005/8/layout/radial6#1"/>
    <dgm:cxn modelId="{EDC95CF5-59E5-47E8-8569-C79BD2612DFE}" srcId="{C330FAF5-1855-42BA-8EFA-2A32C24A12F7}" destId="{55E229ED-1ABB-4A44-B2F5-95DB5E2BAF2B}" srcOrd="0" destOrd="0" parTransId="{5D255EE3-9318-4D78-B63F-009632A5EDE3}" sibTransId="{634FCD96-EDF2-4401-83B2-86B9F7C3514D}"/>
    <dgm:cxn modelId="{614EF8BF-57FD-4F12-B3B1-D7FE6625E1EE}" srcId="{55E229ED-1ABB-4A44-B2F5-95DB5E2BAF2B}" destId="{0F857899-6D9C-4B9C-95DE-E7DE348D587D}" srcOrd="2" destOrd="0" parTransId="{C327FCAD-BE4B-4171-BE2E-12F70CE2A5B5}" sibTransId="{09727F07-F87F-4DD7-BFA9-9DCCFB244DDD}"/>
    <dgm:cxn modelId="{CFF15298-535A-40B3-ACC3-0803059B51AB}" srcId="{55E229ED-1ABB-4A44-B2F5-95DB5E2BAF2B}" destId="{A20BFA49-3B1B-4A40-912F-1A0F6AC548EB}" srcOrd="1" destOrd="0" parTransId="{3995220D-9272-438B-939C-E4E2E22C2B5A}" sibTransId="{830CFD37-0EBB-4BA4-97B0-46FF735833AB}"/>
    <dgm:cxn modelId="{05688252-5D40-415D-BEA5-8E1B45C154DB}" srcId="{55E229ED-1ABB-4A44-B2F5-95DB5E2BAF2B}" destId="{7016694D-0984-4631-BB9A-2903B003A643}" srcOrd="3" destOrd="0" parTransId="{060D1134-9399-4458-AAFB-6AEA15C0452B}" sibTransId="{B0BBBAC6-795A-45C7-A693-CEC617CC3087}"/>
    <dgm:cxn modelId="{5E253115-AA2F-4BD4-A17B-5E9910427ACB}" type="presOf" srcId="{55E229ED-1ABB-4A44-B2F5-95DB5E2BAF2B}" destId="{B67664DA-3741-4E3E-87DF-CD414C1EB4DD}" srcOrd="0" destOrd="0" presId="urn:microsoft.com/office/officeart/2005/8/layout/radial6#1"/>
    <dgm:cxn modelId="{A1E68E51-00C6-4085-89A9-C882F0F6A52C}" type="presOf" srcId="{7016694D-0984-4631-BB9A-2903B003A643}" destId="{8CEDA87C-C276-4D42-9280-E5EE554CF42D}" srcOrd="0" destOrd="0" presId="urn:microsoft.com/office/officeart/2005/8/layout/radial6#1"/>
    <dgm:cxn modelId="{E7FB69BF-F4CC-4FE1-9C05-B14C94F41285}" srcId="{C330FAF5-1855-42BA-8EFA-2A32C24A12F7}" destId="{8664CA7D-0DFC-40C0-93AF-F110A58254A9}" srcOrd="1" destOrd="0" parTransId="{ABAC4193-A184-4D78-A180-E6972388E08B}" sibTransId="{BF8D0634-C076-4F1D-8B4C-8410528B66CD}"/>
    <dgm:cxn modelId="{7857EC54-4075-49EC-8746-5150F980A068}" srcId="{55E229ED-1ABB-4A44-B2F5-95DB5E2BAF2B}" destId="{DE9F0812-FE7F-4EF2-B53A-4CF7BCD9F8D3}" srcOrd="0" destOrd="0" parTransId="{950012AE-55AE-4013-8667-A7C0A8D33408}" sibTransId="{1924A1A8-B583-45B8-9D8C-03DBCF364A3C}"/>
    <dgm:cxn modelId="{A5E1AE04-A9D7-4EC6-ABDB-62A8A66FC5DB}" type="presOf" srcId="{A20BFA49-3B1B-4A40-912F-1A0F6AC548EB}" destId="{946CDA03-E676-4335-B0CD-2B7EA1006FFF}" srcOrd="0" destOrd="0" presId="urn:microsoft.com/office/officeart/2005/8/layout/radial6#1"/>
    <dgm:cxn modelId="{10D84975-4C46-4623-A897-7893242259EB}" type="presOf" srcId="{1924A1A8-B583-45B8-9D8C-03DBCF364A3C}" destId="{7C41EAE5-249E-4E83-B2C0-9CC5B99161E1}" srcOrd="0" destOrd="0" presId="urn:microsoft.com/office/officeart/2005/8/layout/radial6#1"/>
    <dgm:cxn modelId="{8645C560-6A67-4083-B4C6-95CC327A0744}" type="presOf" srcId="{0F857899-6D9C-4B9C-95DE-E7DE348D587D}" destId="{474E90EA-51CC-4016-B489-E6ADC4029413}" srcOrd="0" destOrd="0" presId="urn:microsoft.com/office/officeart/2005/8/layout/radial6#1"/>
    <dgm:cxn modelId="{06B5C3C6-0F0E-4279-9F04-2CF68C5850B9}" type="presParOf" srcId="{94792B94-8AE2-48D1-863A-A065B13CDC57}" destId="{B67664DA-3741-4E3E-87DF-CD414C1EB4DD}" srcOrd="0" destOrd="0" presId="urn:microsoft.com/office/officeart/2005/8/layout/radial6#1"/>
    <dgm:cxn modelId="{1180AE43-5F62-4FE1-9D49-DFDADEBE8C4F}" type="presParOf" srcId="{94792B94-8AE2-48D1-863A-A065B13CDC57}" destId="{B81DF14A-49DA-410F-A15B-F25729679F4D}" srcOrd="1" destOrd="0" presId="urn:microsoft.com/office/officeart/2005/8/layout/radial6#1"/>
    <dgm:cxn modelId="{A5BDA828-77A3-4AF2-A474-41A09D317F12}" type="presParOf" srcId="{94792B94-8AE2-48D1-863A-A065B13CDC57}" destId="{55F3435F-75CA-4C4A-BBDD-2ABB4FBDE580}" srcOrd="2" destOrd="0" presId="urn:microsoft.com/office/officeart/2005/8/layout/radial6#1"/>
    <dgm:cxn modelId="{D7614995-127A-47A2-8F56-8A077317BC68}" type="presParOf" srcId="{94792B94-8AE2-48D1-863A-A065B13CDC57}" destId="{7C41EAE5-249E-4E83-B2C0-9CC5B99161E1}" srcOrd="3" destOrd="0" presId="urn:microsoft.com/office/officeart/2005/8/layout/radial6#1"/>
    <dgm:cxn modelId="{4C24C998-F577-4278-B410-BFC7746848AA}" type="presParOf" srcId="{94792B94-8AE2-48D1-863A-A065B13CDC57}" destId="{946CDA03-E676-4335-B0CD-2B7EA1006FFF}" srcOrd="4" destOrd="0" presId="urn:microsoft.com/office/officeart/2005/8/layout/radial6#1"/>
    <dgm:cxn modelId="{FC80BC4C-0FA3-4AB4-9A86-FDD34FDE6EE3}" type="presParOf" srcId="{94792B94-8AE2-48D1-863A-A065B13CDC57}" destId="{8B851B5B-7C83-42FE-82B5-61FFCECA4666}" srcOrd="5" destOrd="0" presId="urn:microsoft.com/office/officeart/2005/8/layout/radial6#1"/>
    <dgm:cxn modelId="{7949E57B-D1B5-4D98-A9DA-3E3FCF48F8E8}" type="presParOf" srcId="{94792B94-8AE2-48D1-863A-A065B13CDC57}" destId="{20CD2F08-C686-4F3B-A1DB-F409055BDC20}" srcOrd="6" destOrd="0" presId="urn:microsoft.com/office/officeart/2005/8/layout/radial6#1"/>
    <dgm:cxn modelId="{02F14011-CB03-443C-8045-218DA70C9E9F}" type="presParOf" srcId="{94792B94-8AE2-48D1-863A-A065B13CDC57}" destId="{474E90EA-51CC-4016-B489-E6ADC4029413}" srcOrd="7" destOrd="0" presId="urn:microsoft.com/office/officeart/2005/8/layout/radial6#1"/>
    <dgm:cxn modelId="{08AFC95A-DBA4-4B14-88C5-A0D63EE938D1}" type="presParOf" srcId="{94792B94-8AE2-48D1-863A-A065B13CDC57}" destId="{A54FF638-9E3A-4855-B47C-79C40ACC20D2}" srcOrd="8" destOrd="0" presId="urn:microsoft.com/office/officeart/2005/8/layout/radial6#1"/>
    <dgm:cxn modelId="{7BF36CFB-5C72-4C53-9544-C04CB19F531A}" type="presParOf" srcId="{94792B94-8AE2-48D1-863A-A065B13CDC57}" destId="{FEA0EF70-0390-429E-A3BE-841CF8B654AD}" srcOrd="9" destOrd="0" presId="urn:microsoft.com/office/officeart/2005/8/layout/radial6#1"/>
    <dgm:cxn modelId="{73272AB2-E457-41C0-9EB0-9CA868F17BDF}" type="presParOf" srcId="{94792B94-8AE2-48D1-863A-A065B13CDC57}" destId="{8CEDA87C-C276-4D42-9280-E5EE554CF42D}" srcOrd="10" destOrd="0" presId="urn:microsoft.com/office/officeart/2005/8/layout/radial6#1"/>
    <dgm:cxn modelId="{36D3ACE4-01F2-4C90-AF2C-177EFEA1211B}" type="presParOf" srcId="{94792B94-8AE2-48D1-863A-A065B13CDC57}" destId="{7E7F730C-CD76-4798-B169-338205BCD9BF}" srcOrd="11" destOrd="0" presId="urn:microsoft.com/office/officeart/2005/8/layout/radial6#1"/>
    <dgm:cxn modelId="{6E3B904B-8E2F-4163-9233-BA00E3D7C8D2}" type="presParOf" srcId="{94792B94-8AE2-48D1-863A-A065B13CDC57}" destId="{85B7168A-AD5F-4215-B1C5-E0F368AF3492}" srcOrd="12" destOrd="0" presId="urn:microsoft.com/office/officeart/2005/8/layout/radial6#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5C172F-940E-43CC-AB23-CF0D35C45F9D}" type="doc">
      <dgm:prSet loTypeId="urn:microsoft.com/office/officeart/2005/8/layout/radial2#1" loCatId="relationship" qsTypeId="urn:microsoft.com/office/officeart/2005/8/quickstyle/simple1#2" qsCatId="simple" csTypeId="urn:microsoft.com/office/officeart/2005/8/colors/accent6_2#1" csCatId="accent6" phldr="1"/>
      <dgm:spPr/>
      <dgm:t>
        <a:bodyPr/>
        <a:lstStyle/>
        <a:p>
          <a:endParaRPr lang="en-US"/>
        </a:p>
      </dgm:t>
    </dgm:pt>
    <dgm:pt modelId="{EA8CA46E-D59C-4434-9593-A62EA9E89BAF}">
      <dgm:prSet phldrT="[Text]"/>
      <dgm:spPr/>
      <dgm:t>
        <a:bodyPr/>
        <a:lstStyle/>
        <a:p>
          <a:r>
            <a:rPr lang="en-US" dirty="0" smtClean="0"/>
            <a:t>strengths</a:t>
          </a:r>
          <a:endParaRPr lang="en-US" dirty="0"/>
        </a:p>
      </dgm:t>
    </dgm:pt>
    <dgm:pt modelId="{9F8C9D30-0D39-436E-969F-4C165617F6E7}" cxnId="{E990621D-5C26-43A3-A71D-BF578571C15E}" type="parTrans">
      <dgm:prSet/>
      <dgm:spPr/>
      <dgm:t>
        <a:bodyPr/>
        <a:lstStyle/>
        <a:p>
          <a:endParaRPr lang="en-US" dirty="0"/>
        </a:p>
      </dgm:t>
    </dgm:pt>
    <dgm:pt modelId="{151579CD-1BEB-4424-8468-2F18FD1DF3CE}" cxnId="{E990621D-5C26-43A3-A71D-BF578571C15E}" type="sibTrans">
      <dgm:prSet/>
      <dgm:spPr/>
      <dgm:t>
        <a:bodyPr/>
        <a:lstStyle/>
        <a:p>
          <a:endParaRPr lang="en-US"/>
        </a:p>
      </dgm:t>
    </dgm:pt>
    <dgm:pt modelId="{C6E5EB33-040B-4B93-A3A1-9334282859B1}">
      <dgm:prSet phldrT="[Text]" custT="1"/>
      <dgm:spPr/>
      <dgm:t>
        <a:bodyPr/>
        <a:lstStyle/>
        <a:p>
          <a:r>
            <a:rPr lang="en-US" sz="1400" dirty="0" smtClean="0"/>
            <a:t>Quick delivery</a:t>
          </a:r>
          <a:endParaRPr lang="en-US" sz="1400" dirty="0"/>
        </a:p>
      </dgm:t>
    </dgm:pt>
    <dgm:pt modelId="{6D8F5F4B-DC5F-4E31-8434-34C5C0DBA454}" cxnId="{237F99EA-E87C-4537-B398-18FE803690D6}" type="parTrans">
      <dgm:prSet/>
      <dgm:spPr/>
      <dgm:t>
        <a:bodyPr/>
        <a:lstStyle/>
        <a:p>
          <a:endParaRPr lang="en-US"/>
        </a:p>
      </dgm:t>
    </dgm:pt>
    <dgm:pt modelId="{2B6D35E4-811E-4AA1-BC6F-BB7BAEAC2AD4}" cxnId="{237F99EA-E87C-4537-B398-18FE803690D6}" type="sibTrans">
      <dgm:prSet/>
      <dgm:spPr/>
      <dgm:t>
        <a:bodyPr/>
        <a:lstStyle/>
        <a:p>
          <a:endParaRPr lang="en-US"/>
        </a:p>
      </dgm:t>
    </dgm:pt>
    <dgm:pt modelId="{3083FC64-F01E-4369-901A-2EE6CD54409C}">
      <dgm:prSet phldrT="[Text]"/>
      <dgm:spPr/>
      <dgm:t>
        <a:bodyPr/>
        <a:lstStyle/>
        <a:p>
          <a:r>
            <a:rPr lang="en-US" dirty="0" smtClean="0"/>
            <a:t>opportunities</a:t>
          </a:r>
          <a:endParaRPr lang="en-US" dirty="0"/>
        </a:p>
      </dgm:t>
    </dgm:pt>
    <dgm:pt modelId="{047E84D6-36A2-4889-AEC3-973F60F56B40}" cxnId="{6172F8B0-7092-46B3-9BF0-CECC3FCFCD0C}" type="parTrans">
      <dgm:prSet/>
      <dgm:spPr/>
      <dgm:t>
        <a:bodyPr/>
        <a:lstStyle/>
        <a:p>
          <a:endParaRPr lang="en-US" dirty="0"/>
        </a:p>
      </dgm:t>
    </dgm:pt>
    <dgm:pt modelId="{E321C836-5624-4CD9-B2D5-3B1512343D5A}" cxnId="{6172F8B0-7092-46B3-9BF0-CECC3FCFCD0C}" type="sibTrans">
      <dgm:prSet/>
      <dgm:spPr/>
      <dgm:t>
        <a:bodyPr/>
        <a:lstStyle/>
        <a:p>
          <a:endParaRPr lang="en-US"/>
        </a:p>
      </dgm:t>
    </dgm:pt>
    <dgm:pt modelId="{D7CB7444-A3A9-4C30-94E6-268789BE5EB4}">
      <dgm:prSet phldrT="[Text]" custT="1"/>
      <dgm:spPr/>
      <dgm:t>
        <a:bodyPr/>
        <a:lstStyle/>
        <a:p>
          <a:r>
            <a:rPr lang="en-US" sz="1400" dirty="0" smtClean="0"/>
            <a:t>Pioneer in food delivery business</a:t>
          </a:r>
          <a:endParaRPr lang="en-US" sz="1400" dirty="0"/>
        </a:p>
      </dgm:t>
    </dgm:pt>
    <dgm:pt modelId="{7A9D5066-5750-48DA-8C11-C1F285098BF6}" cxnId="{6C9CCF86-52C5-4AE3-AD0B-39B7F705FDC9}" type="parTrans">
      <dgm:prSet/>
      <dgm:spPr/>
      <dgm:t>
        <a:bodyPr/>
        <a:lstStyle/>
        <a:p>
          <a:endParaRPr lang="en-US"/>
        </a:p>
      </dgm:t>
    </dgm:pt>
    <dgm:pt modelId="{E47BEBC4-3F66-4899-9824-144229ED3327}" cxnId="{6C9CCF86-52C5-4AE3-AD0B-39B7F705FDC9}" type="sibTrans">
      <dgm:prSet/>
      <dgm:spPr/>
      <dgm:t>
        <a:bodyPr/>
        <a:lstStyle/>
        <a:p>
          <a:endParaRPr lang="en-US"/>
        </a:p>
      </dgm:t>
    </dgm:pt>
    <dgm:pt modelId="{4314EBDC-376D-467F-B387-80BB26E6A397}">
      <dgm:prSet phldrT="[Text]" custT="1"/>
      <dgm:spPr/>
      <dgm:t>
        <a:bodyPr/>
        <a:lstStyle/>
        <a:p>
          <a:r>
            <a:rPr lang="en-US" sz="1400" dirty="0" smtClean="0"/>
            <a:t>Lack of market leader</a:t>
          </a:r>
          <a:endParaRPr lang="en-US" sz="1400" dirty="0"/>
        </a:p>
      </dgm:t>
    </dgm:pt>
    <dgm:pt modelId="{A753432C-F5C8-4559-81C8-8B1164A97D16}" cxnId="{F8E1185A-73DE-4160-99B1-227A9151E1A4}" type="parTrans">
      <dgm:prSet/>
      <dgm:spPr/>
      <dgm:t>
        <a:bodyPr/>
        <a:lstStyle/>
        <a:p>
          <a:endParaRPr lang="en-US"/>
        </a:p>
      </dgm:t>
    </dgm:pt>
    <dgm:pt modelId="{CD61A787-8B98-4883-B655-546DFE05A03F}" cxnId="{F8E1185A-73DE-4160-99B1-227A9151E1A4}" type="sibTrans">
      <dgm:prSet/>
      <dgm:spPr/>
      <dgm:t>
        <a:bodyPr/>
        <a:lstStyle/>
        <a:p>
          <a:endParaRPr lang="en-US"/>
        </a:p>
      </dgm:t>
    </dgm:pt>
    <dgm:pt modelId="{51C8185C-1D49-4F9E-BC61-33C7D002D3BC}">
      <dgm:prSet phldrT="[Text]"/>
      <dgm:spPr/>
      <dgm:t>
        <a:bodyPr/>
        <a:lstStyle/>
        <a:p>
          <a:r>
            <a:rPr lang="en-US" dirty="0" smtClean="0"/>
            <a:t>threats</a:t>
          </a:r>
          <a:endParaRPr lang="en-US" dirty="0"/>
        </a:p>
      </dgm:t>
    </dgm:pt>
    <dgm:pt modelId="{A1B4BB2D-9ABF-449E-89F2-11A330760937}" cxnId="{F2EF28A0-5F6E-435C-982C-26CF6E28F48D}" type="parTrans">
      <dgm:prSet/>
      <dgm:spPr/>
      <dgm:t>
        <a:bodyPr/>
        <a:lstStyle/>
        <a:p>
          <a:endParaRPr lang="en-US" dirty="0"/>
        </a:p>
      </dgm:t>
    </dgm:pt>
    <dgm:pt modelId="{8210C538-5C5E-4CA3-B093-DFF95134A20A}" cxnId="{F2EF28A0-5F6E-435C-982C-26CF6E28F48D}" type="sibTrans">
      <dgm:prSet/>
      <dgm:spPr/>
      <dgm:t>
        <a:bodyPr/>
        <a:lstStyle/>
        <a:p>
          <a:endParaRPr lang="en-US"/>
        </a:p>
      </dgm:t>
    </dgm:pt>
    <dgm:pt modelId="{8EBD98A5-A344-4552-ACB0-8070408E78E1}">
      <dgm:prSet phldrT="[Text]" custT="1"/>
      <dgm:spPr/>
      <dgm:t>
        <a:bodyPr/>
        <a:lstStyle/>
        <a:p>
          <a:r>
            <a:rPr lang="en-US" sz="1400" dirty="0" smtClean="0"/>
            <a:t>Unstable and low customer base</a:t>
          </a:r>
          <a:endParaRPr lang="en-US" sz="1400" dirty="0"/>
        </a:p>
      </dgm:t>
    </dgm:pt>
    <dgm:pt modelId="{CD42B623-32A1-424D-88B4-F4222FA8232D}" cxnId="{4E6093C5-E597-4D94-88C8-3D950FD34AC0}" type="parTrans">
      <dgm:prSet/>
      <dgm:spPr/>
      <dgm:t>
        <a:bodyPr/>
        <a:lstStyle/>
        <a:p>
          <a:endParaRPr lang="en-US"/>
        </a:p>
      </dgm:t>
    </dgm:pt>
    <dgm:pt modelId="{CB4EB0B4-1A52-4538-B360-6CC145A70581}" cxnId="{4E6093C5-E597-4D94-88C8-3D950FD34AC0}" type="sibTrans">
      <dgm:prSet/>
      <dgm:spPr/>
      <dgm:t>
        <a:bodyPr/>
        <a:lstStyle/>
        <a:p>
          <a:endParaRPr lang="en-US"/>
        </a:p>
      </dgm:t>
    </dgm:pt>
    <dgm:pt modelId="{61455EE5-C90D-4FEE-9AC8-96563E021CC4}">
      <dgm:prSet phldrT="[Text]" custT="1"/>
      <dgm:spPr/>
      <dgm:t>
        <a:bodyPr/>
        <a:lstStyle/>
        <a:p>
          <a:r>
            <a:rPr lang="en-US" sz="1400" dirty="0" smtClean="0"/>
            <a:t>Laws and government regulations</a:t>
          </a:r>
          <a:endParaRPr lang="en-US" sz="1400" dirty="0"/>
        </a:p>
      </dgm:t>
    </dgm:pt>
    <dgm:pt modelId="{7338D40D-21DA-4C4D-82B4-1EE78BA0C27E}" cxnId="{7FE0859D-EC08-4497-974F-DB20ED0C1AF6}" type="parTrans">
      <dgm:prSet/>
      <dgm:spPr/>
      <dgm:t>
        <a:bodyPr/>
        <a:lstStyle/>
        <a:p>
          <a:endParaRPr lang="en-US"/>
        </a:p>
      </dgm:t>
    </dgm:pt>
    <dgm:pt modelId="{7483F572-599D-4334-8302-1747284CD49E}" cxnId="{7FE0859D-EC08-4497-974F-DB20ED0C1AF6}" type="sibTrans">
      <dgm:prSet/>
      <dgm:spPr/>
      <dgm:t>
        <a:bodyPr/>
        <a:lstStyle/>
        <a:p>
          <a:endParaRPr lang="en-US"/>
        </a:p>
      </dgm:t>
    </dgm:pt>
    <dgm:pt modelId="{2BB94205-9DC5-4F56-BD9F-AD06EE02DFA7}">
      <dgm:prSet phldrT="[Text]" custT="1"/>
      <dgm:spPr/>
      <dgm:t>
        <a:bodyPr/>
        <a:lstStyle/>
        <a:p>
          <a:r>
            <a:rPr lang="en-US" sz="1400" dirty="0" smtClean="0"/>
            <a:t>Good brand image</a:t>
          </a:r>
          <a:endParaRPr lang="en-US" sz="1400" dirty="0"/>
        </a:p>
      </dgm:t>
    </dgm:pt>
    <dgm:pt modelId="{9790275D-C399-4083-A357-9F567518FBC6}" cxnId="{CD88E96A-F152-432E-A4A3-812303AC2EB6}" type="parTrans">
      <dgm:prSet/>
      <dgm:spPr/>
      <dgm:t>
        <a:bodyPr/>
        <a:lstStyle/>
        <a:p>
          <a:endParaRPr lang="en-US"/>
        </a:p>
      </dgm:t>
    </dgm:pt>
    <dgm:pt modelId="{315D2419-EC3D-4A2C-970F-01B5ABAD0256}" cxnId="{CD88E96A-F152-432E-A4A3-812303AC2EB6}" type="sibTrans">
      <dgm:prSet/>
      <dgm:spPr/>
      <dgm:t>
        <a:bodyPr/>
        <a:lstStyle/>
        <a:p>
          <a:endParaRPr lang="en-US"/>
        </a:p>
      </dgm:t>
    </dgm:pt>
    <dgm:pt modelId="{A21C1C1A-BE23-483D-8517-6F808AEE276D}">
      <dgm:prSet phldrT="[Text]" custT="1"/>
      <dgm:spPr/>
      <dgm:t>
        <a:bodyPr/>
        <a:lstStyle/>
        <a:p>
          <a:r>
            <a:rPr lang="en-US" sz="1400" dirty="0" smtClean="0"/>
            <a:t>Trained delivery personnel’s</a:t>
          </a:r>
          <a:endParaRPr lang="en-US" sz="1400" dirty="0"/>
        </a:p>
      </dgm:t>
    </dgm:pt>
    <dgm:pt modelId="{7E53CB26-D08A-4B0C-A201-C924804773E4}" cxnId="{2F32A173-27C6-4B74-844F-9C6300603B83}" type="parTrans">
      <dgm:prSet/>
      <dgm:spPr/>
      <dgm:t>
        <a:bodyPr/>
        <a:lstStyle/>
        <a:p>
          <a:endParaRPr lang="en-US"/>
        </a:p>
      </dgm:t>
    </dgm:pt>
    <dgm:pt modelId="{B24604C4-7977-436F-98BA-FF6E0F954FD1}" cxnId="{2F32A173-27C6-4B74-844F-9C6300603B83}" type="sibTrans">
      <dgm:prSet/>
      <dgm:spPr/>
      <dgm:t>
        <a:bodyPr/>
        <a:lstStyle/>
        <a:p>
          <a:endParaRPr lang="en-US"/>
        </a:p>
      </dgm:t>
    </dgm:pt>
    <dgm:pt modelId="{7C116189-58D5-43F1-9987-C4E86F51FB4E}">
      <dgm:prSet phldrT="[Text]" custT="1"/>
      <dgm:spPr/>
      <dgm:t>
        <a:bodyPr/>
        <a:lstStyle/>
        <a:p>
          <a:r>
            <a:rPr lang="en-US" sz="1400" dirty="0" smtClean="0"/>
            <a:t>Responsive customer support</a:t>
          </a:r>
          <a:endParaRPr lang="en-US" sz="1400" dirty="0"/>
        </a:p>
      </dgm:t>
    </dgm:pt>
    <dgm:pt modelId="{7C242A0D-CB5C-4C43-8FAC-CF51CB988A19}" cxnId="{213967B6-05A9-4F66-B4F4-BCD5B3D87B1F}" type="parTrans">
      <dgm:prSet/>
      <dgm:spPr/>
      <dgm:t>
        <a:bodyPr/>
        <a:lstStyle/>
        <a:p>
          <a:endParaRPr lang="en-US"/>
        </a:p>
      </dgm:t>
    </dgm:pt>
    <dgm:pt modelId="{E101B17B-14AA-428E-93E6-9FEBFB32911E}" cxnId="{213967B6-05A9-4F66-B4F4-BCD5B3D87B1F}" type="sibTrans">
      <dgm:prSet/>
      <dgm:spPr/>
      <dgm:t>
        <a:bodyPr/>
        <a:lstStyle/>
        <a:p>
          <a:endParaRPr lang="en-US"/>
        </a:p>
      </dgm:t>
    </dgm:pt>
    <dgm:pt modelId="{3209D9A7-97BF-427F-BC5B-49189D9759D5}">
      <dgm:prSet phldrT="[Text]" custT="1"/>
      <dgm:spPr/>
      <dgm:t>
        <a:bodyPr/>
        <a:lstStyle/>
        <a:p>
          <a:r>
            <a:rPr lang="en-US" sz="1400" dirty="0" smtClean="0"/>
            <a:t>Growing market</a:t>
          </a:r>
          <a:endParaRPr lang="en-US" sz="1400" dirty="0"/>
        </a:p>
      </dgm:t>
    </dgm:pt>
    <dgm:pt modelId="{3FF878FF-B38A-4869-81BE-2E6DB9975870}" cxnId="{2C067032-C41F-4A46-9E54-7314EEFE10BF}" type="parTrans">
      <dgm:prSet/>
      <dgm:spPr/>
      <dgm:t>
        <a:bodyPr/>
        <a:lstStyle/>
        <a:p>
          <a:endParaRPr lang="en-US"/>
        </a:p>
      </dgm:t>
    </dgm:pt>
    <dgm:pt modelId="{EEB0BC6B-66FB-4047-B258-2C7CC933D4D0}" cxnId="{2C067032-C41F-4A46-9E54-7314EEFE10BF}" type="sibTrans">
      <dgm:prSet/>
      <dgm:spPr/>
      <dgm:t>
        <a:bodyPr/>
        <a:lstStyle/>
        <a:p>
          <a:endParaRPr lang="en-US"/>
        </a:p>
      </dgm:t>
    </dgm:pt>
    <dgm:pt modelId="{27B18E65-3E53-4FF1-BF92-46BEF9E8D240}">
      <dgm:prSet phldrT="[Text]" custT="1"/>
      <dgm:spPr/>
      <dgm:t>
        <a:bodyPr/>
        <a:lstStyle/>
        <a:p>
          <a:r>
            <a:rPr lang="en-US" sz="1400" dirty="0" smtClean="0"/>
            <a:t>Increasing market share</a:t>
          </a:r>
          <a:endParaRPr lang="en-US" sz="1400" dirty="0"/>
        </a:p>
      </dgm:t>
    </dgm:pt>
    <dgm:pt modelId="{F75530E0-0904-4306-9BBA-B294758E2BB4}" cxnId="{EC8E702A-4F89-451C-8C71-B16724ADA6FB}" type="parTrans">
      <dgm:prSet/>
      <dgm:spPr/>
      <dgm:t>
        <a:bodyPr/>
        <a:lstStyle/>
        <a:p>
          <a:endParaRPr lang="en-US"/>
        </a:p>
      </dgm:t>
    </dgm:pt>
    <dgm:pt modelId="{BB39A1EB-9D3A-42BC-82F9-2CC007B35000}" cxnId="{EC8E702A-4F89-451C-8C71-B16724ADA6FB}" type="sibTrans">
      <dgm:prSet/>
      <dgm:spPr/>
      <dgm:t>
        <a:bodyPr/>
        <a:lstStyle/>
        <a:p>
          <a:endParaRPr lang="en-US"/>
        </a:p>
      </dgm:t>
    </dgm:pt>
    <dgm:pt modelId="{AB1BD2ED-552A-4543-BCCC-FEC9ECCDDBAC}">
      <dgm:prSet phldrT="[Text]" custT="1"/>
      <dgm:spPr/>
      <dgm:t>
        <a:bodyPr/>
        <a:lstStyle/>
        <a:p>
          <a:r>
            <a:rPr lang="en-US" sz="1400" dirty="0" smtClean="0"/>
            <a:t>Minimal competition</a:t>
          </a:r>
          <a:endParaRPr lang="en-US" sz="1400" dirty="0"/>
        </a:p>
      </dgm:t>
    </dgm:pt>
    <dgm:pt modelId="{FF4E8E0C-6902-4C41-8730-3433F17941F1}" cxnId="{0970078E-2318-4249-9D1C-ACDE90F08BE7}" type="parTrans">
      <dgm:prSet/>
      <dgm:spPr/>
      <dgm:t>
        <a:bodyPr/>
        <a:lstStyle/>
        <a:p>
          <a:endParaRPr lang="en-US"/>
        </a:p>
      </dgm:t>
    </dgm:pt>
    <dgm:pt modelId="{216DC0D0-579C-4AEC-BBBC-A7E423FE3641}" cxnId="{0970078E-2318-4249-9D1C-ACDE90F08BE7}" type="sibTrans">
      <dgm:prSet/>
      <dgm:spPr/>
      <dgm:t>
        <a:bodyPr/>
        <a:lstStyle/>
        <a:p>
          <a:endParaRPr lang="en-US"/>
        </a:p>
      </dgm:t>
    </dgm:pt>
    <dgm:pt modelId="{110A3B8F-8DC1-4766-B938-64E29B187B65}">
      <dgm:prSet phldrT="[Text]" custT="1"/>
      <dgm:spPr/>
      <dgm:t>
        <a:bodyPr/>
        <a:lstStyle/>
        <a:p>
          <a:r>
            <a:rPr lang="en-US" sz="1400" dirty="0" smtClean="0"/>
            <a:t>Increasing potential competitions</a:t>
          </a:r>
          <a:endParaRPr lang="en-US" sz="1400" dirty="0"/>
        </a:p>
      </dgm:t>
    </dgm:pt>
    <dgm:pt modelId="{D82AD73C-49A2-4B60-B81A-ACB038B06246}" cxnId="{22E935F7-008F-4C2A-81A9-31FB8D233D61}" type="parTrans">
      <dgm:prSet/>
      <dgm:spPr/>
    </dgm:pt>
    <dgm:pt modelId="{60BCB4C6-E3ED-4C77-A65A-8B59F0E5F61E}" cxnId="{22E935F7-008F-4C2A-81A9-31FB8D233D61}" type="sibTrans">
      <dgm:prSet/>
      <dgm:spPr/>
    </dgm:pt>
    <dgm:pt modelId="{19E58A07-C86D-470D-AE69-213720BB319A}">
      <dgm:prSet phldrT="[Text]" custT="1"/>
      <dgm:spPr/>
      <dgm:t>
        <a:bodyPr/>
        <a:lstStyle/>
        <a:p>
          <a:r>
            <a:rPr lang="en-US" sz="1400" dirty="0" smtClean="0"/>
            <a:t>Increasing health consciousness</a:t>
          </a:r>
          <a:endParaRPr lang="en-US" sz="1400" dirty="0"/>
        </a:p>
      </dgm:t>
    </dgm:pt>
    <dgm:pt modelId="{22FD424F-4A76-4D3E-B72A-18CA916ECBA3}" cxnId="{BC77718C-6C3D-4612-B83F-F0453044FA21}" type="parTrans">
      <dgm:prSet/>
      <dgm:spPr/>
    </dgm:pt>
    <dgm:pt modelId="{3BABC961-5F72-4B00-91E7-C17FD285CC1D}" cxnId="{BC77718C-6C3D-4612-B83F-F0453044FA21}" type="sibTrans">
      <dgm:prSet/>
      <dgm:spPr/>
    </dgm:pt>
    <dgm:pt modelId="{BA8A97FC-F00A-4707-97C4-253C3FB63CBA}" type="pres">
      <dgm:prSet presAssocID="{3D5C172F-940E-43CC-AB23-CF0D35C45F9D}" presName="composite" presStyleCnt="0">
        <dgm:presLayoutVars>
          <dgm:chMax val="5"/>
          <dgm:dir/>
          <dgm:animLvl val="ctr"/>
          <dgm:resizeHandles val="exact"/>
        </dgm:presLayoutVars>
      </dgm:prSet>
      <dgm:spPr/>
      <dgm:t>
        <a:bodyPr/>
        <a:lstStyle/>
        <a:p>
          <a:endParaRPr lang="en-US"/>
        </a:p>
      </dgm:t>
    </dgm:pt>
    <dgm:pt modelId="{38B077CD-E92D-4F97-9CF1-199271993AFC}" type="pres">
      <dgm:prSet presAssocID="{3D5C172F-940E-43CC-AB23-CF0D35C45F9D}" presName="cycle" presStyleCnt="0"/>
      <dgm:spPr/>
    </dgm:pt>
    <dgm:pt modelId="{D0F88CB5-AB82-4BDA-9211-E8E3EDF52383}" type="pres">
      <dgm:prSet presAssocID="{3D5C172F-940E-43CC-AB23-CF0D35C45F9D}" presName="centerShape" presStyleCnt="0"/>
      <dgm:spPr/>
    </dgm:pt>
    <dgm:pt modelId="{618D94DB-72EB-411E-A2D5-FAD27BE684F3}" type="pres">
      <dgm:prSet presAssocID="{3D5C172F-940E-43CC-AB23-CF0D35C45F9D}" presName="connSite" presStyleLbl="node1" presStyleIdx="0" presStyleCnt="4"/>
      <dgm:spPr/>
    </dgm:pt>
    <dgm:pt modelId="{557E532B-4CB3-450A-A258-4621CB2ACCED}" type="pres">
      <dgm:prSet presAssocID="{3D5C172F-940E-43CC-AB23-CF0D35C45F9D}" presName="visible" presStyleLbl="node1" presStyleIdx="0" presStyleCnt="4"/>
      <dgm:spPr>
        <a:blipFill rotWithShape="0">
          <a:blip xmlns:r="http://schemas.openxmlformats.org/officeDocument/2006/relationships" r:embed="rId1"/>
          <a:stretch>
            <a:fillRect/>
          </a:stretch>
        </a:blipFill>
      </dgm:spPr>
    </dgm:pt>
    <dgm:pt modelId="{963A6B69-4944-4BD0-9711-DB11389CE265}" type="pres">
      <dgm:prSet presAssocID="{9F8C9D30-0D39-436E-969F-4C165617F6E7}" presName="Name25" presStyleLbl="parChTrans1D1" presStyleIdx="0" presStyleCnt="3"/>
      <dgm:spPr/>
      <dgm:t>
        <a:bodyPr/>
        <a:lstStyle/>
        <a:p>
          <a:endParaRPr lang="en-US"/>
        </a:p>
      </dgm:t>
    </dgm:pt>
    <dgm:pt modelId="{BE58DDE7-1B88-48AC-8B01-EC7A23C1B645}" type="pres">
      <dgm:prSet presAssocID="{EA8CA46E-D59C-4434-9593-A62EA9E89BAF}" presName="node" presStyleCnt="0"/>
      <dgm:spPr/>
    </dgm:pt>
    <dgm:pt modelId="{F81BEF81-B84A-42E5-9221-102B6E697BA6}" type="pres">
      <dgm:prSet presAssocID="{EA8CA46E-D59C-4434-9593-A62EA9E89BAF}" presName="parentNode" presStyleLbl="node1" presStyleIdx="1" presStyleCnt="4">
        <dgm:presLayoutVars>
          <dgm:chMax val="1"/>
          <dgm:bulletEnabled val="1"/>
        </dgm:presLayoutVars>
      </dgm:prSet>
      <dgm:spPr/>
      <dgm:t>
        <a:bodyPr/>
        <a:lstStyle/>
        <a:p>
          <a:endParaRPr lang="en-US"/>
        </a:p>
      </dgm:t>
    </dgm:pt>
    <dgm:pt modelId="{20090AF4-24A3-4315-A21F-B6EC665B6547}" type="pres">
      <dgm:prSet presAssocID="{EA8CA46E-D59C-4434-9593-A62EA9E89BAF}" presName="childNode" presStyleLbl="revTx" presStyleIdx="0" presStyleCnt="3">
        <dgm:presLayoutVars>
          <dgm:bulletEnabled val="1"/>
        </dgm:presLayoutVars>
      </dgm:prSet>
      <dgm:spPr/>
      <dgm:t>
        <a:bodyPr/>
        <a:lstStyle/>
        <a:p>
          <a:endParaRPr lang="en-US"/>
        </a:p>
      </dgm:t>
    </dgm:pt>
    <dgm:pt modelId="{FF87ED3B-8423-4EF0-8294-694D434EB852}" type="pres">
      <dgm:prSet presAssocID="{047E84D6-36A2-4889-AEC3-973F60F56B40}" presName="Name25" presStyleLbl="parChTrans1D1" presStyleIdx="1" presStyleCnt="3"/>
      <dgm:spPr/>
      <dgm:t>
        <a:bodyPr/>
        <a:lstStyle/>
        <a:p>
          <a:endParaRPr lang="en-US"/>
        </a:p>
      </dgm:t>
    </dgm:pt>
    <dgm:pt modelId="{9179A1E3-2FE6-4894-B780-EF29B6894CFD}" type="pres">
      <dgm:prSet presAssocID="{3083FC64-F01E-4369-901A-2EE6CD54409C}" presName="node" presStyleCnt="0"/>
      <dgm:spPr/>
    </dgm:pt>
    <dgm:pt modelId="{09EAE9FD-1488-4A87-87A9-1B1975F9391F}" type="pres">
      <dgm:prSet presAssocID="{3083FC64-F01E-4369-901A-2EE6CD54409C}" presName="parentNode" presStyleLbl="node1" presStyleIdx="2" presStyleCnt="4" custLinFactNeighborX="2972" custLinFactNeighborY="-1781">
        <dgm:presLayoutVars>
          <dgm:chMax val="1"/>
          <dgm:bulletEnabled val="1"/>
        </dgm:presLayoutVars>
      </dgm:prSet>
      <dgm:spPr/>
      <dgm:t>
        <a:bodyPr/>
        <a:lstStyle/>
        <a:p>
          <a:endParaRPr lang="en-US"/>
        </a:p>
      </dgm:t>
    </dgm:pt>
    <dgm:pt modelId="{FB7A1433-8FAC-44A4-9E5B-CAF6D77F57DF}" type="pres">
      <dgm:prSet presAssocID="{3083FC64-F01E-4369-901A-2EE6CD54409C}" presName="childNode" presStyleLbl="revTx" presStyleIdx="1" presStyleCnt="3">
        <dgm:presLayoutVars>
          <dgm:bulletEnabled val="1"/>
        </dgm:presLayoutVars>
      </dgm:prSet>
      <dgm:spPr/>
      <dgm:t>
        <a:bodyPr/>
        <a:lstStyle/>
        <a:p>
          <a:endParaRPr lang="en-US"/>
        </a:p>
      </dgm:t>
    </dgm:pt>
    <dgm:pt modelId="{BF1BC0EE-6484-4CD4-BA1C-EC85E4F61394}" type="pres">
      <dgm:prSet presAssocID="{A1B4BB2D-9ABF-449E-89F2-11A330760937}" presName="Name25" presStyleLbl="parChTrans1D1" presStyleIdx="2" presStyleCnt="3"/>
      <dgm:spPr/>
      <dgm:t>
        <a:bodyPr/>
        <a:lstStyle/>
        <a:p>
          <a:endParaRPr lang="en-US"/>
        </a:p>
      </dgm:t>
    </dgm:pt>
    <dgm:pt modelId="{1D247573-57AF-42CD-BA45-23B465F96607}" type="pres">
      <dgm:prSet presAssocID="{51C8185C-1D49-4F9E-BC61-33C7D002D3BC}" presName="node" presStyleCnt="0"/>
      <dgm:spPr/>
    </dgm:pt>
    <dgm:pt modelId="{F788AE54-CF25-497B-96DC-E7907B118BD0}" type="pres">
      <dgm:prSet presAssocID="{51C8185C-1D49-4F9E-BC61-33C7D002D3BC}" presName="parentNode" presStyleLbl="node1" presStyleIdx="3" presStyleCnt="4" custLinFactNeighborX="-12327" custLinFactNeighborY="16773">
        <dgm:presLayoutVars>
          <dgm:chMax val="1"/>
          <dgm:bulletEnabled val="1"/>
        </dgm:presLayoutVars>
      </dgm:prSet>
      <dgm:spPr/>
      <dgm:t>
        <a:bodyPr/>
        <a:lstStyle/>
        <a:p>
          <a:endParaRPr lang="en-US"/>
        </a:p>
      </dgm:t>
    </dgm:pt>
    <dgm:pt modelId="{D113F445-1BDD-466F-9560-29273AED808F}" type="pres">
      <dgm:prSet presAssocID="{51C8185C-1D49-4F9E-BC61-33C7D002D3BC}" presName="childNode" presStyleLbl="revTx" presStyleIdx="2" presStyleCnt="3">
        <dgm:presLayoutVars>
          <dgm:bulletEnabled val="1"/>
        </dgm:presLayoutVars>
      </dgm:prSet>
      <dgm:spPr/>
      <dgm:t>
        <a:bodyPr/>
        <a:lstStyle/>
        <a:p>
          <a:endParaRPr lang="en-US"/>
        </a:p>
      </dgm:t>
    </dgm:pt>
  </dgm:ptLst>
  <dgm:cxnLst>
    <dgm:cxn modelId="{88054117-5750-4168-9B45-50511A741D8F}" type="presOf" srcId="{9F8C9D30-0D39-436E-969F-4C165617F6E7}" destId="{963A6B69-4944-4BD0-9711-DB11389CE265}" srcOrd="0" destOrd="0" presId="urn:microsoft.com/office/officeart/2005/8/layout/radial2#1"/>
    <dgm:cxn modelId="{213967B6-05A9-4F66-B4F4-BCD5B3D87B1F}" srcId="{EA8CA46E-D59C-4434-9593-A62EA9E89BAF}" destId="{7C116189-58D5-43F1-9987-C4E86F51FB4E}" srcOrd="3" destOrd="0" parTransId="{7C242A0D-CB5C-4C43-8FAC-CF51CB988A19}" sibTransId="{E101B17B-14AA-428E-93E6-9FEBFB32911E}"/>
    <dgm:cxn modelId="{92335D43-3366-4324-B78F-89C51214B4A3}" type="presOf" srcId="{8EBD98A5-A344-4552-ACB0-8070408E78E1}" destId="{D113F445-1BDD-466F-9560-29273AED808F}" srcOrd="0" destOrd="0" presId="urn:microsoft.com/office/officeart/2005/8/layout/radial2#1"/>
    <dgm:cxn modelId="{D8E853E6-6891-4092-AF77-E4F7E77BAAA3}" type="presOf" srcId="{D7CB7444-A3A9-4C30-94E6-268789BE5EB4}" destId="{FB7A1433-8FAC-44A4-9E5B-CAF6D77F57DF}" srcOrd="0" destOrd="0" presId="urn:microsoft.com/office/officeart/2005/8/layout/radial2#1"/>
    <dgm:cxn modelId="{6C9CCF86-52C5-4AE3-AD0B-39B7F705FDC9}" srcId="{3083FC64-F01E-4369-901A-2EE6CD54409C}" destId="{D7CB7444-A3A9-4C30-94E6-268789BE5EB4}" srcOrd="0" destOrd="0" parTransId="{7A9D5066-5750-48DA-8C11-C1F285098BF6}" sibTransId="{E47BEBC4-3F66-4899-9824-144229ED3327}"/>
    <dgm:cxn modelId="{9A9B779A-EF31-4BA5-B0CF-9A74A26343E7}" type="presOf" srcId="{3083FC64-F01E-4369-901A-2EE6CD54409C}" destId="{09EAE9FD-1488-4A87-87A9-1B1975F9391F}" srcOrd="0" destOrd="0" presId="urn:microsoft.com/office/officeart/2005/8/layout/radial2#1"/>
    <dgm:cxn modelId="{F2EF28A0-5F6E-435C-982C-26CF6E28F48D}" srcId="{3D5C172F-940E-43CC-AB23-CF0D35C45F9D}" destId="{51C8185C-1D49-4F9E-BC61-33C7D002D3BC}" srcOrd="2" destOrd="0" parTransId="{A1B4BB2D-9ABF-449E-89F2-11A330760937}" sibTransId="{8210C538-5C5E-4CA3-B093-DFF95134A20A}"/>
    <dgm:cxn modelId="{68F719CC-C94B-4C7E-B2B0-8D987068BAB3}" type="presOf" srcId="{2BB94205-9DC5-4F56-BD9F-AD06EE02DFA7}" destId="{20090AF4-24A3-4315-A21F-B6EC665B6547}" srcOrd="0" destOrd="1" presId="urn:microsoft.com/office/officeart/2005/8/layout/radial2#1"/>
    <dgm:cxn modelId="{E990621D-5C26-43A3-A71D-BF578571C15E}" srcId="{3D5C172F-940E-43CC-AB23-CF0D35C45F9D}" destId="{EA8CA46E-D59C-4434-9593-A62EA9E89BAF}" srcOrd="0" destOrd="0" parTransId="{9F8C9D30-0D39-436E-969F-4C165617F6E7}" sibTransId="{151579CD-1BEB-4424-8468-2F18FD1DF3CE}"/>
    <dgm:cxn modelId="{F8E1185A-73DE-4160-99B1-227A9151E1A4}" srcId="{3083FC64-F01E-4369-901A-2EE6CD54409C}" destId="{4314EBDC-376D-467F-B387-80BB26E6A397}" srcOrd="4" destOrd="0" parTransId="{A753432C-F5C8-4559-81C8-8B1164A97D16}" sibTransId="{CD61A787-8B98-4883-B655-546DFE05A03F}"/>
    <dgm:cxn modelId="{D69B9D0B-A6C3-4B38-8D0B-D751B9B9F6C8}" type="presOf" srcId="{7C116189-58D5-43F1-9987-C4E86F51FB4E}" destId="{20090AF4-24A3-4315-A21F-B6EC665B6547}" srcOrd="0" destOrd="3" presId="urn:microsoft.com/office/officeart/2005/8/layout/radial2#1"/>
    <dgm:cxn modelId="{68B7FE67-70C2-4860-9561-4D2C884BA147}" type="presOf" srcId="{110A3B8F-8DC1-4766-B938-64E29B187B65}" destId="{D113F445-1BDD-466F-9560-29273AED808F}" srcOrd="0" destOrd="1" presId="urn:microsoft.com/office/officeart/2005/8/layout/radial2#1"/>
    <dgm:cxn modelId="{53B82A87-2970-4F70-B003-FDBFD56650A6}" type="presOf" srcId="{A21C1C1A-BE23-483D-8517-6F808AEE276D}" destId="{20090AF4-24A3-4315-A21F-B6EC665B6547}" srcOrd="0" destOrd="2" presId="urn:microsoft.com/office/officeart/2005/8/layout/radial2#1"/>
    <dgm:cxn modelId="{4E6093C5-E597-4D94-88C8-3D950FD34AC0}" srcId="{51C8185C-1D49-4F9E-BC61-33C7D002D3BC}" destId="{8EBD98A5-A344-4552-ACB0-8070408E78E1}" srcOrd="0" destOrd="0" parTransId="{CD42B623-32A1-424D-88B4-F4222FA8232D}" sibTransId="{CB4EB0B4-1A52-4538-B360-6CC145A70581}"/>
    <dgm:cxn modelId="{1AFC9925-1E0E-47FB-95A4-E7CFE06575EF}" type="presOf" srcId="{4314EBDC-376D-467F-B387-80BB26E6A397}" destId="{FB7A1433-8FAC-44A4-9E5B-CAF6D77F57DF}" srcOrd="0" destOrd="4" presId="urn:microsoft.com/office/officeart/2005/8/layout/radial2#1"/>
    <dgm:cxn modelId="{EC8E702A-4F89-451C-8C71-B16724ADA6FB}" srcId="{3083FC64-F01E-4369-901A-2EE6CD54409C}" destId="{27B18E65-3E53-4FF1-BF92-46BEF9E8D240}" srcOrd="2" destOrd="0" parTransId="{F75530E0-0904-4306-9BBA-B294758E2BB4}" sibTransId="{BB39A1EB-9D3A-42BC-82F9-2CC007B35000}"/>
    <dgm:cxn modelId="{2F32A173-27C6-4B74-844F-9C6300603B83}" srcId="{EA8CA46E-D59C-4434-9593-A62EA9E89BAF}" destId="{A21C1C1A-BE23-483D-8517-6F808AEE276D}" srcOrd="2" destOrd="0" parTransId="{7E53CB26-D08A-4B0C-A201-C924804773E4}" sibTransId="{B24604C4-7977-436F-98BA-FF6E0F954FD1}"/>
    <dgm:cxn modelId="{CD88E96A-F152-432E-A4A3-812303AC2EB6}" srcId="{EA8CA46E-D59C-4434-9593-A62EA9E89BAF}" destId="{2BB94205-9DC5-4F56-BD9F-AD06EE02DFA7}" srcOrd="1" destOrd="0" parTransId="{9790275D-C399-4083-A357-9F567518FBC6}" sibTransId="{315D2419-EC3D-4A2C-970F-01B5ABAD0256}"/>
    <dgm:cxn modelId="{EE93531D-5B16-4E3F-B903-9665189E7C63}" type="presOf" srcId="{A1B4BB2D-9ABF-449E-89F2-11A330760937}" destId="{BF1BC0EE-6484-4CD4-BA1C-EC85E4F61394}" srcOrd="0" destOrd="0" presId="urn:microsoft.com/office/officeart/2005/8/layout/radial2#1"/>
    <dgm:cxn modelId="{0970078E-2318-4249-9D1C-ACDE90F08BE7}" srcId="{3083FC64-F01E-4369-901A-2EE6CD54409C}" destId="{AB1BD2ED-552A-4543-BCCC-FEC9ECCDDBAC}" srcOrd="3" destOrd="0" parTransId="{FF4E8E0C-6902-4C41-8730-3433F17941F1}" sibTransId="{216DC0D0-579C-4AEC-BBBC-A7E423FE3641}"/>
    <dgm:cxn modelId="{6172F8B0-7092-46B3-9BF0-CECC3FCFCD0C}" srcId="{3D5C172F-940E-43CC-AB23-CF0D35C45F9D}" destId="{3083FC64-F01E-4369-901A-2EE6CD54409C}" srcOrd="1" destOrd="0" parTransId="{047E84D6-36A2-4889-AEC3-973F60F56B40}" sibTransId="{E321C836-5624-4CD9-B2D5-3B1512343D5A}"/>
    <dgm:cxn modelId="{447E9818-40C5-4219-AC2F-C3157263ECB4}" type="presOf" srcId="{EA8CA46E-D59C-4434-9593-A62EA9E89BAF}" destId="{F81BEF81-B84A-42E5-9221-102B6E697BA6}" srcOrd="0" destOrd="0" presId="urn:microsoft.com/office/officeart/2005/8/layout/radial2#1"/>
    <dgm:cxn modelId="{2C067032-C41F-4A46-9E54-7314EEFE10BF}" srcId="{3083FC64-F01E-4369-901A-2EE6CD54409C}" destId="{3209D9A7-97BF-427F-BC5B-49189D9759D5}" srcOrd="1" destOrd="0" parTransId="{3FF878FF-B38A-4869-81BE-2E6DB9975870}" sibTransId="{EEB0BC6B-66FB-4047-B258-2C7CC933D4D0}"/>
    <dgm:cxn modelId="{237F99EA-E87C-4537-B398-18FE803690D6}" srcId="{EA8CA46E-D59C-4434-9593-A62EA9E89BAF}" destId="{C6E5EB33-040B-4B93-A3A1-9334282859B1}" srcOrd="0" destOrd="0" parTransId="{6D8F5F4B-DC5F-4E31-8434-34C5C0DBA454}" sibTransId="{2B6D35E4-811E-4AA1-BC6F-BB7BAEAC2AD4}"/>
    <dgm:cxn modelId="{672A4E8C-601C-465F-878F-D9B8734DAAC6}" type="presOf" srcId="{19E58A07-C86D-470D-AE69-213720BB319A}" destId="{D113F445-1BDD-466F-9560-29273AED808F}" srcOrd="0" destOrd="2" presId="urn:microsoft.com/office/officeart/2005/8/layout/radial2#1"/>
    <dgm:cxn modelId="{991346C8-388A-46BB-A827-7FD23C175D51}" type="presOf" srcId="{27B18E65-3E53-4FF1-BF92-46BEF9E8D240}" destId="{FB7A1433-8FAC-44A4-9E5B-CAF6D77F57DF}" srcOrd="0" destOrd="2" presId="urn:microsoft.com/office/officeart/2005/8/layout/radial2#1"/>
    <dgm:cxn modelId="{09AEF313-FAEB-40EC-AA77-DF2E0960F734}" type="presOf" srcId="{51C8185C-1D49-4F9E-BC61-33C7D002D3BC}" destId="{F788AE54-CF25-497B-96DC-E7907B118BD0}" srcOrd="0" destOrd="0" presId="urn:microsoft.com/office/officeart/2005/8/layout/radial2#1"/>
    <dgm:cxn modelId="{F9803422-5BA9-43CD-BE11-749FB0B5C3B4}" type="presOf" srcId="{3D5C172F-940E-43CC-AB23-CF0D35C45F9D}" destId="{BA8A97FC-F00A-4707-97C4-253C3FB63CBA}" srcOrd="0" destOrd="0" presId="urn:microsoft.com/office/officeart/2005/8/layout/radial2#1"/>
    <dgm:cxn modelId="{7FE0859D-EC08-4497-974F-DB20ED0C1AF6}" srcId="{51C8185C-1D49-4F9E-BC61-33C7D002D3BC}" destId="{61455EE5-C90D-4FEE-9AC8-96563E021CC4}" srcOrd="3" destOrd="0" parTransId="{7338D40D-21DA-4C4D-82B4-1EE78BA0C27E}" sibTransId="{7483F572-599D-4334-8302-1747284CD49E}"/>
    <dgm:cxn modelId="{AB630292-9272-483B-A2C1-0E33A20228F6}" type="presOf" srcId="{61455EE5-C90D-4FEE-9AC8-96563E021CC4}" destId="{D113F445-1BDD-466F-9560-29273AED808F}" srcOrd="0" destOrd="3" presId="urn:microsoft.com/office/officeart/2005/8/layout/radial2#1"/>
    <dgm:cxn modelId="{1EE1FDE3-BA44-4B38-993C-50469016BA81}" type="presOf" srcId="{C6E5EB33-040B-4B93-A3A1-9334282859B1}" destId="{20090AF4-24A3-4315-A21F-B6EC665B6547}" srcOrd="0" destOrd="0" presId="urn:microsoft.com/office/officeart/2005/8/layout/radial2#1"/>
    <dgm:cxn modelId="{B90C6E91-B452-4FA4-82F8-4DD631A3E5CA}" type="presOf" srcId="{047E84D6-36A2-4889-AEC3-973F60F56B40}" destId="{FF87ED3B-8423-4EF0-8294-694D434EB852}" srcOrd="0" destOrd="0" presId="urn:microsoft.com/office/officeart/2005/8/layout/radial2#1"/>
    <dgm:cxn modelId="{91F2C33E-4589-4007-96EA-71DDB27BAF45}" type="presOf" srcId="{AB1BD2ED-552A-4543-BCCC-FEC9ECCDDBAC}" destId="{FB7A1433-8FAC-44A4-9E5B-CAF6D77F57DF}" srcOrd="0" destOrd="3" presId="urn:microsoft.com/office/officeart/2005/8/layout/radial2#1"/>
    <dgm:cxn modelId="{0DF15DE3-EC81-48A1-8265-FC7457CAF3C2}" type="presOf" srcId="{3209D9A7-97BF-427F-BC5B-49189D9759D5}" destId="{FB7A1433-8FAC-44A4-9E5B-CAF6D77F57DF}" srcOrd="0" destOrd="1" presId="urn:microsoft.com/office/officeart/2005/8/layout/radial2#1"/>
    <dgm:cxn modelId="{BC77718C-6C3D-4612-B83F-F0453044FA21}" srcId="{51C8185C-1D49-4F9E-BC61-33C7D002D3BC}" destId="{19E58A07-C86D-470D-AE69-213720BB319A}" srcOrd="2" destOrd="0" parTransId="{22FD424F-4A76-4D3E-B72A-18CA916ECBA3}" sibTransId="{3BABC961-5F72-4B00-91E7-C17FD285CC1D}"/>
    <dgm:cxn modelId="{22E935F7-008F-4C2A-81A9-31FB8D233D61}" srcId="{51C8185C-1D49-4F9E-BC61-33C7D002D3BC}" destId="{110A3B8F-8DC1-4766-B938-64E29B187B65}" srcOrd="1" destOrd="0" parTransId="{D82AD73C-49A2-4B60-B81A-ACB038B06246}" sibTransId="{60BCB4C6-E3ED-4C77-A65A-8B59F0E5F61E}"/>
    <dgm:cxn modelId="{0BB84580-B297-4084-A974-CB0C2D958663}" type="presParOf" srcId="{BA8A97FC-F00A-4707-97C4-253C3FB63CBA}" destId="{38B077CD-E92D-4F97-9CF1-199271993AFC}" srcOrd="0" destOrd="0" presId="urn:microsoft.com/office/officeart/2005/8/layout/radial2#1"/>
    <dgm:cxn modelId="{B5AB555A-574F-4AFB-B8C5-118B75C30301}" type="presParOf" srcId="{38B077CD-E92D-4F97-9CF1-199271993AFC}" destId="{D0F88CB5-AB82-4BDA-9211-E8E3EDF52383}" srcOrd="0" destOrd="0" presId="urn:microsoft.com/office/officeart/2005/8/layout/radial2#1"/>
    <dgm:cxn modelId="{37C8A564-D0E6-4B54-9FAB-1CABF4CFA950}" type="presParOf" srcId="{D0F88CB5-AB82-4BDA-9211-E8E3EDF52383}" destId="{618D94DB-72EB-411E-A2D5-FAD27BE684F3}" srcOrd="0" destOrd="0" presId="urn:microsoft.com/office/officeart/2005/8/layout/radial2#1"/>
    <dgm:cxn modelId="{8E0B6A6B-1A3E-4441-BA31-B48FD2C48999}" type="presParOf" srcId="{D0F88CB5-AB82-4BDA-9211-E8E3EDF52383}" destId="{557E532B-4CB3-450A-A258-4621CB2ACCED}" srcOrd="1" destOrd="0" presId="urn:microsoft.com/office/officeart/2005/8/layout/radial2#1"/>
    <dgm:cxn modelId="{47D9ADB6-842E-426A-8F40-46E43F934857}" type="presParOf" srcId="{38B077CD-E92D-4F97-9CF1-199271993AFC}" destId="{963A6B69-4944-4BD0-9711-DB11389CE265}" srcOrd="1" destOrd="0" presId="urn:microsoft.com/office/officeart/2005/8/layout/radial2#1"/>
    <dgm:cxn modelId="{1AC469CC-7CBB-49B6-B20B-88BAE2BF2297}" type="presParOf" srcId="{38B077CD-E92D-4F97-9CF1-199271993AFC}" destId="{BE58DDE7-1B88-48AC-8B01-EC7A23C1B645}" srcOrd="2" destOrd="0" presId="urn:microsoft.com/office/officeart/2005/8/layout/radial2#1"/>
    <dgm:cxn modelId="{5A4660A2-1F9E-44E5-8FD2-B6E87AE61465}" type="presParOf" srcId="{BE58DDE7-1B88-48AC-8B01-EC7A23C1B645}" destId="{F81BEF81-B84A-42E5-9221-102B6E697BA6}" srcOrd="0" destOrd="0" presId="urn:microsoft.com/office/officeart/2005/8/layout/radial2#1"/>
    <dgm:cxn modelId="{594D8914-3241-42BE-AA7B-1DE74304FFCF}" type="presParOf" srcId="{BE58DDE7-1B88-48AC-8B01-EC7A23C1B645}" destId="{20090AF4-24A3-4315-A21F-B6EC665B6547}" srcOrd="1" destOrd="0" presId="urn:microsoft.com/office/officeart/2005/8/layout/radial2#1"/>
    <dgm:cxn modelId="{255BA046-1815-4B87-A3DC-6DD4285F3A35}" type="presParOf" srcId="{38B077CD-E92D-4F97-9CF1-199271993AFC}" destId="{FF87ED3B-8423-4EF0-8294-694D434EB852}" srcOrd="3" destOrd="0" presId="urn:microsoft.com/office/officeart/2005/8/layout/radial2#1"/>
    <dgm:cxn modelId="{541AA130-3C29-46A6-A994-4F6D63197778}" type="presParOf" srcId="{38B077CD-E92D-4F97-9CF1-199271993AFC}" destId="{9179A1E3-2FE6-4894-B780-EF29B6894CFD}" srcOrd="4" destOrd="0" presId="urn:microsoft.com/office/officeart/2005/8/layout/radial2#1"/>
    <dgm:cxn modelId="{F1F707A8-9FE4-4D98-9C03-FB3E1509C863}" type="presParOf" srcId="{9179A1E3-2FE6-4894-B780-EF29B6894CFD}" destId="{09EAE9FD-1488-4A87-87A9-1B1975F9391F}" srcOrd="0" destOrd="0" presId="urn:microsoft.com/office/officeart/2005/8/layout/radial2#1"/>
    <dgm:cxn modelId="{9B23CAAC-CA0E-4907-AC15-540ABC8CED64}" type="presParOf" srcId="{9179A1E3-2FE6-4894-B780-EF29B6894CFD}" destId="{FB7A1433-8FAC-44A4-9E5B-CAF6D77F57DF}" srcOrd="1" destOrd="0" presId="urn:microsoft.com/office/officeart/2005/8/layout/radial2#1"/>
    <dgm:cxn modelId="{A68A0386-45B2-4180-AB23-54D642BA622B}" type="presParOf" srcId="{38B077CD-E92D-4F97-9CF1-199271993AFC}" destId="{BF1BC0EE-6484-4CD4-BA1C-EC85E4F61394}" srcOrd="5" destOrd="0" presId="urn:microsoft.com/office/officeart/2005/8/layout/radial2#1"/>
    <dgm:cxn modelId="{86953C7F-8883-47B8-8A00-E099D5AEB858}" type="presParOf" srcId="{38B077CD-E92D-4F97-9CF1-199271993AFC}" destId="{1D247573-57AF-42CD-BA45-23B465F96607}" srcOrd="6" destOrd="0" presId="urn:microsoft.com/office/officeart/2005/8/layout/radial2#1"/>
    <dgm:cxn modelId="{EC8B86E2-0DAD-4DFF-842F-8B2CBC21C2E9}" type="presParOf" srcId="{1D247573-57AF-42CD-BA45-23B465F96607}" destId="{F788AE54-CF25-497B-96DC-E7907B118BD0}" srcOrd="0" destOrd="0" presId="urn:microsoft.com/office/officeart/2005/8/layout/radial2#1"/>
    <dgm:cxn modelId="{67762115-07FC-42AB-B9FF-FD5553631798}" type="presParOf" srcId="{1D247573-57AF-42CD-BA45-23B465F96607}" destId="{D113F445-1BDD-466F-9560-29273AED808F}" srcOrd="1" destOrd="0" presId="urn:microsoft.com/office/officeart/2005/8/layout/radial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638800" cy="5059363"/>
        <a:chOff x="0" y="0"/>
        <a:chExt cx="5638800" cy="5059363"/>
      </a:xfrm>
    </dsp:grpSpPr>
    <dsp:sp modelId="{7C41EAE5-249E-4E83-B2C0-9CC5B99161E1}">
      <dsp:nvSpPr>
        <dsp:cNvPr id="5" name="Block Arc 4"/>
        <dsp:cNvSpPr/>
      </dsp:nvSpPr>
      <dsp:spPr bwMode="white">
        <a:xfrm>
          <a:off x="766949" y="477231"/>
          <a:ext cx="4104902" cy="4104902"/>
        </a:xfrm>
        <a:prstGeom prst="blockArc">
          <a:avLst>
            <a:gd name="adj1" fmla="val 16199999"/>
            <a:gd name="adj2" fmla="val 0"/>
            <a:gd name="adj3" fmla="val 3962"/>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766949" y="477231"/>
        <a:ext cx="4104902" cy="4104902"/>
      </dsp:txXfrm>
    </dsp:sp>
    <dsp:sp modelId="{20CD2F08-C686-4F3B-A1DB-F409055BDC20}">
      <dsp:nvSpPr>
        <dsp:cNvPr id="7" name="Block Arc 6"/>
        <dsp:cNvSpPr/>
      </dsp:nvSpPr>
      <dsp:spPr bwMode="white">
        <a:xfrm>
          <a:off x="766949" y="477231"/>
          <a:ext cx="4104902" cy="4104902"/>
        </a:xfrm>
        <a:prstGeom prst="blockArc">
          <a:avLst>
            <a:gd name="adj1" fmla="val 0"/>
            <a:gd name="adj2" fmla="val 5400000"/>
            <a:gd name="adj3" fmla="val 3962"/>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766949" y="477231"/>
        <a:ext cx="4104902" cy="4104902"/>
      </dsp:txXfrm>
    </dsp:sp>
    <dsp:sp modelId="{FEA0EF70-0390-429E-A3BE-841CF8B654AD}">
      <dsp:nvSpPr>
        <dsp:cNvPr id="9" name="Block Arc 8"/>
        <dsp:cNvSpPr/>
      </dsp:nvSpPr>
      <dsp:spPr bwMode="white">
        <a:xfrm>
          <a:off x="739786" y="477425"/>
          <a:ext cx="4104902" cy="4104902"/>
        </a:xfrm>
        <a:prstGeom prst="blockArc">
          <a:avLst>
            <a:gd name="adj1" fmla="val 5350896"/>
            <a:gd name="adj2" fmla="val 10851726"/>
            <a:gd name="adj3" fmla="val 3962"/>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739786" y="477425"/>
        <a:ext cx="4104902" cy="4104902"/>
      </dsp:txXfrm>
    </dsp:sp>
    <dsp:sp modelId="{85B7168A-AD5F-4215-B1C5-E0F368AF3492}">
      <dsp:nvSpPr>
        <dsp:cNvPr id="11" name="Block Arc 10"/>
        <dsp:cNvSpPr/>
      </dsp:nvSpPr>
      <dsp:spPr bwMode="white">
        <a:xfrm>
          <a:off x="739792" y="477037"/>
          <a:ext cx="4104902" cy="4104902"/>
        </a:xfrm>
        <a:prstGeom prst="blockArc">
          <a:avLst>
            <a:gd name="adj1" fmla="val 10851024"/>
            <a:gd name="adj2" fmla="val 16249092"/>
            <a:gd name="adj3" fmla="val 3962"/>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739792" y="477037"/>
        <a:ext cx="4104902" cy="4104902"/>
      </dsp:txXfrm>
    </dsp:sp>
    <dsp:sp modelId="{B67664DA-3741-4E3E-87DF-CD414C1EB4DD}">
      <dsp:nvSpPr>
        <dsp:cNvPr id="3" name="Oval 2"/>
        <dsp:cNvSpPr/>
      </dsp:nvSpPr>
      <dsp:spPr bwMode="white">
        <a:xfrm>
          <a:off x="1943269" y="1585303"/>
          <a:ext cx="1794100" cy="1794100"/>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dirty="0" smtClean="0">
              <a:solidFill>
                <a:schemeClr val="dk1"/>
              </a:solidFill>
            </a:rPr>
            <a:t>GROWTH</a:t>
          </a:r>
          <a:endParaRPr lang="en-US" dirty="0">
            <a:solidFill>
              <a:schemeClr val="dk1"/>
            </a:solidFill>
          </a:endParaRPr>
        </a:p>
      </dsp:txBody>
      <dsp:txXfrm>
        <a:off x="1943269" y="1585303"/>
        <a:ext cx="1794100" cy="1794100"/>
      </dsp:txXfrm>
    </dsp:sp>
    <dsp:sp modelId="{B81DF14A-49DA-410F-A15B-F25729679F4D}">
      <dsp:nvSpPr>
        <dsp:cNvPr id="4" name="Oval 3"/>
        <dsp:cNvSpPr/>
      </dsp:nvSpPr>
      <dsp:spPr bwMode="white">
        <a:xfrm>
          <a:off x="2191465" y="0"/>
          <a:ext cx="1255870" cy="1255870"/>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16510" tIns="16510" rIns="16510"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smtClean="0">
              <a:solidFill>
                <a:schemeClr val="dk1"/>
              </a:solidFill>
            </a:rPr>
            <a:t>SELECTION</a:t>
          </a:r>
          <a:endParaRPr lang="en-US" dirty="0">
            <a:solidFill>
              <a:schemeClr val="dk1"/>
            </a:solidFill>
          </a:endParaRPr>
        </a:p>
      </dsp:txBody>
      <dsp:txXfrm>
        <a:off x="2191465" y="0"/>
        <a:ext cx="1255870" cy="1255870"/>
      </dsp:txXfrm>
    </dsp:sp>
    <dsp:sp modelId="{946CDA03-E676-4335-B0CD-2B7EA1006FFF}">
      <dsp:nvSpPr>
        <dsp:cNvPr id="6" name="Oval 5"/>
        <dsp:cNvSpPr/>
      </dsp:nvSpPr>
      <dsp:spPr bwMode="white">
        <a:xfrm>
          <a:off x="4093211" y="1901746"/>
          <a:ext cx="1255870" cy="1255870"/>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16510" tIns="16510" rIns="16510"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smtClean="0">
              <a:solidFill>
                <a:schemeClr val="dk1"/>
              </a:solidFill>
            </a:rPr>
            <a:t>CUSTOMER</a:t>
          </a:r>
          <a:endParaRPr lang="en-US" dirty="0" smtClean="0">
            <a:solidFill>
              <a:schemeClr val="dk1"/>
            </a:solidFill>
          </a:endParaRPr>
        </a:p>
        <a:p>
          <a:pPr lvl="0">
            <a:lnSpc>
              <a:spcPct val="100000"/>
            </a:lnSpc>
            <a:spcBef>
              <a:spcPct val="0"/>
            </a:spcBef>
            <a:spcAft>
              <a:spcPct val="35000"/>
            </a:spcAft>
          </a:pPr>
          <a:r>
            <a:rPr lang="en-US" dirty="0" smtClean="0">
              <a:solidFill>
                <a:schemeClr val="dk1"/>
              </a:solidFill>
            </a:rPr>
            <a:t>EXPERIENCE</a:t>
          </a:r>
          <a:endParaRPr lang="en-US" dirty="0">
            <a:solidFill>
              <a:schemeClr val="dk1"/>
            </a:solidFill>
          </a:endParaRPr>
        </a:p>
      </dsp:txBody>
      <dsp:txXfrm>
        <a:off x="4093211" y="1901746"/>
        <a:ext cx="1255870" cy="1255870"/>
      </dsp:txXfrm>
    </dsp:sp>
    <dsp:sp modelId="{474E90EA-51CC-4016-B489-E6ADC4029413}">
      <dsp:nvSpPr>
        <dsp:cNvPr id="8" name="Oval 7"/>
        <dsp:cNvSpPr/>
      </dsp:nvSpPr>
      <dsp:spPr bwMode="white">
        <a:xfrm>
          <a:off x="2191465" y="3803493"/>
          <a:ext cx="1255870" cy="1255870"/>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16510" tIns="16510" rIns="16510"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smtClean="0">
              <a:solidFill>
                <a:schemeClr val="dk1"/>
              </a:solidFill>
            </a:rPr>
            <a:t>TRAFFIC</a:t>
          </a:r>
          <a:endParaRPr lang="en-US" dirty="0">
            <a:solidFill>
              <a:schemeClr val="dk1"/>
            </a:solidFill>
          </a:endParaRPr>
        </a:p>
      </dsp:txBody>
      <dsp:txXfrm>
        <a:off x="2191465" y="3803493"/>
        <a:ext cx="1255870" cy="1255870"/>
      </dsp:txXfrm>
    </dsp:sp>
    <dsp:sp modelId="{8CEDA87C-C276-4D42-9280-E5EE554CF42D}">
      <dsp:nvSpPr>
        <dsp:cNvPr id="10" name="Oval 9"/>
        <dsp:cNvSpPr/>
      </dsp:nvSpPr>
      <dsp:spPr bwMode="white">
        <a:xfrm>
          <a:off x="262771" y="1873327"/>
          <a:ext cx="1255870" cy="1255870"/>
        </a:xfrm>
        <a:prstGeom prst="ellipse">
          <a:avLst/>
        </a:prstGeom>
      </dsp:spPr>
      <dsp:style>
        <a:lnRef idx="2">
          <a:schemeClr val="accent2">
            <a:shade val="80000"/>
          </a:schemeClr>
        </a:lnRef>
        <a:fillRef idx="1">
          <a:schemeClr val="lt1"/>
        </a:fillRef>
        <a:effectRef idx="0">
          <a:scrgbClr r="0" g="0" b="0"/>
        </a:effectRef>
        <a:fontRef idx="minor">
          <a:schemeClr val="lt1"/>
        </a:fontRef>
      </dsp:style>
      <dsp:txBody>
        <a:bodyPr lIns="13970" tIns="13970" rIns="13970" bIns="1397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sz="1100" dirty="0" smtClean="0">
              <a:solidFill>
                <a:schemeClr val="dk1"/>
              </a:solidFill>
            </a:rPr>
            <a:t>RESTAURANT</a:t>
          </a:r>
          <a:endParaRPr lang="en-US" sz="1100" dirty="0">
            <a:solidFill>
              <a:schemeClr val="dk1"/>
            </a:solidFill>
          </a:endParaRPr>
        </a:p>
      </dsp:txBody>
      <dsp:txXfrm>
        <a:off x="262771" y="1873327"/>
        <a:ext cx="1255870" cy="1255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525963"/>
        <a:chOff x="0" y="0"/>
        <a:chExt cx="8229600" cy="4525963"/>
      </a:xfrm>
    </dsp:grpSpPr>
    <dsp:sp modelId="{963A6B69-4944-4BD0-9711-DB11389CE265}">
      <dsp:nvSpPr>
        <dsp:cNvPr id="5" name="Freeform 4"/>
        <dsp:cNvSpPr/>
      </dsp:nvSpPr>
      <dsp:spPr bwMode="white">
        <a:xfrm>
          <a:off x="2731503" y="1413048"/>
          <a:ext cx="738785" cy="50648"/>
        </a:xfrm>
        <a:custGeom>
          <a:avLst/>
          <a:gdLst/>
          <a:ahLst/>
          <a:cxnLst/>
          <a:pathLst>
            <a:path w="1163" h="80">
              <a:moveTo>
                <a:pt x="166" y="446"/>
              </a:moveTo>
              <a:lnTo>
                <a:pt x="998" y="-367"/>
              </a:lnTo>
            </a:path>
          </a:pathLst>
        </a:custGeom>
      </dsp:spPr>
      <dsp:style>
        <a:lnRef idx="2">
          <a:schemeClr val="accent6">
            <a:shade val="60000"/>
          </a:schemeClr>
        </a:lnRef>
        <a:fillRef idx="0">
          <a:schemeClr val="accent6"/>
        </a:fillRef>
        <a:effectRef idx="0">
          <a:scrgbClr r="0" g="0" b="0"/>
        </a:effectRef>
        <a:fontRef idx="minor"/>
      </dsp:style>
      <dsp:txXfrm>
        <a:off x="2731503" y="1413048"/>
        <a:ext cx="738785" cy="50648"/>
      </dsp:txXfrm>
    </dsp:sp>
    <dsp:sp modelId="{FF87ED3B-8423-4EF0-8294-694D434EB852}">
      <dsp:nvSpPr>
        <dsp:cNvPr id="8" name="Freeform 7"/>
        <dsp:cNvSpPr/>
      </dsp:nvSpPr>
      <dsp:spPr bwMode="white">
        <a:xfrm>
          <a:off x="3067433" y="2224592"/>
          <a:ext cx="561405" cy="50648"/>
        </a:xfrm>
        <a:custGeom>
          <a:avLst/>
          <a:gdLst/>
          <a:ahLst/>
          <a:cxnLst/>
          <a:pathLst>
            <a:path w="884" h="80">
              <a:moveTo>
                <a:pt x="0" y="45"/>
              </a:moveTo>
              <a:lnTo>
                <a:pt x="884" y="35"/>
              </a:lnTo>
            </a:path>
          </a:pathLst>
        </a:custGeom>
      </dsp:spPr>
      <dsp:style>
        <a:lnRef idx="2">
          <a:schemeClr val="accent6">
            <a:shade val="60000"/>
          </a:schemeClr>
        </a:lnRef>
        <a:fillRef idx="0">
          <a:schemeClr val="accent6"/>
        </a:fillRef>
        <a:effectRef idx="0">
          <a:scrgbClr r="0" g="0" b="0"/>
        </a:effectRef>
        <a:fontRef idx="minor"/>
      </dsp:style>
      <dsp:txXfrm>
        <a:off x="3067433" y="2224592"/>
        <a:ext cx="561405" cy="50648"/>
      </dsp:txXfrm>
    </dsp:sp>
    <dsp:sp modelId="{BF1BC0EE-6484-4CD4-BA1C-EC85E4F61394}">
      <dsp:nvSpPr>
        <dsp:cNvPr id="11" name="Freeform 10"/>
        <dsp:cNvSpPr/>
      </dsp:nvSpPr>
      <dsp:spPr bwMode="white">
        <a:xfrm>
          <a:off x="2703083" y="3064536"/>
          <a:ext cx="619667" cy="50648"/>
        </a:xfrm>
        <a:custGeom>
          <a:avLst/>
          <a:gdLst/>
          <a:ahLst/>
          <a:cxnLst/>
          <a:pathLst>
            <a:path w="976" h="80">
              <a:moveTo>
                <a:pt x="159" y="-320"/>
              </a:moveTo>
              <a:lnTo>
                <a:pt x="817" y="400"/>
              </a:lnTo>
            </a:path>
          </a:pathLst>
        </a:custGeom>
      </dsp:spPr>
      <dsp:style>
        <a:lnRef idx="2">
          <a:schemeClr val="accent6">
            <a:shade val="60000"/>
          </a:schemeClr>
        </a:lnRef>
        <a:fillRef idx="0">
          <a:schemeClr val="accent6"/>
        </a:fillRef>
        <a:effectRef idx="0">
          <a:scrgbClr r="0" g="0" b="0"/>
        </a:effectRef>
        <a:fontRef idx="minor"/>
      </dsp:style>
      <dsp:txXfrm>
        <a:off x="2703083" y="3064536"/>
        <a:ext cx="619667" cy="50648"/>
      </dsp:txXfrm>
    </dsp:sp>
    <dsp:sp modelId="{557E532B-4CB3-450A-A258-4621CB2ACCED}">
      <dsp:nvSpPr>
        <dsp:cNvPr id="4" name="Oval 3"/>
        <dsp:cNvSpPr/>
      </dsp:nvSpPr>
      <dsp:spPr bwMode="white">
        <a:xfrm>
          <a:off x="1099247" y="1105179"/>
          <a:ext cx="2315606" cy="2315606"/>
        </a:xfrm>
        <a:prstGeom prst="ellipse">
          <a:avLst/>
        </a:prstGeom>
        <a:blipFill rotWithShape="0">
          <a:blip r:embed="rId1"/>
          <a:stretch>
            <a:fillRect/>
          </a:stretch>
        </a:blipFill>
      </dsp:spPr>
      <dsp:style>
        <a:lnRef idx="2">
          <a:schemeClr val="lt1"/>
        </a:lnRef>
        <a:fillRef idx="1">
          <a:schemeClr val="accent6"/>
        </a:fillRef>
        <a:effectRef idx="0">
          <a:scrgbClr r="0" g="0" b="0"/>
        </a:effectRef>
        <a:fontRef idx="minor">
          <a:schemeClr val="lt1"/>
        </a:fontRef>
      </dsp:style>
      <dsp:txXfrm>
        <a:off x="1099247" y="1105179"/>
        <a:ext cx="2315606" cy="2315606"/>
      </dsp:txXfrm>
    </dsp:sp>
    <dsp:sp modelId="{F81BEF81-B84A-42E5-9221-102B6E697BA6}">
      <dsp:nvSpPr>
        <dsp:cNvPr id="6" name="Oval 5"/>
        <dsp:cNvSpPr/>
      </dsp:nvSpPr>
      <dsp:spPr bwMode="white">
        <a:xfrm>
          <a:off x="3167252" y="0"/>
          <a:ext cx="1389363" cy="1389363"/>
        </a:xfrm>
        <a:prstGeom prst="ellipse">
          <a:avLst/>
        </a:prstGeom>
      </dsp:spPr>
      <dsp:style>
        <a:lnRef idx="2">
          <a:schemeClr val="lt1"/>
        </a:lnRef>
        <a:fillRef idx="1">
          <a:schemeClr val="accent6"/>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smtClean="0"/>
            <a:t>strengths</a:t>
          </a:r>
          <a:endParaRPr lang="en-US" dirty="0"/>
        </a:p>
      </dsp:txBody>
      <dsp:txXfrm>
        <a:off x="3167252" y="0"/>
        <a:ext cx="1389363" cy="1389363"/>
      </dsp:txXfrm>
    </dsp:sp>
    <dsp:sp modelId="{20090AF4-24A3-4315-A21F-B6EC665B6547}">
      <dsp:nvSpPr>
        <dsp:cNvPr id="7" name="Rectangles 6"/>
        <dsp:cNvSpPr/>
      </dsp:nvSpPr>
      <dsp:spPr bwMode="white">
        <a:xfrm>
          <a:off x="4695552" y="0"/>
          <a:ext cx="2084045" cy="138936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dirty="0" smtClean="0">
              <a:solidFill>
                <a:schemeClr val="tx1"/>
              </a:solidFill>
            </a:rPr>
            <a:t>Quick delivery</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Good brand image</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Trained delivery personnel’s</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Responsive customer support</a:t>
          </a:r>
          <a:endParaRPr lang="en-US" sz="1400" dirty="0">
            <a:solidFill>
              <a:schemeClr val="tx1"/>
            </a:solidFill>
          </a:endParaRPr>
        </a:p>
      </dsp:txBody>
      <dsp:txXfrm>
        <a:off x="4695552" y="0"/>
        <a:ext cx="2084045" cy="1389363"/>
      </dsp:txXfrm>
    </dsp:sp>
    <dsp:sp modelId="{09EAE9FD-1488-4A87-87A9-1B1975F9391F}">
      <dsp:nvSpPr>
        <dsp:cNvPr id="9" name="Oval 8"/>
        <dsp:cNvSpPr/>
      </dsp:nvSpPr>
      <dsp:spPr bwMode="white">
        <a:xfrm>
          <a:off x="3628768" y="1543555"/>
          <a:ext cx="1389363" cy="1389363"/>
        </a:xfrm>
        <a:prstGeom prst="ellipse">
          <a:avLst/>
        </a:prstGeom>
      </dsp:spPr>
      <dsp:style>
        <a:lnRef idx="2">
          <a:schemeClr val="lt1"/>
        </a:lnRef>
        <a:fillRef idx="1">
          <a:schemeClr val="accent6"/>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smtClean="0"/>
            <a:t>opportunities</a:t>
          </a:r>
          <a:endParaRPr lang="en-US" dirty="0"/>
        </a:p>
      </dsp:txBody>
      <dsp:txXfrm>
        <a:off x="3628768" y="1543555"/>
        <a:ext cx="1389363" cy="1389363"/>
      </dsp:txXfrm>
    </dsp:sp>
    <dsp:sp modelId="{FB7A1433-8FAC-44A4-9E5B-CAF6D77F57DF}">
      <dsp:nvSpPr>
        <dsp:cNvPr id="10" name="Rectangles 9"/>
        <dsp:cNvSpPr/>
      </dsp:nvSpPr>
      <dsp:spPr bwMode="white">
        <a:xfrm>
          <a:off x="5157068" y="1543555"/>
          <a:ext cx="2084045" cy="138936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dirty="0" smtClean="0">
              <a:solidFill>
                <a:schemeClr val="tx1"/>
              </a:solidFill>
            </a:rPr>
            <a:t>Pioneer in food delivery business</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Growing market</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Increasing market share</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Minimal competition</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Lack of market leader</a:t>
          </a:r>
          <a:endParaRPr lang="en-US" sz="1400" dirty="0">
            <a:solidFill>
              <a:schemeClr val="tx1"/>
            </a:solidFill>
          </a:endParaRPr>
        </a:p>
      </dsp:txBody>
      <dsp:txXfrm>
        <a:off x="5157068" y="1543555"/>
        <a:ext cx="2084045" cy="1389363"/>
      </dsp:txXfrm>
    </dsp:sp>
    <dsp:sp modelId="{F788AE54-CF25-497B-96DC-E7907B118BD0}">
      <dsp:nvSpPr>
        <dsp:cNvPr id="12" name="Oval 11"/>
        <dsp:cNvSpPr/>
      </dsp:nvSpPr>
      <dsp:spPr bwMode="white">
        <a:xfrm>
          <a:off x="2995985" y="3136600"/>
          <a:ext cx="1389363" cy="1389363"/>
        </a:xfrm>
        <a:prstGeom prst="ellipse">
          <a:avLst/>
        </a:prstGeom>
      </dsp:spPr>
      <dsp:style>
        <a:lnRef idx="2">
          <a:schemeClr val="lt1"/>
        </a:lnRef>
        <a:fillRef idx="1">
          <a:schemeClr val="accent6"/>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dirty="0" smtClean="0"/>
            <a:t>threats</a:t>
          </a:r>
          <a:endParaRPr lang="en-US" dirty="0"/>
        </a:p>
      </dsp:txBody>
      <dsp:txXfrm>
        <a:off x="2995985" y="3136600"/>
        <a:ext cx="1389363" cy="1389363"/>
      </dsp:txXfrm>
    </dsp:sp>
    <dsp:sp modelId="{D113F445-1BDD-466F-9560-29273AED808F}">
      <dsp:nvSpPr>
        <dsp:cNvPr id="13" name="Rectangles 12"/>
        <dsp:cNvSpPr/>
      </dsp:nvSpPr>
      <dsp:spPr bwMode="white">
        <a:xfrm>
          <a:off x="4524285" y="3136600"/>
          <a:ext cx="2084045" cy="138936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dirty="0" smtClean="0">
              <a:solidFill>
                <a:schemeClr val="tx1"/>
              </a:solidFill>
            </a:rPr>
            <a:t>Unstable and low customer base</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Increasing potential competitions</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Increasing health consciousness</a:t>
          </a:r>
          <a:endParaRPr lang="en-US" sz="1400" dirty="0">
            <a:solidFill>
              <a:schemeClr val="tx1"/>
            </a:solidFill>
          </a:endParaRPr>
        </a:p>
        <a:p>
          <a:pPr marL="114300" lvl="1" indent="-114300">
            <a:lnSpc>
              <a:spcPct val="100000"/>
            </a:lnSpc>
            <a:spcBef>
              <a:spcPct val="0"/>
            </a:spcBef>
            <a:spcAft>
              <a:spcPct val="15000"/>
            </a:spcAft>
            <a:buChar char="•"/>
          </a:pPr>
          <a:r>
            <a:rPr lang="en-US" sz="1400" dirty="0" smtClean="0">
              <a:solidFill>
                <a:schemeClr val="tx1"/>
              </a:solidFill>
            </a:rPr>
            <a:t>Laws and government regulations</a:t>
          </a:r>
          <a:endParaRPr lang="en-US" sz="1400" dirty="0">
            <a:solidFill>
              <a:schemeClr val="tx1"/>
            </a:solidFill>
          </a:endParaRPr>
        </a:p>
      </dsp:txBody>
      <dsp:txXfrm>
        <a:off x="4524285" y="3136600"/>
        <a:ext cx="2084045" cy="1389363"/>
      </dsp:txXfrm>
    </dsp:sp>
    <dsp:sp modelId="{618D94DB-72EB-411E-A2D5-FAD27BE684F3}">
      <dsp:nvSpPr>
        <dsp:cNvPr id="3" name="Oval 2" hidden="1"/>
        <dsp:cNvSpPr/>
      </dsp:nvSpPr>
      <dsp:spPr>
        <a:xfrm>
          <a:off x="1446587" y="1452519"/>
          <a:ext cx="1620924" cy="1620924"/>
        </a:xfrm>
        <a:prstGeom prst="ellipse">
          <a:avLst/>
        </a:prstGeom>
      </dsp:spPr>
      <dsp:txXfrm>
        <a:off x="1446587" y="1452519"/>
        <a:ext cx="1620924" cy="1620924"/>
      </dsp:txXfrm>
    </dsp:sp>
  </dsp:spTree>
</dsp:drawing>
</file>

<file path=ppt/diagrams/layout1.xml><?xml version="1.0" encoding="utf-8"?>
<dgm:layoutDef xmlns:dgm="http://schemas.openxmlformats.org/drawingml/2006/diagram" xmlns:a="http://schemas.openxmlformats.org/drawingml/2006/main" uniqueId="urn:microsoft.com/office/officeart/2005/8/layout/radial6#1">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0EE7AAE-182F-44EB-A3FB-ED2CFFF6CE3A}" type="datetimeFigureOut">
              <a:rPr lang="en-US" smtClean="0"/>
            </a:fld>
            <a:endParaRPr lang="en-US" dirty="0"/>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217927F-0AD2-477A-AA82-988F7845A368}"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0EE7AAE-182F-44EB-A3FB-ED2CFFF6CE3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0EE7AAE-182F-44EB-A3FB-ED2CFFF6CE3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0EE7AAE-182F-44EB-A3FB-ED2CFFF6CE3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0EE7AAE-182F-44EB-A3FB-ED2CFFF6CE3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0EE7AAE-182F-44EB-A3FB-ED2CFFF6CE3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0EE7AAE-182F-44EB-A3FB-ED2CFFF6CE3A}"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EE7AAE-182F-44EB-A3FB-ED2CFFF6CE3A}"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E7AAE-182F-44EB-A3FB-ED2CFFF6CE3A}"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0EE7AAE-182F-44EB-A3FB-ED2CFFF6CE3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0EE7AAE-182F-44EB-A3FB-ED2CFFF6CE3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7927F-0AD2-477A-AA82-988F7845A368}"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0EE7AAE-182F-44EB-A3FB-ED2CFFF6CE3A}" type="datetimeFigureOut">
              <a:rPr lang="en-US" smtClean="0"/>
            </a:fld>
            <a:endParaRPr lang="en-US" dirty="0"/>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217927F-0AD2-477A-AA82-988F7845A36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Demand Forecasting in Delivery</a:t>
            </a:r>
            <a:endParaRPr lang="en-US"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Subtitle 4"/>
          <p:cNvSpPr>
            <a:spLocks noGrp="1"/>
          </p:cNvSpPr>
          <p:nvPr>
            <p:ph type="subTitle" idx="1"/>
          </p:nvPr>
        </p:nvSpPr>
        <p:spPr/>
        <p:txBody>
          <a:bodyPr/>
          <a:lstStyle/>
          <a:p>
            <a:r>
              <a:rPr lang="en-US" dirty="0" smtClean="0"/>
              <a:t>Case company: SWIGGY</a:t>
            </a:r>
            <a:endParaRPr lang="en-US" dirty="0" smtClean="0"/>
          </a:p>
          <a:p>
            <a:r>
              <a:rPr lang="en-US" dirty="0" smtClean="0"/>
              <a:t>Team: Mythical techies.</a:t>
            </a:r>
            <a:endParaRPr lang="en-US" dirty="0"/>
          </a:p>
        </p:txBody>
      </p:sp>
      <p:sp>
        <p:nvSpPr>
          <p:cNvPr id="6" name="Rectangle 5"/>
          <p:cNvSpPr/>
          <p:nvPr/>
        </p:nvSpPr>
        <p:spPr>
          <a:xfrm>
            <a:off x="152400" y="228600"/>
            <a:ext cx="4745990" cy="768350"/>
          </a:xfrm>
          <a:prstGeom prst="rect">
            <a:avLst/>
          </a:prstGeom>
          <a:noFill/>
        </p:spPr>
        <p:txBody>
          <a:bodyPr wrap="square" lIns="91440" tIns="45720" rIns="91440" bIns="45720">
            <a:spAutoFit/>
            <a:scene3d>
              <a:camera prst="orthographicFront"/>
              <a:lightRig rig="threePt" dir="t"/>
            </a:scene3d>
          </a:bodyPr>
          <a:lstStyle/>
          <a:p>
            <a:pPr algn="ctr"/>
            <a:r>
              <a:rPr lang="en-US" sz="4400" b="1" cap="all" dirty="0" smtClean="0">
                <a:ln w="22225">
                  <a:solidFill>
                    <a:schemeClr val="accent2"/>
                  </a:solidFill>
                  <a:prstDash val="solid"/>
                </a:ln>
                <a:solidFill>
                  <a:schemeClr val="accent2">
                    <a:lumMod val="40000"/>
                    <a:lumOff val="60000"/>
                  </a:schemeClr>
                </a:solidFill>
                <a:effectLst/>
              </a:rPr>
              <a:t>SIGMaTHON-1.0</a:t>
            </a:r>
            <a:endParaRPr lang="en-US" sz="4400" b="1" cap="all"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868362"/>
          </a:xfrm>
          <a:solidFill>
            <a:schemeClr val="bg2">
              <a:lumMod val="75000"/>
            </a:schemeClr>
          </a:solidFill>
        </p:spPr>
        <p:txBody>
          <a:bodyPr>
            <a:normAutofit/>
          </a:bodyPr>
          <a:lstStyle/>
          <a:p>
            <a:r>
              <a:rPr lang="en-US" dirty="0" smtClean="0"/>
              <a:t>Company  business model</a:t>
            </a:r>
            <a:endParaRPr lang="en-US" dirty="0"/>
          </a:p>
        </p:txBody>
      </p:sp>
      <p:graphicFrame>
        <p:nvGraphicFramePr>
          <p:cNvPr id="4" name="Content Placeholder 3"/>
          <p:cNvGraphicFramePr>
            <a:graphicFrameLocks noGrp="1"/>
          </p:cNvGraphicFramePr>
          <p:nvPr>
            <p:ph idx="1"/>
          </p:nvPr>
        </p:nvGraphicFramePr>
        <p:xfrm>
          <a:off x="228600" y="1524000"/>
          <a:ext cx="5638800" cy="50593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Rectangle 6"/>
          <p:cNvSpPr/>
          <p:nvPr/>
        </p:nvSpPr>
        <p:spPr>
          <a:xfrm>
            <a:off x="5715000" y="2590800"/>
            <a:ext cx="3200400" cy="3416320"/>
          </a:xfrm>
          <a:prstGeom prst="rect">
            <a:avLst/>
          </a:prstGeom>
        </p:spPr>
        <p:txBody>
          <a:bodyPr wrap="square">
            <a:spAutoFit/>
          </a:bodyPr>
          <a:lstStyle/>
          <a:p>
            <a:r>
              <a:rPr lang="en-US" dirty="0" smtClean="0"/>
              <a:t>KEY BUSINESS UNITS</a:t>
            </a:r>
            <a:endParaRPr lang="en-US" dirty="0" smtClean="0"/>
          </a:p>
          <a:p>
            <a:r>
              <a:rPr lang="en-US" dirty="0" smtClean="0"/>
              <a:t>     </a:t>
            </a:r>
            <a:endParaRPr lang="en-US" dirty="0" smtClean="0"/>
          </a:p>
          <a:p>
            <a:r>
              <a:rPr lang="en-US" dirty="0" smtClean="0"/>
              <a:t>    * Operations</a:t>
            </a:r>
            <a:endParaRPr lang="en-US" dirty="0" smtClean="0"/>
          </a:p>
          <a:p>
            <a:endParaRPr lang="en-US" dirty="0" smtClean="0"/>
          </a:p>
          <a:p>
            <a:r>
              <a:rPr lang="en-US" dirty="0" smtClean="0"/>
              <a:t>    * Marketing</a:t>
            </a:r>
            <a:endParaRPr lang="en-US" dirty="0" smtClean="0"/>
          </a:p>
          <a:p>
            <a:endParaRPr lang="en-US" dirty="0" smtClean="0"/>
          </a:p>
          <a:p>
            <a:r>
              <a:rPr lang="en-US" dirty="0" smtClean="0"/>
              <a:t>    * Fleet management team</a:t>
            </a:r>
            <a:endParaRPr lang="en-US" dirty="0" smtClean="0"/>
          </a:p>
          <a:p>
            <a:endParaRPr lang="en-US" dirty="0" smtClean="0"/>
          </a:p>
          <a:p>
            <a:r>
              <a:rPr lang="en-US" dirty="0" smtClean="0"/>
              <a:t>    * Customer care team</a:t>
            </a:r>
            <a:endParaRPr lang="en-US" dirty="0" smtClean="0"/>
          </a:p>
          <a:p>
            <a:endParaRPr lang="en-US" dirty="0" smtClean="0"/>
          </a:p>
          <a:p>
            <a:r>
              <a:rPr lang="en-US" dirty="0" smtClean="0"/>
              <a:t>    * Analytics and Market       research team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858000" cy="1143000"/>
          </a:xfrm>
        </p:spPr>
        <p:style>
          <a:lnRef idx="1">
            <a:schemeClr val="accent2"/>
          </a:lnRef>
          <a:fillRef idx="2">
            <a:schemeClr val="accent2"/>
          </a:fillRef>
          <a:effectRef idx="1">
            <a:schemeClr val="accent2"/>
          </a:effectRef>
          <a:fontRef idx="minor">
            <a:schemeClr val="dk1"/>
          </a:fontRef>
        </p:style>
        <p:txBody>
          <a:bodyPr/>
          <a:lstStyle/>
          <a:p>
            <a:r>
              <a:rPr lang="en-US" dirty="0" smtClean="0"/>
              <a:t>Content</a:t>
            </a:r>
            <a:endParaRPr lang="en-US" dirty="0"/>
          </a:p>
        </p:txBody>
      </p:sp>
      <p:pic>
        <p:nvPicPr>
          <p:cNvPr id="4" name="Content Placeholder 3" descr="clipart-restaurant-animated-2.jpg"/>
          <p:cNvPicPr>
            <a:picLocks noGrp="1" noChangeAspect="1"/>
          </p:cNvPicPr>
          <p:nvPr>
            <p:ph idx="1"/>
          </p:nvPr>
        </p:nvPicPr>
        <p:blipFill>
          <a:blip r:embed="rId1" cstate="print"/>
          <a:stretch>
            <a:fillRect/>
          </a:stretch>
        </p:blipFill>
        <p:spPr>
          <a:xfrm>
            <a:off x="5257800" y="1905001"/>
            <a:ext cx="2286000" cy="1524000"/>
          </a:xfrm>
        </p:spPr>
      </p:pic>
      <p:pic>
        <p:nvPicPr>
          <p:cNvPr id="5" name="Picture 4" descr="how-to-build-an-app-similar-to-swiggy-or-zomato.png"/>
          <p:cNvPicPr>
            <a:picLocks noChangeAspect="1"/>
          </p:cNvPicPr>
          <p:nvPr/>
        </p:nvPicPr>
        <p:blipFill>
          <a:blip r:embed="rId2"/>
          <a:stretch>
            <a:fillRect/>
          </a:stretch>
        </p:blipFill>
        <p:spPr>
          <a:xfrm>
            <a:off x="3810000" y="4343400"/>
            <a:ext cx="2133600" cy="1896533"/>
          </a:xfrm>
          <a:prstGeom prst="rect">
            <a:avLst/>
          </a:prstGeom>
        </p:spPr>
      </p:pic>
      <p:pic>
        <p:nvPicPr>
          <p:cNvPr id="6" name="Picture 5" descr="TfpaVrAm.png"/>
          <p:cNvPicPr>
            <a:picLocks noChangeAspect="1"/>
          </p:cNvPicPr>
          <p:nvPr/>
        </p:nvPicPr>
        <p:blipFill>
          <a:blip r:embed="rId3" cstate="print"/>
          <a:stretch>
            <a:fillRect/>
          </a:stretch>
        </p:blipFill>
        <p:spPr>
          <a:xfrm>
            <a:off x="6781800" y="4190738"/>
            <a:ext cx="2362200" cy="1962759"/>
          </a:xfrm>
          <a:prstGeom prst="rect">
            <a:avLst/>
          </a:prstGeom>
        </p:spPr>
      </p:pic>
      <p:sp>
        <p:nvSpPr>
          <p:cNvPr id="7" name="Bent Arrow 6"/>
          <p:cNvSpPr/>
          <p:nvPr/>
        </p:nvSpPr>
        <p:spPr>
          <a:xfrm>
            <a:off x="4191000" y="3048000"/>
            <a:ext cx="914400" cy="838200"/>
          </a:xfrm>
          <a:prstGeom prst="bentArrow">
            <a:avLst>
              <a:gd name="adj1" fmla="val 21364"/>
              <a:gd name="adj2" fmla="val 25000"/>
              <a:gd name="adj3" fmla="val 25000"/>
              <a:gd name="adj4" fmla="val 4375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endParaRPr lang="en-US" b="1" dirty="0">
              <a:solidFill>
                <a:schemeClr val="accent2">
                  <a:lumMod val="40000"/>
                  <a:lumOff val="60000"/>
                </a:schemeClr>
              </a:solidFill>
            </a:endParaRPr>
          </a:p>
        </p:txBody>
      </p:sp>
      <p:sp>
        <p:nvSpPr>
          <p:cNvPr id="8" name="Bent Arrow 7"/>
          <p:cNvSpPr/>
          <p:nvPr/>
        </p:nvSpPr>
        <p:spPr>
          <a:xfrm rot="5400000">
            <a:off x="8075676" y="2973324"/>
            <a:ext cx="688848" cy="990600"/>
          </a:xfrm>
          <a:prstGeom prst="ben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Left Arrow 9"/>
          <p:cNvSpPr/>
          <p:nvPr/>
        </p:nvSpPr>
        <p:spPr>
          <a:xfrm>
            <a:off x="6096000" y="5105400"/>
            <a:ext cx="838200" cy="332232"/>
          </a:xfrm>
          <a:prstGeom prst="leftArrow">
            <a:avLst>
              <a:gd name="adj1" fmla="val 62893"/>
              <a:gd name="adj2" fmla="val 5000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4800" y="1828800"/>
            <a:ext cx="3505200" cy="3416320"/>
          </a:xfrm>
          <a:prstGeom prst="rect">
            <a:avLst/>
          </a:prstGeom>
        </p:spPr>
        <p:txBody>
          <a:bodyPr wrap="square">
            <a:spAutoFit/>
          </a:bodyPr>
          <a:lstStyle/>
          <a:p>
            <a:pPr>
              <a:buFont typeface="Wingdings" panose="05000000000000000000" pitchFamily="2" charset="2"/>
              <a:buChar char="Ø"/>
            </a:pPr>
            <a:r>
              <a:rPr lang="en-US" dirty="0" smtClean="0"/>
              <a:t> Flocking population to metro cities</a:t>
            </a:r>
            <a:endParaRPr lang="en-US" dirty="0" smtClean="0"/>
          </a:p>
          <a:p>
            <a:endParaRPr lang="en-US" dirty="0" smtClean="0"/>
          </a:p>
          <a:p>
            <a:pPr>
              <a:buFont typeface="Wingdings" panose="05000000000000000000" pitchFamily="2" charset="2"/>
              <a:buChar char="Ø"/>
            </a:pPr>
            <a:r>
              <a:rPr lang="en-US" dirty="0" smtClean="0"/>
              <a:t> IT professionals</a:t>
            </a:r>
            <a:endParaRPr lang="en-US" dirty="0" smtClean="0"/>
          </a:p>
          <a:p>
            <a:endParaRPr lang="en-US" dirty="0" smtClean="0"/>
          </a:p>
          <a:p>
            <a:pPr>
              <a:buFont typeface="Wingdings" panose="05000000000000000000" pitchFamily="2" charset="2"/>
              <a:buChar char="Ø"/>
            </a:pPr>
            <a:r>
              <a:rPr lang="en-US" dirty="0" smtClean="0"/>
              <a:t> Easy food, efficient time goals</a:t>
            </a:r>
            <a:endParaRPr lang="en-US" dirty="0" smtClean="0"/>
          </a:p>
          <a:p>
            <a:endParaRPr lang="en-US" dirty="0" smtClean="0"/>
          </a:p>
          <a:p>
            <a:pPr>
              <a:buFont typeface="Wingdings" panose="05000000000000000000" pitchFamily="2" charset="2"/>
              <a:buChar char="Ø"/>
            </a:pPr>
            <a:r>
              <a:rPr lang="en-US" dirty="0" smtClean="0"/>
              <a:t> Need of the hour for many</a:t>
            </a:r>
            <a:endParaRPr lang="en-US" dirty="0" smtClean="0"/>
          </a:p>
          <a:p>
            <a:endParaRPr lang="en-US" dirty="0" smtClean="0"/>
          </a:p>
          <a:p>
            <a:pPr>
              <a:buFont typeface="Wingdings" panose="05000000000000000000" pitchFamily="2" charset="2"/>
              <a:buChar char="Ø"/>
            </a:pPr>
            <a:r>
              <a:rPr lang="en-US" dirty="0" smtClean="0"/>
              <a:t> Busy life, socioeconomic factors</a:t>
            </a:r>
            <a:endParaRPr lang="en-US" dirty="0" smtClean="0"/>
          </a:p>
          <a:p>
            <a:endParaRPr lang="en-US" dirty="0" smtClean="0"/>
          </a:p>
          <a:p>
            <a:pPr>
              <a:buFont typeface="Wingdings" panose="05000000000000000000" pitchFamily="2" charset="2"/>
              <a:buChar char="Ø"/>
            </a:pPr>
            <a:r>
              <a:rPr lang="en-US" dirty="0" smtClean="0"/>
              <a:t> Market relevance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1143000"/>
          </a:xfrm>
          <a:solidFill>
            <a:schemeClr val="bg1">
              <a:lumMod val="65000"/>
            </a:schemeClr>
          </a:solidFill>
        </p:spPr>
        <p:txBody>
          <a:bodyPr/>
          <a:lstStyle/>
          <a:p>
            <a:r>
              <a:rPr lang="en-US" dirty="0" smtClean="0"/>
              <a:t>SWOT analysis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944562"/>
          </a:xfrm>
        </p:spPr>
        <p:style>
          <a:lnRef idx="1">
            <a:schemeClr val="accent3"/>
          </a:lnRef>
          <a:fillRef idx="2">
            <a:schemeClr val="accent3"/>
          </a:fillRef>
          <a:effectRef idx="1">
            <a:schemeClr val="accent3"/>
          </a:effectRef>
          <a:fontRef idx="minor">
            <a:schemeClr val="dk1"/>
          </a:fontRef>
        </p:style>
        <p:txBody>
          <a:bodyPr/>
          <a:lstStyle/>
          <a:p>
            <a:r>
              <a:rPr lang="en-US" dirty="0" smtClean="0"/>
              <a:t>SWIGGY’S Financial</a:t>
            </a:r>
            <a:endParaRPr lang="en-US" dirty="0"/>
          </a:p>
        </p:txBody>
      </p:sp>
      <p:sp>
        <p:nvSpPr>
          <p:cNvPr id="3" name="Content Placeholder 2"/>
          <p:cNvSpPr>
            <a:spLocks noGrp="1"/>
          </p:cNvSpPr>
          <p:nvPr>
            <p:ph idx="1"/>
          </p:nvPr>
        </p:nvSpPr>
        <p:spPr/>
        <p:txBody>
          <a:bodyPr/>
          <a:lstStyle/>
          <a:p>
            <a:r>
              <a:rPr lang="en-US" dirty="0" smtClean="0"/>
              <a:t>Swiggy Capital Structure( 2017-2018)</a:t>
            </a:r>
            <a:endParaRPr lang="en-US" dirty="0" smtClean="0"/>
          </a:p>
          <a:p>
            <a:endParaRPr lang="en-US" dirty="0" smtClean="0"/>
          </a:p>
          <a:p>
            <a:endParaRPr lang="en-US" dirty="0" smtClean="0"/>
          </a:p>
          <a:p>
            <a:endParaRPr lang="en-US" dirty="0" smtClean="0"/>
          </a:p>
          <a:p>
            <a:r>
              <a:rPr lang="en-US" dirty="0" smtClean="0"/>
              <a:t>Swiggy Income Statement</a:t>
            </a:r>
            <a:endParaRPr lang="en-US" dirty="0"/>
          </a:p>
        </p:txBody>
      </p:sp>
      <p:graphicFrame>
        <p:nvGraphicFramePr>
          <p:cNvPr id="4" name="Table 3"/>
          <p:cNvGraphicFramePr>
            <a:graphicFrameLocks noGrp="1"/>
          </p:cNvGraphicFramePr>
          <p:nvPr/>
        </p:nvGraphicFramePr>
        <p:xfrm>
          <a:off x="1143000" y="2438399"/>
          <a:ext cx="6477000" cy="1143000"/>
        </p:xfrm>
        <a:graphic>
          <a:graphicData uri="http://schemas.openxmlformats.org/drawingml/2006/table">
            <a:tbl>
              <a:tblPr firstRow="1" bandRow="1">
                <a:tableStyleId>{5C22544A-7EE6-4342-B048-85BDC9FD1C3A}</a:tableStyleId>
              </a:tblPr>
              <a:tblGrid>
                <a:gridCol w="3238500"/>
                <a:gridCol w="3238500"/>
              </a:tblGrid>
              <a:tr h="381000">
                <a:tc>
                  <a:txBody>
                    <a:bodyPr/>
                    <a:lstStyle/>
                    <a:p>
                      <a:r>
                        <a:rPr lang="en-US" dirty="0" smtClean="0"/>
                        <a:t>Swiggy total Funding </a:t>
                      </a:r>
                      <a:endParaRPr lang="en-US" dirty="0"/>
                    </a:p>
                  </a:txBody>
                  <a:tcPr/>
                </a:tc>
                <a:tc>
                  <a:txBody>
                    <a:bodyPr/>
                    <a:lstStyle/>
                    <a:p>
                      <a:r>
                        <a:rPr lang="en-US" dirty="0" smtClean="0"/>
                        <a:t>                  $465.5m</a:t>
                      </a:r>
                      <a:endParaRPr lang="en-US" dirty="0"/>
                    </a:p>
                  </a:txBody>
                  <a:tcPr/>
                </a:tc>
              </a:tr>
              <a:tr h="381000">
                <a:tc>
                  <a:txBody>
                    <a:bodyPr/>
                    <a:lstStyle/>
                    <a:p>
                      <a:r>
                        <a:rPr lang="en-US" dirty="0" smtClean="0"/>
                        <a:t>Swiggy latest funding size</a:t>
                      </a:r>
                      <a:endParaRPr lang="en-US" dirty="0"/>
                    </a:p>
                  </a:txBody>
                  <a:tcPr/>
                </a:tc>
                <a:tc>
                  <a:txBody>
                    <a:bodyPr/>
                    <a:lstStyle/>
                    <a:p>
                      <a:r>
                        <a:rPr lang="en-US" dirty="0" smtClean="0"/>
                        <a:t>                  $210m</a:t>
                      </a:r>
                      <a:endParaRPr lang="en-US" dirty="0"/>
                    </a:p>
                  </a:txBody>
                  <a:tcPr/>
                </a:tc>
              </a:tr>
              <a:tr h="381000">
                <a:tc>
                  <a:txBody>
                    <a:bodyPr/>
                    <a:lstStyle/>
                    <a:p>
                      <a:r>
                        <a:rPr lang="en-US" dirty="0" smtClean="0"/>
                        <a:t>Swiggy’s latest valuation</a:t>
                      </a:r>
                      <a:endParaRPr lang="en-US" dirty="0"/>
                    </a:p>
                  </a:txBody>
                  <a:tcPr/>
                </a:tc>
                <a:tc>
                  <a:txBody>
                    <a:bodyPr/>
                    <a:lstStyle/>
                    <a:p>
                      <a:r>
                        <a:rPr lang="en-US" dirty="0" smtClean="0"/>
                        <a:t>            $1.3b(2018-6-21)</a:t>
                      </a:r>
                      <a:endParaRPr lang="en-US" dirty="0"/>
                    </a:p>
                  </a:txBody>
                  <a:tcPr/>
                </a:tc>
              </a:tr>
            </a:tbl>
          </a:graphicData>
        </a:graphic>
      </p:graphicFrame>
      <p:graphicFrame>
        <p:nvGraphicFramePr>
          <p:cNvPr id="7" name="Table 6"/>
          <p:cNvGraphicFramePr>
            <a:graphicFrameLocks noGrp="1"/>
          </p:cNvGraphicFramePr>
          <p:nvPr/>
        </p:nvGraphicFramePr>
        <p:xfrm>
          <a:off x="1524000" y="4800600"/>
          <a:ext cx="6096000" cy="1897380"/>
        </p:xfrm>
        <a:graphic>
          <a:graphicData uri="http://schemas.openxmlformats.org/drawingml/2006/table">
            <a:tbl>
              <a:tblPr firstRow="1" bandRow="1">
                <a:tableStyleId>{5C22544A-7EE6-4342-B048-85BDC9FD1C3A}</a:tableStyleId>
              </a:tblPr>
              <a:tblGrid>
                <a:gridCol w="2032000"/>
                <a:gridCol w="2032000"/>
                <a:gridCol w="2032000"/>
              </a:tblGrid>
              <a:tr h="419100">
                <a:tc>
                  <a:txBody>
                    <a:bodyPr/>
                    <a:lstStyle/>
                    <a:p>
                      <a:r>
                        <a:rPr lang="en-US" dirty="0" smtClean="0"/>
                        <a:t>Millions of INR</a:t>
                      </a:r>
                      <a:endParaRPr lang="en-US" dirty="0"/>
                    </a:p>
                  </a:txBody>
                  <a:tcPr/>
                </a:tc>
                <a:tc>
                  <a:txBody>
                    <a:bodyPr/>
                    <a:lstStyle/>
                    <a:p>
                      <a:r>
                        <a:rPr lang="en-US" dirty="0" smtClean="0"/>
                        <a:t>FY,2016</a:t>
                      </a:r>
                      <a:endParaRPr lang="en-US" dirty="0"/>
                    </a:p>
                  </a:txBody>
                  <a:tcPr/>
                </a:tc>
                <a:tc>
                  <a:txBody>
                    <a:bodyPr/>
                    <a:lstStyle/>
                    <a:p>
                      <a:r>
                        <a:rPr lang="en-US" dirty="0" smtClean="0"/>
                        <a:t>FY,2017</a:t>
                      </a:r>
                      <a:endParaRPr lang="en-US" dirty="0"/>
                    </a:p>
                  </a:txBody>
                  <a:tcPr/>
                </a:tc>
              </a:tr>
              <a:tr h="419100">
                <a:tc>
                  <a:txBody>
                    <a:bodyPr/>
                    <a:lstStyle/>
                    <a:p>
                      <a:r>
                        <a:rPr lang="en-US" dirty="0" smtClean="0"/>
                        <a:t>Revenue</a:t>
                      </a:r>
                      <a:endParaRPr lang="en-US" dirty="0"/>
                    </a:p>
                  </a:txBody>
                  <a:tcPr/>
                </a:tc>
                <a:tc>
                  <a:txBody>
                    <a:bodyPr/>
                    <a:lstStyle/>
                    <a:p>
                      <a:r>
                        <a:rPr lang="en-US" dirty="0" smtClean="0"/>
                        <a:t>1.16 </a:t>
                      </a:r>
                      <a:r>
                        <a:rPr lang="en-US" dirty="0" err="1" smtClean="0"/>
                        <a:t>bn</a:t>
                      </a:r>
                      <a:endParaRPr lang="en-US" dirty="0"/>
                    </a:p>
                  </a:txBody>
                  <a:tcPr/>
                </a:tc>
                <a:tc>
                  <a:txBody>
                    <a:bodyPr/>
                    <a:lstStyle/>
                    <a:p>
                      <a:r>
                        <a:rPr lang="en-US" dirty="0" smtClean="0"/>
                        <a:t>235.90bn</a:t>
                      </a:r>
                      <a:endParaRPr lang="en-US" dirty="0"/>
                    </a:p>
                  </a:txBody>
                  <a:tcPr/>
                </a:tc>
              </a:tr>
              <a:tr h="419100">
                <a:tc>
                  <a:txBody>
                    <a:bodyPr/>
                    <a:lstStyle/>
                    <a:p>
                      <a:r>
                        <a:rPr lang="en-US" dirty="0" smtClean="0"/>
                        <a:t>Revenue growth,</a:t>
                      </a:r>
                      <a:r>
                        <a:rPr lang="en-US" baseline="0" dirty="0" smtClean="0"/>
                        <a:t> %</a:t>
                      </a:r>
                      <a:endParaRPr lang="en-US" dirty="0"/>
                    </a:p>
                  </a:txBody>
                  <a:tcPr/>
                </a:tc>
                <a:tc>
                  <a:txBody>
                    <a:bodyPr/>
                    <a:lstStyle/>
                    <a:p>
                      <a:endParaRPr lang="en-US" dirty="0"/>
                    </a:p>
                  </a:txBody>
                  <a:tcPr/>
                </a:tc>
                <a:tc>
                  <a:txBody>
                    <a:bodyPr/>
                    <a:lstStyle/>
                    <a:p>
                      <a:r>
                        <a:rPr lang="en-US" dirty="0" smtClean="0"/>
                        <a:t>20254%</a:t>
                      </a:r>
                      <a:endParaRPr lang="en-US" dirty="0"/>
                    </a:p>
                  </a:txBody>
                  <a:tcPr/>
                </a:tc>
              </a:tr>
              <a:tr h="419100">
                <a:tc>
                  <a:txBody>
                    <a:bodyPr/>
                    <a:lstStyle/>
                    <a:p>
                      <a:r>
                        <a:rPr lang="en-US" dirty="0" smtClean="0"/>
                        <a:t>Net income </a:t>
                      </a:r>
                      <a:endParaRPr lang="en-US" dirty="0"/>
                    </a:p>
                  </a:txBody>
                  <a:tcPr/>
                </a:tc>
                <a:tc>
                  <a:txBody>
                    <a:bodyPr/>
                    <a:lstStyle/>
                    <a:p>
                      <a:r>
                        <a:rPr lang="en-US" dirty="0" smtClean="0"/>
                        <a:t>-0.21bn</a:t>
                      </a:r>
                      <a:endParaRPr lang="en-US" dirty="0"/>
                    </a:p>
                  </a:txBody>
                  <a:tcPr/>
                </a:tc>
                <a:tc>
                  <a:txBody>
                    <a:bodyPr/>
                    <a:lstStyle/>
                    <a:p>
                      <a:r>
                        <a:rPr lang="en-US" dirty="0" smtClean="0"/>
                        <a:t>-1,371.80bn</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Customer Prediction</a:t>
            </a:r>
            <a:endParaRPr lang="en-US"/>
          </a:p>
        </p:txBody>
      </p:sp>
      <p:pic>
        <p:nvPicPr>
          <p:cNvPr id="4" name="Content Placeholder 3" descr="observed vs forecast"/>
          <p:cNvPicPr>
            <a:picLocks noChangeAspect="1"/>
          </p:cNvPicPr>
          <p:nvPr>
            <p:ph idx="1"/>
          </p:nvPr>
        </p:nvPicPr>
        <p:blipFill>
          <a:blip r:embed="rId1"/>
          <a:stretch>
            <a:fillRect/>
          </a:stretch>
        </p:blipFill>
        <p:spPr>
          <a:xfrm>
            <a:off x="457200" y="1509395"/>
            <a:ext cx="7960360" cy="4149090"/>
          </a:xfrm>
          <a:prstGeom prst="rect">
            <a:avLst/>
          </a:prstGeom>
        </p:spPr>
      </p:pic>
      <p:sp>
        <p:nvSpPr>
          <p:cNvPr id="5" name="Text Box 4"/>
          <p:cNvSpPr txBox="1"/>
          <p:nvPr/>
        </p:nvSpPr>
        <p:spPr>
          <a:xfrm>
            <a:off x="1709420" y="6040755"/>
            <a:ext cx="5126355" cy="368300"/>
          </a:xfrm>
          <a:prstGeom prst="rect">
            <a:avLst/>
          </a:prstGeom>
          <a:noFill/>
        </p:spPr>
        <p:txBody>
          <a:bodyPr wrap="square" rtlCol="0" anchor="t">
            <a:spAutoFit/>
          </a:bodyPr>
          <a:p>
            <a:r>
              <a:rPr lang="en-US"/>
              <a:t>observed     vs     forecast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observed vs one-step ahead forecast</a:t>
            </a:r>
            <a:endParaRPr lang="en-US"/>
          </a:p>
        </p:txBody>
      </p:sp>
      <p:pic>
        <p:nvPicPr>
          <p:cNvPr id="4" name="Content Placeholder 3" descr="observed vs one step ahead forecast"/>
          <p:cNvPicPr>
            <a:picLocks noChangeAspect="1"/>
          </p:cNvPicPr>
          <p:nvPr>
            <p:ph idx="1"/>
          </p:nvPr>
        </p:nvPicPr>
        <p:blipFill>
          <a:blip r:embed="rId1"/>
          <a:stretch>
            <a:fillRect/>
          </a:stretch>
        </p:blipFill>
        <p:spPr>
          <a:xfrm>
            <a:off x="300990" y="1287145"/>
            <a:ext cx="8229600" cy="4922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624205" y="2829560"/>
            <a:ext cx="7573645" cy="3415030"/>
          </a:xfrm>
          <a:prstGeom prst="rect">
            <a:avLst/>
          </a:prstGeom>
          <a:noFill/>
          <a:ln>
            <a:noFill/>
          </a:ln>
        </p:spPr>
        <p:txBody>
          <a:bodyPr wrap="square" rtlCol="0" anchor="t">
            <a:spAutoFit/>
          </a:bodyPr>
          <a:p>
            <a:pPr algn="ctr"/>
            <a:r>
              <a:rPr lang="en-US" altLang="zh-CN" sz="7200" b="1">
                <a:ln w="22225">
                  <a:solidFill>
                    <a:schemeClr val="accent2"/>
                  </a:solidFill>
                  <a:prstDash val="solid"/>
                </a:ln>
                <a:solidFill>
                  <a:schemeClr val="accent2">
                    <a:lumMod val="40000"/>
                    <a:lumOff val="60000"/>
                  </a:schemeClr>
                </a:solidFill>
                <a:effectLst/>
                <a:latin typeface="Comic Sans MS" panose="030F0702030302020204" charset="0"/>
                <a:cs typeface="Comic Sans MS" panose="030F0702030302020204" charset="0"/>
              </a:rPr>
              <a:t>Thankyou for your attention</a:t>
            </a:r>
            <a:endParaRPr lang="en-US" altLang="zh-CN" sz="7200" b="1">
              <a:ln w="22225">
                <a:solidFill>
                  <a:schemeClr val="accent2"/>
                </a:solidFill>
                <a:prstDash val="solid"/>
              </a:ln>
              <a:solidFill>
                <a:schemeClr val="accent2">
                  <a:lumMod val="40000"/>
                  <a:lumOff val="60000"/>
                </a:schemeClr>
              </a:solidFill>
              <a:effectLst/>
              <a:latin typeface="Comic Sans MS" panose="030F0702030302020204" charset="0"/>
              <a:cs typeface="Comic Sans MS" panose="030F0702030302020204" charset="0"/>
            </a:endParaRPr>
          </a:p>
          <a:p>
            <a:pPr algn="ctr"/>
            <a:endParaRPr lang="en-US" altLang="zh-CN" sz="7200" b="1">
              <a:ln w="22225">
                <a:solidFill>
                  <a:schemeClr val="accent2"/>
                </a:solidFill>
                <a:prstDash val="solid"/>
              </a:ln>
              <a:solidFill>
                <a:schemeClr val="accent2">
                  <a:lumMod val="40000"/>
                  <a:lumOff val="60000"/>
                </a:schemeClr>
              </a:solidFill>
              <a:effectLst/>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019800" cy="488950"/>
          </a:xfrm>
        </p:spPr>
        <p:txBody>
          <a:bodyPr>
            <a:normAutofit fontScale="90000"/>
          </a:bodyPr>
          <a:lstStyle/>
          <a:p>
            <a:r>
              <a:rPr lang="en-US" sz="4000" dirty="0" smtClean="0"/>
              <a:t>1</a:t>
            </a:r>
            <a:r>
              <a:rPr lang="en-US" dirty="0" smtClean="0"/>
              <a:t>. </a:t>
            </a:r>
            <a:r>
              <a:rPr lang="en-US" sz="4000" dirty="0" smtClean="0"/>
              <a:t>INTRODUCTION</a:t>
            </a:r>
            <a:r>
              <a:rPr lang="en-US" dirty="0" smtClean="0"/>
              <a:t>                    </a:t>
            </a:r>
            <a:endParaRPr lang="en-US" dirty="0"/>
          </a:p>
        </p:txBody>
      </p:sp>
      <p:pic>
        <p:nvPicPr>
          <p:cNvPr id="4" name="Content Placeholder 3" descr="Demand-Planning-sm.jpg"/>
          <p:cNvPicPr>
            <a:picLocks noGrp="1" noChangeAspect="1"/>
          </p:cNvPicPr>
          <p:nvPr>
            <p:ph idx="1"/>
          </p:nvPr>
        </p:nvPicPr>
        <p:blipFill>
          <a:blip r:embed="rId1"/>
          <a:stretch>
            <a:fillRect/>
          </a:stretch>
        </p:blipFill>
        <p:spPr>
          <a:xfrm>
            <a:off x="3575050" y="1495690"/>
            <a:ext cx="5111750" cy="3407833"/>
          </a:xfrm>
        </p:spPr>
      </p:pic>
      <p:sp>
        <p:nvSpPr>
          <p:cNvPr id="5" name="Text Placeholder 4"/>
          <p:cNvSpPr>
            <a:spLocks noGrp="1"/>
          </p:cNvSpPr>
          <p:nvPr>
            <p:ph type="body" sz="half" idx="2"/>
          </p:nvPr>
        </p:nvSpPr>
        <p:spPr>
          <a:xfrm>
            <a:off x="630555" y="1384935"/>
            <a:ext cx="2949575" cy="5621655"/>
          </a:xfrm>
        </p:spPr>
        <p:txBody>
          <a:bodyPr>
            <a:noAutofit/>
          </a:bodyPr>
          <a:lstStyle/>
          <a:p>
            <a:r>
              <a:rPr lang="en-US" sz="2000" dirty="0" smtClean="0"/>
              <a:t>This chapter aims to provide an entire background of the themes, company and purpose of the new process development.</a:t>
            </a:r>
            <a:endParaRPr lang="en-US" sz="2000" dirty="0" smtClean="0"/>
          </a:p>
          <a:p>
            <a:endParaRPr lang="en-US" sz="2000" dirty="0" smtClean="0"/>
          </a:p>
          <a:p>
            <a:r>
              <a:rPr lang="en-US" sz="2000" dirty="0" smtClean="0"/>
              <a:t>Presentation of the case company-SWIGGY is given as well as the key concepts to resolve the existing problems.</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7391400" cy="763270"/>
          </a:xfrm>
        </p:spPr>
        <p:style>
          <a:lnRef idx="1">
            <a:schemeClr val="accent3"/>
          </a:lnRef>
          <a:fillRef idx="2">
            <a:schemeClr val="accent3"/>
          </a:fillRef>
          <a:effectRef idx="1">
            <a:schemeClr val="accent3"/>
          </a:effectRef>
          <a:fontRef idx="minor">
            <a:schemeClr val="dk1"/>
          </a:fontRef>
        </p:style>
        <p:txBody>
          <a:bodyPr/>
          <a:lstStyle/>
          <a:p>
            <a:r>
              <a:rPr lang="en-US" dirty="0" smtClean="0"/>
              <a:t>What is forecasting?</a:t>
            </a:r>
            <a:endParaRPr lang="en-US" dirty="0"/>
          </a:p>
        </p:txBody>
      </p:sp>
      <p:sp>
        <p:nvSpPr>
          <p:cNvPr id="6" name="Content Placeholder 5"/>
          <p:cNvSpPr>
            <a:spLocks noGrp="1"/>
          </p:cNvSpPr>
          <p:nvPr>
            <p:ph idx="1"/>
          </p:nvPr>
        </p:nvSpPr>
        <p:spPr/>
        <p:txBody>
          <a:bodyPr>
            <a:normAutofit lnSpcReduction="10000"/>
          </a:bodyPr>
          <a:lstStyle/>
          <a:p>
            <a:pPr>
              <a:buFont typeface="Wingdings" panose="05000000000000000000" pitchFamily="2" charset="2"/>
              <a:buChar char="Ø"/>
            </a:pPr>
            <a:r>
              <a:rPr lang="en-US" dirty="0" smtClean="0"/>
              <a:t>Process of predicting the future event</a:t>
            </a:r>
            <a:endParaRPr lang="en-US" dirty="0" smtClean="0"/>
          </a:p>
          <a:p>
            <a:pPr>
              <a:buFont typeface="Wingdings" panose="05000000000000000000" pitchFamily="2" charset="2"/>
              <a:buChar char="Ø"/>
            </a:pPr>
            <a:r>
              <a:rPr lang="en-US" dirty="0" smtClean="0"/>
              <a:t>Underlying basis of all business decisions</a:t>
            </a:r>
            <a:endParaRPr lang="en-US" dirty="0" smtClean="0"/>
          </a:p>
          <a:p>
            <a:pPr>
              <a:buNone/>
            </a:pPr>
            <a:endParaRPr lang="en-US" dirty="0" smtClean="0"/>
          </a:p>
          <a:p>
            <a:pPr>
              <a:buNone/>
            </a:pPr>
            <a:r>
              <a:rPr lang="en-US" dirty="0" smtClean="0"/>
              <a:t>     Production</a:t>
            </a:r>
            <a:endParaRPr lang="en-US" dirty="0" smtClean="0"/>
          </a:p>
          <a:p>
            <a:pPr>
              <a:buNone/>
            </a:pPr>
            <a:r>
              <a:rPr lang="en-US" dirty="0" smtClean="0"/>
              <a:t>     Inventory</a:t>
            </a:r>
            <a:endParaRPr lang="en-US" dirty="0" smtClean="0"/>
          </a:p>
          <a:p>
            <a:pPr>
              <a:buNone/>
            </a:pPr>
            <a:r>
              <a:rPr lang="en-US" dirty="0" smtClean="0"/>
              <a:t>     Personnel</a:t>
            </a:r>
            <a:endParaRPr lang="en-US" dirty="0" smtClean="0"/>
          </a:p>
          <a:p>
            <a:pPr>
              <a:buNone/>
            </a:pPr>
            <a:r>
              <a:rPr lang="en-US" dirty="0" smtClean="0"/>
              <a:t>     Facilities</a:t>
            </a:r>
            <a:endParaRPr lang="en-US" dirty="0" smtClean="0"/>
          </a:p>
          <a:p>
            <a:pPr>
              <a:buNone/>
            </a:pPr>
            <a:endParaRPr lang="en-US" dirty="0" smtClean="0"/>
          </a:p>
          <a:p>
            <a:pPr lvl="1">
              <a:buNone/>
            </a:pPr>
            <a:r>
              <a:rPr lang="en-US" dirty="0" smtClean="0"/>
              <a:t>  </a:t>
            </a:r>
            <a:endParaRPr lang="en-US" dirty="0"/>
          </a:p>
        </p:txBody>
      </p:sp>
      <p:pic>
        <p:nvPicPr>
          <p:cNvPr id="7" name="Picture 6" descr="Fed_cartoon_10.27.2015.png"/>
          <p:cNvPicPr>
            <a:picLocks noChangeAspect="1"/>
          </p:cNvPicPr>
          <p:nvPr/>
        </p:nvPicPr>
        <p:blipFill>
          <a:blip r:embed="rId1"/>
          <a:stretch>
            <a:fillRect/>
          </a:stretch>
        </p:blipFill>
        <p:spPr>
          <a:xfrm>
            <a:off x="3352800" y="2673096"/>
            <a:ext cx="5257800" cy="357530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001000" cy="898525"/>
          </a:xfrm>
        </p:spPr>
        <p:style>
          <a:lnRef idx="1">
            <a:schemeClr val="dk1"/>
          </a:lnRef>
          <a:fillRef idx="2">
            <a:schemeClr val="dk1"/>
          </a:fillRef>
          <a:effectRef idx="1">
            <a:schemeClr val="dk1"/>
          </a:effectRef>
          <a:fontRef idx="minor">
            <a:schemeClr val="dk1"/>
          </a:fontRef>
        </p:style>
        <p:txBody>
          <a:bodyPr>
            <a:normAutofit/>
          </a:bodyPr>
          <a:lstStyle/>
          <a:p>
            <a:r>
              <a:rPr lang="en-US" dirty="0" smtClean="0"/>
              <a:t>Strategic Importance of Forecasting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Human Resources – Hiring, Training and Laying off workers.</a:t>
            </a:r>
            <a:endParaRPr lang="en-US" dirty="0" smtClean="0"/>
          </a:p>
          <a:p>
            <a:pPr>
              <a:buFont typeface="Wingdings" panose="05000000000000000000" pitchFamily="2" charset="2"/>
              <a:buChar char="q"/>
            </a:pPr>
            <a:r>
              <a:rPr lang="en-US" dirty="0" smtClean="0"/>
              <a:t> Capacity – Capacity shortages can result in undependable delivery, loss of customers, loss of market shares.</a:t>
            </a:r>
            <a:endParaRPr lang="en-US" dirty="0" smtClean="0"/>
          </a:p>
          <a:p>
            <a:pPr>
              <a:buFont typeface="Wingdings" panose="05000000000000000000" pitchFamily="2" charset="2"/>
              <a:buChar char="q"/>
            </a:pPr>
            <a:r>
              <a:rPr lang="en-US" dirty="0" smtClean="0"/>
              <a:t> Supply Chain Management </a:t>
            </a:r>
            <a:r>
              <a:rPr lang="en-US" smtClean="0"/>
              <a:t>– good supplier </a:t>
            </a:r>
            <a:r>
              <a:rPr lang="en-US" dirty="0" smtClean="0"/>
              <a:t>relations and price advantages.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6553200" cy="886460"/>
          </a:xfrm>
        </p:spPr>
        <p:style>
          <a:lnRef idx="1">
            <a:schemeClr val="accent6"/>
          </a:lnRef>
          <a:fillRef idx="2">
            <a:schemeClr val="accent6"/>
          </a:fillRef>
          <a:effectRef idx="1">
            <a:schemeClr val="accent6"/>
          </a:effectRef>
          <a:fontRef idx="minor">
            <a:schemeClr val="dk1"/>
          </a:fontRef>
        </p:style>
        <p:txBody>
          <a:bodyPr/>
          <a:lstStyle/>
          <a:p>
            <a:r>
              <a:rPr lang="en-US" dirty="0" smtClean="0"/>
              <a:t>Forecasting Factors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  Time required in future</a:t>
            </a:r>
            <a:endParaRPr lang="en-US" dirty="0" smtClean="0"/>
          </a:p>
          <a:p>
            <a:pPr>
              <a:buFont typeface="Wingdings" panose="05000000000000000000" pitchFamily="2" charset="2"/>
              <a:buChar char="ü"/>
            </a:pPr>
            <a:r>
              <a:rPr lang="en-US" dirty="0" smtClean="0"/>
              <a:t> Availability of historical data</a:t>
            </a:r>
            <a:endParaRPr lang="en-US" dirty="0" smtClean="0"/>
          </a:p>
          <a:p>
            <a:pPr>
              <a:buFont typeface="Wingdings" panose="05000000000000000000" pitchFamily="2" charset="2"/>
              <a:buChar char="ü"/>
            </a:pPr>
            <a:r>
              <a:rPr lang="en-US" dirty="0" smtClean="0"/>
              <a:t> Relevance of historical data into future</a:t>
            </a:r>
            <a:endParaRPr lang="en-US" dirty="0" smtClean="0"/>
          </a:p>
          <a:p>
            <a:pPr>
              <a:buFont typeface="Wingdings" panose="05000000000000000000" pitchFamily="2" charset="2"/>
              <a:buChar char="ü"/>
            </a:pPr>
            <a:r>
              <a:rPr lang="en-US" dirty="0" smtClean="0"/>
              <a:t> Demand and sales variability patterns</a:t>
            </a:r>
            <a:endParaRPr lang="en-US" dirty="0" smtClean="0"/>
          </a:p>
          <a:p>
            <a:pPr>
              <a:buFont typeface="Wingdings" panose="05000000000000000000" pitchFamily="2" charset="2"/>
              <a:buChar char="ü"/>
            </a:pPr>
            <a:r>
              <a:rPr lang="en-US" dirty="0" smtClean="0"/>
              <a:t> Required forecasting accuracy and likely errors</a:t>
            </a:r>
            <a:endParaRPr lang="en-US" dirty="0" smtClean="0"/>
          </a:p>
          <a:p>
            <a:pPr>
              <a:buFont typeface="Wingdings" panose="05000000000000000000" pitchFamily="2" charset="2"/>
              <a:buChar char="ü"/>
            </a:pPr>
            <a:r>
              <a:rPr lang="en-US" dirty="0" smtClean="0"/>
              <a:t> Planning horizon / lead time for operational moves</a:t>
            </a:r>
            <a:endParaRPr lang="en-US" dirty="0" smtClean="0"/>
          </a:p>
          <a:p>
            <a:pPr>
              <a:buFont typeface="Wingdings" panose="05000000000000000000" pitchFamily="2" charset="2"/>
              <a:buChar char="ü"/>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944562"/>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t>What is Demand Forecasting?</a:t>
            </a:r>
            <a:endParaRPr lang="en-US" dirty="0"/>
          </a:p>
        </p:txBody>
      </p:sp>
      <p:sp>
        <p:nvSpPr>
          <p:cNvPr id="3" name="Content Placeholder 2"/>
          <p:cNvSpPr>
            <a:spLocks noGrp="1"/>
          </p:cNvSpPr>
          <p:nvPr>
            <p:ph idx="1"/>
          </p:nvPr>
        </p:nvSpPr>
        <p:spPr/>
        <p:txBody>
          <a:bodyPr>
            <a:normAutofit/>
          </a:bodyPr>
          <a:lstStyle/>
          <a:p>
            <a:r>
              <a:rPr lang="en-US" dirty="0" smtClean="0"/>
              <a:t>Demand Forecasting is predicting the future demand for product/services of an organization.</a:t>
            </a:r>
            <a:endParaRPr lang="en-US" dirty="0" smtClean="0"/>
          </a:p>
          <a:p>
            <a:r>
              <a:rPr lang="en-US" dirty="0" smtClean="0"/>
              <a:t>To forecast is to calculate or estimate in advance</a:t>
            </a:r>
            <a:endParaRPr lang="en-US" dirty="0" smtClean="0"/>
          </a:p>
          <a:p>
            <a:r>
              <a:rPr lang="en-US" dirty="0" smtClean="0"/>
              <a:t>Since forecasts are estimates and involves consideration of so many prices and non-price factors, no estimate is necessarily 100% accurate.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81800" cy="868362"/>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smtClean="0"/>
              <a:t>Why Demand Forecasting?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help decide on facility capacity planning and capital budgeting.</a:t>
            </a:r>
            <a:endParaRPr lang="en-US" dirty="0" smtClean="0"/>
          </a:p>
          <a:p>
            <a:r>
              <a:rPr lang="en-US" dirty="0" smtClean="0"/>
              <a:t>To help  evaluate market opportunities  worthy of future investments</a:t>
            </a:r>
            <a:endParaRPr lang="en-US" dirty="0" smtClean="0"/>
          </a:p>
          <a:p>
            <a:r>
              <a:rPr lang="en-US" dirty="0" smtClean="0"/>
              <a:t>To help assess it’s market share amongst other competitors</a:t>
            </a:r>
            <a:endParaRPr lang="en-US" dirty="0" smtClean="0"/>
          </a:p>
          <a:p>
            <a:r>
              <a:rPr lang="en-US" dirty="0" smtClean="0"/>
              <a:t>To serve as input to aggregate production planning and material requirement planning</a:t>
            </a:r>
            <a:endParaRPr lang="en-US" dirty="0" smtClean="0"/>
          </a:p>
          <a:p>
            <a:r>
              <a:rPr lang="en-US" dirty="0" smtClean="0"/>
              <a:t>To plan for other organizational inputs( like manpower, funds and financing) and setting policies and procedures.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868362"/>
          </a:xfrm>
        </p:spPr>
        <p:style>
          <a:lnRef idx="1">
            <a:schemeClr val="accent3"/>
          </a:lnRef>
          <a:fillRef idx="2">
            <a:schemeClr val="accent3"/>
          </a:fillRef>
          <a:effectRef idx="1">
            <a:schemeClr val="accent3"/>
          </a:effectRef>
          <a:fontRef idx="minor">
            <a:schemeClr val="dk1"/>
          </a:fontRef>
        </p:style>
        <p:txBody>
          <a:bodyPr/>
          <a:lstStyle/>
          <a:p>
            <a:r>
              <a:rPr lang="en-US" dirty="0" smtClean="0"/>
              <a:t>Role of Demand Forecasting </a:t>
            </a:r>
            <a:endParaRPr lang="en-US" dirty="0"/>
          </a:p>
        </p:txBody>
      </p:sp>
      <p:sp>
        <p:nvSpPr>
          <p:cNvPr id="3" name="Content Placeholder 2"/>
          <p:cNvSpPr>
            <a:spLocks noGrp="1"/>
          </p:cNvSpPr>
          <p:nvPr>
            <p:ph idx="1"/>
          </p:nvPr>
        </p:nvSpPr>
        <p:spPr/>
        <p:txBody>
          <a:bodyPr>
            <a:normAutofit fontScale="92500"/>
          </a:bodyPr>
          <a:lstStyle/>
          <a:p>
            <a:r>
              <a:rPr lang="en-US" dirty="0" smtClean="0"/>
              <a:t>Effective transportation system or supply chain design is predicted on the availability of accurate inputs to the modeling process.</a:t>
            </a:r>
            <a:endParaRPr lang="en-US" dirty="0" smtClean="0"/>
          </a:p>
          <a:p>
            <a:r>
              <a:rPr lang="en-US" dirty="0" smtClean="0"/>
              <a:t>One of the most important inputs are the demands placed on the system.</a:t>
            </a:r>
            <a:endParaRPr lang="en-US" dirty="0" smtClean="0"/>
          </a:p>
          <a:p>
            <a:r>
              <a:rPr lang="en-US" dirty="0" smtClean="0"/>
              <a:t>Forecasting techniques are used to predict, in the face of uncertainty, what the demands on the system will be in future so that the appropriate designs and operating plans can be devised.</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800600" cy="868362"/>
          </a:xfrm>
          <a:solidFill>
            <a:schemeClr val="accent2">
              <a:lumMod val="20000"/>
              <a:lumOff val="80000"/>
            </a:schemeClr>
          </a:solidFill>
        </p:spPr>
        <p:txBody>
          <a:bodyPr/>
          <a:lstStyle/>
          <a:p>
            <a:r>
              <a:rPr lang="en-US" dirty="0" smtClean="0"/>
              <a:t>SWIGGY’s story</a:t>
            </a:r>
            <a:endParaRPr lang="en-US" dirty="0"/>
          </a:p>
        </p:txBody>
      </p:sp>
      <p:pic>
        <p:nvPicPr>
          <p:cNvPr id="4" name="Content Placeholder 3" descr="Swiggy-PNG-Logo.png"/>
          <p:cNvPicPr>
            <a:picLocks noGrp="1" noChangeAspect="1"/>
          </p:cNvPicPr>
          <p:nvPr>
            <p:ph idx="1"/>
          </p:nvPr>
        </p:nvPicPr>
        <p:blipFill>
          <a:blip r:embed="rId1" cstate="print"/>
          <a:stretch>
            <a:fillRect/>
          </a:stretch>
        </p:blipFill>
        <p:spPr>
          <a:xfrm>
            <a:off x="6019800" y="1"/>
            <a:ext cx="2895600" cy="1600199"/>
          </a:xfrm>
        </p:spPr>
      </p:pic>
      <p:pic>
        <p:nvPicPr>
          <p:cNvPr id="5" name="Picture 4" descr="2swiggy-co-founders-rahul-j.jpg"/>
          <p:cNvPicPr>
            <a:picLocks noChangeAspect="1"/>
          </p:cNvPicPr>
          <p:nvPr/>
        </p:nvPicPr>
        <p:blipFill>
          <a:blip r:embed="rId2"/>
          <a:stretch>
            <a:fillRect/>
          </a:stretch>
        </p:blipFill>
        <p:spPr>
          <a:xfrm>
            <a:off x="0" y="3048000"/>
            <a:ext cx="5181600" cy="3810000"/>
          </a:xfrm>
          <a:prstGeom prst="rect">
            <a:avLst/>
          </a:prstGeom>
        </p:spPr>
      </p:pic>
      <p:sp>
        <p:nvSpPr>
          <p:cNvPr id="6" name="Rectangle 5"/>
          <p:cNvSpPr/>
          <p:nvPr/>
        </p:nvSpPr>
        <p:spPr>
          <a:xfrm>
            <a:off x="304800" y="1600200"/>
            <a:ext cx="6858000" cy="1200329"/>
          </a:xfrm>
          <a:prstGeom prst="rect">
            <a:avLst/>
          </a:prstGeom>
        </p:spPr>
        <p:txBody>
          <a:bodyPr wrap="square">
            <a:spAutoFit/>
          </a:bodyPr>
          <a:lstStyle/>
          <a:p>
            <a:r>
              <a:rPr lang="en-US" dirty="0" smtClean="0"/>
              <a:t>It  all started back in 2014, when two BITS Pilani graduates, Sriharsha Majety and Nandan Reddy decided they wanted to make life easier by changing the way India eats - all with just a tap! With their idea of '</a:t>
            </a:r>
            <a:r>
              <a:rPr lang="en-US" dirty="0" err="1" smtClean="0"/>
              <a:t>hyperlocal</a:t>
            </a:r>
            <a:r>
              <a:rPr lang="en-US" dirty="0" smtClean="0"/>
              <a:t> food delivery'.</a:t>
            </a:r>
            <a:endParaRPr lang="en-US" dirty="0"/>
          </a:p>
        </p:txBody>
      </p:sp>
      <p:sp>
        <p:nvSpPr>
          <p:cNvPr id="7" name="Rectangle 6"/>
          <p:cNvSpPr/>
          <p:nvPr/>
        </p:nvSpPr>
        <p:spPr>
          <a:xfrm>
            <a:off x="5334000" y="2828836"/>
            <a:ext cx="3581400" cy="1477328"/>
          </a:xfrm>
          <a:prstGeom prst="rect">
            <a:avLst/>
          </a:prstGeom>
        </p:spPr>
        <p:txBody>
          <a:bodyPr wrap="square">
            <a:spAutoFit/>
          </a:bodyPr>
          <a:lstStyle/>
          <a:p>
            <a:r>
              <a:rPr lang="en-US" dirty="0" smtClean="0"/>
              <a:t>Later they met </a:t>
            </a:r>
            <a:r>
              <a:rPr lang="en-US" dirty="0" err="1" smtClean="0"/>
              <a:t>Rahul</a:t>
            </a:r>
            <a:r>
              <a:rPr lang="en-US" dirty="0" smtClean="0"/>
              <a:t> </a:t>
            </a:r>
            <a:r>
              <a:rPr lang="en-US" dirty="0" err="1" smtClean="0"/>
              <a:t>Jaimini</a:t>
            </a:r>
            <a:r>
              <a:rPr lang="en-US" dirty="0" smtClean="0"/>
              <a:t>, who brought this vision to life with the first website. And with this, Swiggy was launched as a food ordering &amp; delivery platform.</a:t>
            </a:r>
            <a:endParaRPr lang="en-US" dirty="0"/>
          </a:p>
        </p:txBody>
      </p:sp>
      <p:sp>
        <p:nvSpPr>
          <p:cNvPr id="8" name="Rectangle 7"/>
          <p:cNvSpPr/>
          <p:nvPr/>
        </p:nvSpPr>
        <p:spPr>
          <a:xfrm rot="10800000" flipV="1">
            <a:off x="5574448" y="4550088"/>
            <a:ext cx="3256332" cy="1754326"/>
          </a:xfrm>
          <a:prstGeom prst="rect">
            <a:avLst/>
          </a:prstGeom>
        </p:spPr>
        <p:txBody>
          <a:bodyPr wrap="square">
            <a:spAutoFit/>
          </a:bodyPr>
          <a:lstStyle/>
          <a:p>
            <a:r>
              <a:rPr lang="en-US" dirty="0" smtClean="0"/>
              <a:t> A single window for ordering from a wide range of restaurants. Exclusive fleet of delivery personnel to pickup orders from restaurants and deliver it to customers</a:t>
            </a:r>
            <a:endParaRPr lang="en-US" dirty="0"/>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3538</Words>
  <Application>WPS Presentation</Application>
  <PresentationFormat>On-screen Show (4:3)</PresentationFormat>
  <Paragraphs>151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Microsoft YaHei</vt:lpstr>
      <vt:lpstr>Arial Unicode MS</vt:lpstr>
      <vt:lpstr>Calibri</vt:lpstr>
      <vt:lpstr>DFKai-SB</vt:lpstr>
      <vt:lpstr>Comic Sans MS</vt:lpstr>
      <vt:lpstr>Green Color</vt:lpstr>
      <vt:lpstr>Demand Forecasting in Delivery</vt:lpstr>
      <vt:lpstr>1. INTRODUCTION                    </vt:lpstr>
      <vt:lpstr>What is forecasting?</vt:lpstr>
      <vt:lpstr>Strategic Importance of Forecasting</vt:lpstr>
      <vt:lpstr>Forecasting Factors</vt:lpstr>
      <vt:lpstr>What is Demand Forecasting?</vt:lpstr>
      <vt:lpstr>Why Demand Forecasting?</vt:lpstr>
      <vt:lpstr>Role of Demand Forecasting </vt:lpstr>
      <vt:lpstr>SWIGGY’s story</vt:lpstr>
      <vt:lpstr>Company  business model</vt:lpstr>
      <vt:lpstr>Content</vt:lpstr>
      <vt:lpstr>SWOT analysis</vt:lpstr>
      <vt:lpstr>SWIGGY’S Financial</vt:lpstr>
      <vt:lpstr>Customer Prediction</vt:lpstr>
      <vt:lpstr>observed vs one-step ahead forecast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Demand Forecasting in Delivery.</dc:title>
  <dc:creator>INDIAN</dc:creator>
  <cp:lastModifiedBy>INDIAN</cp:lastModifiedBy>
  <cp:revision>57</cp:revision>
  <dcterms:created xsi:type="dcterms:W3CDTF">2013-03-12T11:22:00Z</dcterms:created>
  <dcterms:modified xsi:type="dcterms:W3CDTF">2020-07-08T16:33:14Z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