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Lato-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156a5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156a5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153ebe3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153ebe3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154c2d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154c2d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154c2d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154c2d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d154c2dd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d154c2dd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154c2d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154c2d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154c2d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154c2d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154c2dd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d154c2dd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22425"/>
            <a:ext cx="5318700" cy="16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Face Mask Detection</a:t>
            </a:r>
            <a:endParaRPr sz="4800"/>
          </a:p>
        </p:txBody>
      </p:sp>
      <p:sp>
        <p:nvSpPr>
          <p:cNvPr id="135" name="Google Shape;135;p13"/>
          <p:cNvSpPr txBox="1"/>
          <p:nvPr>
            <p:ph idx="1" type="subTitle"/>
          </p:nvPr>
        </p:nvSpPr>
        <p:spPr>
          <a:xfrm>
            <a:off x="3689725" y="2906025"/>
            <a:ext cx="3470700" cy="4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Machine Learning Project, written in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929450" y="1396650"/>
            <a:ext cx="3938400" cy="11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Project</a:t>
            </a:r>
            <a:r>
              <a:rPr lang="en"/>
              <a:t> </a:t>
            </a:r>
            <a:r>
              <a:rPr lang="en">
                <a:solidFill>
                  <a:srgbClr val="4A86E8"/>
                </a:solidFill>
              </a:rPr>
              <a:t>Team</a:t>
            </a:r>
            <a:endParaRPr>
              <a:solidFill>
                <a:srgbClr val="4A86E8"/>
              </a:solidFill>
            </a:endParaRPr>
          </a:p>
          <a:p>
            <a:pPr indent="0" lvl="0" marL="0" rtl="0" algn="l">
              <a:spcBef>
                <a:spcPts val="0"/>
              </a:spcBef>
              <a:spcAft>
                <a:spcPts val="0"/>
              </a:spcAft>
              <a:buNone/>
            </a:pPr>
            <a:r>
              <a:rPr lang="en" sz="2800"/>
              <a:t>     : : </a:t>
            </a:r>
            <a:r>
              <a:rPr lang="en" sz="2800">
                <a:solidFill>
                  <a:srgbClr val="4A86E8"/>
                </a:solidFill>
              </a:rPr>
              <a:t>Members </a:t>
            </a:r>
            <a:r>
              <a:rPr lang="en" sz="2800"/>
              <a:t>: :</a:t>
            </a:r>
            <a:endParaRPr sz="2800"/>
          </a:p>
        </p:txBody>
      </p:sp>
      <p:sp>
        <p:nvSpPr>
          <p:cNvPr id="141" name="Google Shape;141;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Roboto Mono"/>
                <a:ea typeface="Roboto Mono"/>
                <a:cs typeface="Roboto Mono"/>
                <a:sym typeface="Roboto Mono"/>
              </a:rPr>
              <a:t>Varshith</a:t>
            </a:r>
            <a:r>
              <a:rPr lang="en"/>
              <a:t>	 	</a:t>
            </a:r>
            <a:r>
              <a:rPr lang="en">
                <a:solidFill>
                  <a:srgbClr val="FF0000"/>
                </a:solidFill>
              </a:rPr>
              <a:t>160118737055</a:t>
            </a:r>
            <a:r>
              <a:rPr lang="en"/>
              <a:t> </a:t>
            </a:r>
            <a:endParaRPr/>
          </a:p>
          <a:p>
            <a:pPr indent="0" lvl="0" marL="0" rtl="0" algn="l">
              <a:spcBef>
                <a:spcPts val="0"/>
              </a:spcBef>
              <a:spcAft>
                <a:spcPts val="0"/>
              </a:spcAft>
              <a:buNone/>
            </a:pPr>
            <a:r>
              <a:rPr lang="en">
                <a:solidFill>
                  <a:srgbClr val="4A86E8"/>
                </a:solidFill>
                <a:latin typeface="Roboto Mono"/>
                <a:ea typeface="Roboto Mono"/>
                <a:cs typeface="Roboto Mono"/>
                <a:sym typeface="Roboto Mono"/>
              </a:rPr>
              <a:t>Vishwahith	</a:t>
            </a:r>
            <a:r>
              <a:rPr lang="en"/>
              <a:t>	</a:t>
            </a:r>
            <a:r>
              <a:rPr lang="en">
                <a:solidFill>
                  <a:srgbClr val="FF0000"/>
                </a:solidFill>
              </a:rPr>
              <a:t>160118737060</a:t>
            </a:r>
            <a:endParaRPr>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Face Mask Detection?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Face Mask Detection</a:t>
            </a:r>
            <a:r>
              <a:rPr lang="en"/>
              <a:t>, a computer-based project built with Machine Learning constructs.</a:t>
            </a:r>
            <a:endParaRPr/>
          </a:p>
          <a:p>
            <a:pPr indent="0" lvl="0" marL="0" rtl="0" algn="l">
              <a:spcBef>
                <a:spcPts val="1600"/>
              </a:spcBef>
              <a:spcAft>
                <a:spcPts val="0"/>
              </a:spcAft>
              <a:buNone/>
            </a:pPr>
            <a:r>
              <a:rPr lang="en"/>
              <a:t>This is mainly derived from a traditional project called as Face-Detection, which surrounds a box around the detected face.</a:t>
            </a:r>
            <a:endParaRPr/>
          </a:p>
          <a:p>
            <a:pPr indent="0" lvl="0" marL="0" rtl="0" algn="l">
              <a:spcBef>
                <a:spcPts val="1600"/>
              </a:spcBef>
              <a:spcAft>
                <a:spcPts val="1600"/>
              </a:spcAft>
              <a:buNone/>
            </a:pPr>
            <a:r>
              <a:rPr lang="en"/>
              <a:t>F</a:t>
            </a:r>
            <a:r>
              <a:rPr lang="en"/>
              <a:t>ace detection is a computer technology being used in a variety of applications that identifies human faces in digital images. Face detection also refers to the psychological process by which humans locate and attend to faces in a visual scene. There are many algorithms to complete this task.  </a:t>
            </a:r>
            <a:r>
              <a:rPr lang="en">
                <a:solidFill>
                  <a:srgbClr val="FFFFFF"/>
                </a:solidFill>
              </a:rPr>
              <a:t>In terms of speed, HoG seems to be the fastest </a:t>
            </a:r>
            <a:r>
              <a:rPr b="1" lang="en">
                <a:solidFill>
                  <a:srgbClr val="FFFFFF"/>
                </a:solidFill>
              </a:rPr>
              <a:t>algorithm</a:t>
            </a:r>
            <a:r>
              <a:rPr lang="en">
                <a:solidFill>
                  <a:srgbClr val="FFFFFF"/>
                </a:solidFill>
              </a:rPr>
              <a:t>, followed by Haar Cascade classifier and CNNs. However, CNNs in Dlib tend to be the most accurate </a:t>
            </a:r>
            <a:r>
              <a:rPr b="1" lang="en">
                <a:solidFill>
                  <a:srgbClr val="FFFFFF"/>
                </a:solidFill>
              </a:rPr>
              <a:t>algorithm</a:t>
            </a:r>
            <a:r>
              <a:rPr lang="en">
                <a:solidFill>
                  <a:srgbClr val="FFFFFF"/>
                </a:solidFill>
              </a:rPr>
              <a:t>. HoG perform pretty well but have some issues identifying small </a:t>
            </a:r>
            <a:r>
              <a:rPr b="1" lang="en">
                <a:solidFill>
                  <a:srgbClr val="FFFFFF"/>
                </a:solidFill>
              </a:rPr>
              <a:t>faces</a:t>
            </a:r>
            <a:r>
              <a:rPr lang="en">
                <a:solidFill>
                  <a:srgbClr val="FFFFFF"/>
                </a:solidFill>
              </a:rPr>
              <a:t>. HaarCascade Classifiers perform around as </a:t>
            </a:r>
            <a:r>
              <a:rPr b="1" lang="en">
                <a:solidFill>
                  <a:srgbClr val="FFFFFF"/>
                </a:solidFill>
              </a:rPr>
              <a:t>good</a:t>
            </a:r>
            <a:r>
              <a:rPr lang="en">
                <a:solidFill>
                  <a:srgbClr val="FFFFFF"/>
                </a:solidFill>
              </a:rPr>
              <a:t> as HoG overall.</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Project Development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Since we’ve been facing COVID-19 from the past one year, I wanted to make a project which includes the present lifestyle and technology. This project consists of a pre-trained machine learning model to detect  the objects through a camera and filter out the faces through face-detection algorithm and finally determine whether the person has a mask on their face or not. This is a pretty satisfying project which boosted me for further development of projects. There are some machine-learning frameworks used in this project to boost-up the time finishing it. These frameworks shall be mentioned soon. Right on execution of the code, there pops a frame which stream the real-time (live) video-stream taking inputs from the camera. Using the machine learning model, the code determines the faces of people who are front of the camera. After determining the mask availability on faces, the green boxes corresponds of people who have masks whereas red determines the people who don’t have masks.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flow of this Application</a:t>
            </a:r>
            <a:endParaRPr/>
          </a:p>
        </p:txBody>
      </p:sp>
      <p:sp>
        <p:nvSpPr>
          <p:cNvPr id="159" name="Google Shape;159;p17"/>
          <p:cNvSpPr/>
          <p:nvPr/>
        </p:nvSpPr>
        <p:spPr>
          <a:xfrm>
            <a:off x="1480425" y="1145375"/>
            <a:ext cx="1210200" cy="6339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...Initializing sequence</a:t>
            </a:r>
            <a:endParaRPr/>
          </a:p>
        </p:txBody>
      </p:sp>
      <p:sp>
        <p:nvSpPr>
          <p:cNvPr id="160" name="Google Shape;160;p17"/>
          <p:cNvSpPr/>
          <p:nvPr/>
        </p:nvSpPr>
        <p:spPr>
          <a:xfrm>
            <a:off x="1343475" y="2053075"/>
            <a:ext cx="1484100" cy="821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Taking inputs: </a:t>
            </a:r>
            <a:r>
              <a:rPr lang="en">
                <a:solidFill>
                  <a:srgbClr val="FFD966"/>
                </a:solidFill>
              </a:rPr>
              <a:t>VideoStream</a:t>
            </a:r>
            <a:endParaRPr>
              <a:solidFill>
                <a:srgbClr val="FFD966"/>
              </a:solidFill>
            </a:endParaRPr>
          </a:p>
        </p:txBody>
      </p:sp>
      <p:sp>
        <p:nvSpPr>
          <p:cNvPr id="161" name="Google Shape;161;p17"/>
          <p:cNvSpPr/>
          <p:nvPr/>
        </p:nvSpPr>
        <p:spPr>
          <a:xfrm>
            <a:off x="3162450" y="1984525"/>
            <a:ext cx="2182800" cy="958200"/>
          </a:xfrm>
          <a:prstGeom prst="diamond">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0000"/>
                </a:solidFill>
              </a:rPr>
              <a:t>Deduction </a:t>
            </a:r>
            <a:r>
              <a:rPr lang="en" sz="1100">
                <a:solidFill>
                  <a:srgbClr val="FF0000"/>
                </a:solidFill>
              </a:rPr>
              <a:t>of </a:t>
            </a:r>
            <a:r>
              <a:rPr lang="en">
                <a:solidFill>
                  <a:srgbClr val="FF0000"/>
                </a:solidFill>
              </a:rPr>
              <a:t>Objects</a:t>
            </a:r>
            <a:endParaRPr>
              <a:solidFill>
                <a:srgbClr val="FF0000"/>
              </a:solidFill>
            </a:endParaRPr>
          </a:p>
        </p:txBody>
      </p:sp>
      <p:sp>
        <p:nvSpPr>
          <p:cNvPr id="162" name="Google Shape;162;p17"/>
          <p:cNvSpPr/>
          <p:nvPr/>
        </p:nvSpPr>
        <p:spPr>
          <a:xfrm>
            <a:off x="4718450" y="3143025"/>
            <a:ext cx="1210200" cy="8718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FFFF"/>
                </a:solidFill>
              </a:rPr>
              <a:t>Face Present</a:t>
            </a:r>
            <a:endParaRPr>
              <a:solidFill>
                <a:srgbClr val="00FFFF"/>
              </a:solidFill>
            </a:endParaRPr>
          </a:p>
        </p:txBody>
      </p:sp>
      <p:sp>
        <p:nvSpPr>
          <p:cNvPr id="163" name="Google Shape;163;p17"/>
          <p:cNvSpPr/>
          <p:nvPr/>
        </p:nvSpPr>
        <p:spPr>
          <a:xfrm>
            <a:off x="2490150" y="3100725"/>
            <a:ext cx="1210200" cy="9141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Face Absent</a:t>
            </a:r>
            <a:endParaRPr>
              <a:solidFill>
                <a:srgbClr val="FF0000"/>
              </a:solidFill>
            </a:endParaRPr>
          </a:p>
        </p:txBody>
      </p:sp>
      <p:sp>
        <p:nvSpPr>
          <p:cNvPr id="164" name="Google Shape;164;p17"/>
          <p:cNvSpPr/>
          <p:nvPr/>
        </p:nvSpPr>
        <p:spPr>
          <a:xfrm>
            <a:off x="2490150" y="4394300"/>
            <a:ext cx="1210200" cy="561900"/>
          </a:xfrm>
          <a:prstGeom prst="snip2SameRect">
            <a:avLst>
              <a:gd fmla="val 16667"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rgbClr val="FFFFFF"/>
                </a:solidFill>
              </a:rPr>
              <a:t>IGNORE</a:t>
            </a:r>
            <a:endParaRPr>
              <a:solidFill>
                <a:srgbClr val="FFFFFF"/>
              </a:solidFill>
            </a:endParaRPr>
          </a:p>
        </p:txBody>
      </p:sp>
      <p:sp>
        <p:nvSpPr>
          <p:cNvPr id="165" name="Google Shape;165;p17"/>
          <p:cNvSpPr/>
          <p:nvPr/>
        </p:nvSpPr>
        <p:spPr>
          <a:xfrm>
            <a:off x="5345250" y="986875"/>
            <a:ext cx="3659400" cy="1066200"/>
          </a:xfrm>
          <a:prstGeom prst="diamond">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Differentiating faces with/without a mask</a:t>
            </a:r>
            <a:endParaRPr>
              <a:solidFill>
                <a:srgbClr val="FF0000"/>
              </a:solidFill>
            </a:endParaRPr>
          </a:p>
        </p:txBody>
      </p:sp>
      <p:sp>
        <p:nvSpPr>
          <p:cNvPr id="166" name="Google Shape;166;p17"/>
          <p:cNvSpPr/>
          <p:nvPr/>
        </p:nvSpPr>
        <p:spPr>
          <a:xfrm>
            <a:off x="5849475" y="2362850"/>
            <a:ext cx="879000" cy="6627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rPr>
              <a:t>Without Mask</a:t>
            </a:r>
            <a:endParaRPr sz="1000">
              <a:solidFill>
                <a:srgbClr val="FF0000"/>
              </a:solidFill>
            </a:endParaRPr>
          </a:p>
        </p:txBody>
      </p:sp>
      <p:sp>
        <p:nvSpPr>
          <p:cNvPr id="167" name="Google Shape;167;p17"/>
          <p:cNvSpPr/>
          <p:nvPr/>
        </p:nvSpPr>
        <p:spPr>
          <a:xfrm>
            <a:off x="7981800" y="2331650"/>
            <a:ext cx="907800" cy="6939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FFFF"/>
                </a:solidFill>
              </a:rPr>
              <a:t>With Mask</a:t>
            </a:r>
            <a:endParaRPr>
              <a:solidFill>
                <a:srgbClr val="00FFFF"/>
              </a:solidFill>
            </a:endParaRPr>
          </a:p>
        </p:txBody>
      </p:sp>
      <p:sp>
        <p:nvSpPr>
          <p:cNvPr id="168" name="Google Shape;168;p17"/>
          <p:cNvSpPr/>
          <p:nvPr/>
        </p:nvSpPr>
        <p:spPr>
          <a:xfrm>
            <a:off x="6944450" y="4279050"/>
            <a:ext cx="1066200" cy="662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t>Terminating Sequence...</a:t>
            </a:r>
            <a:endParaRPr i="1" sz="1300"/>
          </a:p>
        </p:txBody>
      </p:sp>
      <p:cxnSp>
        <p:nvCxnSpPr>
          <p:cNvPr id="169" name="Google Shape;169;p17"/>
          <p:cNvCxnSpPr>
            <a:stCxn id="159" idx="2"/>
            <a:endCxn id="160" idx="0"/>
          </p:cNvCxnSpPr>
          <p:nvPr/>
        </p:nvCxnSpPr>
        <p:spPr>
          <a:xfrm>
            <a:off x="2085525" y="1779275"/>
            <a:ext cx="0" cy="273900"/>
          </a:xfrm>
          <a:prstGeom prst="straightConnector1">
            <a:avLst/>
          </a:prstGeom>
          <a:noFill/>
          <a:ln cap="flat" cmpd="sng" w="9525">
            <a:solidFill>
              <a:srgbClr val="00FFFF"/>
            </a:solidFill>
            <a:prstDash val="solid"/>
            <a:round/>
            <a:headEnd len="med" w="med" type="none"/>
            <a:tailEnd len="med" w="med" type="none"/>
          </a:ln>
        </p:spPr>
      </p:cxnSp>
      <p:cxnSp>
        <p:nvCxnSpPr>
          <p:cNvPr id="170" name="Google Shape;170;p17"/>
          <p:cNvCxnSpPr>
            <a:stCxn id="166" idx="4"/>
            <a:endCxn id="168" idx="0"/>
          </p:cNvCxnSpPr>
          <p:nvPr/>
        </p:nvCxnSpPr>
        <p:spPr>
          <a:xfrm>
            <a:off x="6288975" y="3025550"/>
            <a:ext cx="1188600" cy="12534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17"/>
          <p:cNvCxnSpPr>
            <a:stCxn id="167" idx="4"/>
            <a:endCxn id="168" idx="0"/>
          </p:cNvCxnSpPr>
          <p:nvPr/>
        </p:nvCxnSpPr>
        <p:spPr>
          <a:xfrm flipH="1">
            <a:off x="7477500" y="3025550"/>
            <a:ext cx="958200" cy="12534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7"/>
          <p:cNvCxnSpPr>
            <a:stCxn id="160" idx="3"/>
            <a:endCxn id="161" idx="1"/>
          </p:cNvCxnSpPr>
          <p:nvPr/>
        </p:nvCxnSpPr>
        <p:spPr>
          <a:xfrm>
            <a:off x="2827575" y="2463625"/>
            <a:ext cx="334800" cy="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7"/>
          <p:cNvCxnSpPr>
            <a:stCxn id="161" idx="2"/>
          </p:cNvCxnSpPr>
          <p:nvPr/>
        </p:nvCxnSpPr>
        <p:spPr>
          <a:xfrm>
            <a:off x="4253850" y="2942725"/>
            <a:ext cx="3600" cy="5871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7"/>
          <p:cNvCxnSpPr>
            <a:stCxn id="163" idx="6"/>
          </p:cNvCxnSpPr>
          <p:nvPr/>
        </p:nvCxnSpPr>
        <p:spPr>
          <a:xfrm flipH="1" rot="10800000">
            <a:off x="3700350" y="3537075"/>
            <a:ext cx="557100" cy="207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7"/>
          <p:cNvCxnSpPr>
            <a:endCxn id="162" idx="2"/>
          </p:cNvCxnSpPr>
          <p:nvPr/>
        </p:nvCxnSpPr>
        <p:spPr>
          <a:xfrm>
            <a:off x="4257350" y="3544125"/>
            <a:ext cx="461100" cy="34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7"/>
          <p:cNvCxnSpPr>
            <a:stCxn id="161" idx="3"/>
            <a:endCxn id="165" idx="1"/>
          </p:cNvCxnSpPr>
          <p:nvPr/>
        </p:nvCxnSpPr>
        <p:spPr>
          <a:xfrm rot="10800000">
            <a:off x="5345250" y="1520125"/>
            <a:ext cx="0" cy="943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7"/>
          <p:cNvCxnSpPr>
            <a:stCxn id="165" idx="2"/>
          </p:cNvCxnSpPr>
          <p:nvPr/>
        </p:nvCxnSpPr>
        <p:spPr>
          <a:xfrm>
            <a:off x="7174950" y="2053075"/>
            <a:ext cx="172800" cy="583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7"/>
          <p:cNvCxnSpPr>
            <a:stCxn id="166" idx="6"/>
          </p:cNvCxnSpPr>
          <p:nvPr/>
        </p:nvCxnSpPr>
        <p:spPr>
          <a:xfrm flipH="1" rot="10800000">
            <a:off x="6728475" y="2636600"/>
            <a:ext cx="626700" cy="576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7"/>
          <p:cNvCxnSpPr>
            <a:endCxn id="167" idx="2"/>
          </p:cNvCxnSpPr>
          <p:nvPr/>
        </p:nvCxnSpPr>
        <p:spPr>
          <a:xfrm>
            <a:off x="7369500" y="2636600"/>
            <a:ext cx="612300" cy="420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17"/>
          <p:cNvCxnSpPr>
            <a:stCxn id="163" idx="4"/>
            <a:endCxn id="164" idx="3"/>
          </p:cNvCxnSpPr>
          <p:nvPr/>
        </p:nvCxnSpPr>
        <p:spPr>
          <a:xfrm>
            <a:off x="3095250" y="4014825"/>
            <a:ext cx="0" cy="379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Real-time application of this Project</a:t>
            </a:r>
            <a:endParaRPr/>
          </a:p>
        </p:txBody>
      </p:sp>
      <p:sp>
        <p:nvSpPr>
          <p:cNvPr id="186" name="Google Shape;18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project is pretty useful, I would like to point them out below:</a:t>
            </a:r>
            <a:endParaRPr/>
          </a:p>
          <a:p>
            <a:pPr indent="-311150" lvl="0" marL="457200" rtl="0" algn="l">
              <a:spcBef>
                <a:spcPts val="1600"/>
              </a:spcBef>
              <a:spcAft>
                <a:spcPts val="0"/>
              </a:spcAft>
              <a:buSzPts val="1300"/>
              <a:buChar char="●"/>
            </a:pPr>
            <a:r>
              <a:rPr lang="en"/>
              <a:t>Crowded places (Malls, Streets, etc.)</a:t>
            </a:r>
            <a:endParaRPr/>
          </a:p>
          <a:p>
            <a:pPr indent="-311150" lvl="0" marL="457200" rtl="0" algn="l">
              <a:spcBef>
                <a:spcPts val="0"/>
              </a:spcBef>
              <a:spcAft>
                <a:spcPts val="0"/>
              </a:spcAft>
              <a:buSzPts val="1300"/>
              <a:buChar char="●"/>
            </a:pPr>
            <a:r>
              <a:rPr lang="en"/>
              <a:t>Public Gathering Places (Parks, Convention Halls, etc.)</a:t>
            </a:r>
            <a:endParaRPr/>
          </a:p>
          <a:p>
            <a:pPr indent="-311150" lvl="0" marL="457200" rtl="0" algn="l">
              <a:spcBef>
                <a:spcPts val="0"/>
              </a:spcBef>
              <a:spcAft>
                <a:spcPts val="0"/>
              </a:spcAft>
              <a:buSzPts val="1300"/>
              <a:buChar char="●"/>
            </a:pPr>
            <a:r>
              <a:rPr lang="en"/>
              <a:t>Hospitals</a:t>
            </a:r>
            <a:endParaRPr/>
          </a:p>
          <a:p>
            <a:pPr indent="-311150" lvl="0" marL="457200" rtl="0" algn="l">
              <a:spcBef>
                <a:spcPts val="0"/>
              </a:spcBef>
              <a:spcAft>
                <a:spcPts val="0"/>
              </a:spcAft>
              <a:buSzPts val="1300"/>
              <a:buChar char="●"/>
            </a:pPr>
            <a:r>
              <a:rPr lang="en"/>
              <a:t>Schools/Colleges</a:t>
            </a:r>
            <a:endParaRPr/>
          </a:p>
          <a:p>
            <a:pPr indent="0" lvl="0" marL="0" rtl="0" algn="l">
              <a:spcBef>
                <a:spcPts val="1600"/>
              </a:spcBef>
              <a:spcAft>
                <a:spcPts val="1600"/>
              </a:spcAft>
              <a:buNone/>
            </a:pPr>
            <a:r>
              <a:rPr lang="en"/>
              <a:t>So, at these places there is a need for continuous evaluation; which is </a:t>
            </a:r>
            <a:r>
              <a:rPr lang="en"/>
              <a:t>definitely</a:t>
            </a:r>
            <a:r>
              <a:rPr lang="en"/>
              <a:t> not possible to manage completely with man-power. Therefore, the facemask-detectors. They infer the binary-situation whether a person has mask or not.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Frameworks Used</a:t>
            </a:r>
            <a:endParaRPr/>
          </a:p>
        </p:txBody>
      </p:sp>
      <p:sp>
        <p:nvSpPr>
          <p:cNvPr id="192" name="Google Shape;192;p19"/>
          <p:cNvSpPr txBox="1"/>
          <p:nvPr>
            <p:ph idx="1" type="body"/>
          </p:nvPr>
        </p:nvSpPr>
        <p:spPr>
          <a:xfrm>
            <a:off x="1297500" y="1181425"/>
            <a:ext cx="7038900" cy="32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codebase of this project is written in Python. So the interpreter for running the code is “</a:t>
            </a:r>
            <a:r>
              <a:rPr b="1" i="1" lang="en"/>
              <a:t>Python-3.8.6</a:t>
            </a:r>
            <a:r>
              <a:rPr lang="en"/>
              <a:t>”.</a:t>
            </a:r>
            <a:endParaRPr/>
          </a:p>
          <a:p>
            <a:pPr indent="0" lvl="0" marL="0" rtl="0" algn="l">
              <a:spcBef>
                <a:spcPts val="1600"/>
              </a:spcBef>
              <a:spcAft>
                <a:spcPts val="0"/>
              </a:spcAft>
              <a:buNone/>
            </a:pPr>
            <a:r>
              <a:rPr lang="en"/>
              <a:t># The below sited frameworks are the dependencies for this project:</a:t>
            </a:r>
            <a:endParaRPr/>
          </a:p>
          <a:p>
            <a:pPr indent="-311150" lvl="0" marL="457200" rtl="0" algn="l">
              <a:spcBef>
                <a:spcPts val="1600"/>
              </a:spcBef>
              <a:spcAft>
                <a:spcPts val="0"/>
              </a:spcAft>
              <a:buSzPts val="1300"/>
              <a:buAutoNum type="arabicPeriod"/>
            </a:pPr>
            <a:r>
              <a:rPr lang="en"/>
              <a:t>Tensorflow</a:t>
            </a:r>
            <a:endParaRPr/>
          </a:p>
          <a:p>
            <a:pPr indent="-311150" lvl="0" marL="457200" rtl="0" algn="l">
              <a:spcBef>
                <a:spcPts val="0"/>
              </a:spcBef>
              <a:spcAft>
                <a:spcPts val="0"/>
              </a:spcAft>
              <a:buSzPts val="1300"/>
              <a:buAutoNum type="arabicPeriod"/>
            </a:pPr>
            <a:r>
              <a:rPr lang="en"/>
              <a:t>Keras</a:t>
            </a:r>
            <a:endParaRPr/>
          </a:p>
          <a:p>
            <a:pPr indent="-311150" lvl="0" marL="457200" rtl="0" algn="l">
              <a:spcBef>
                <a:spcPts val="0"/>
              </a:spcBef>
              <a:spcAft>
                <a:spcPts val="0"/>
              </a:spcAft>
              <a:buSzPts val="1300"/>
              <a:buAutoNum type="arabicPeriod"/>
            </a:pPr>
            <a:r>
              <a:rPr lang="en"/>
              <a:t>OpenCV</a:t>
            </a:r>
            <a:endParaRPr/>
          </a:p>
          <a:p>
            <a:pPr indent="-311150" lvl="0" marL="457200" rtl="0" algn="l">
              <a:spcBef>
                <a:spcPts val="0"/>
              </a:spcBef>
              <a:spcAft>
                <a:spcPts val="0"/>
              </a:spcAft>
              <a:buSzPts val="1300"/>
              <a:buAutoNum type="arabicPeriod"/>
            </a:pPr>
            <a:r>
              <a:rPr lang="en"/>
              <a:t>NumPy</a:t>
            </a:r>
            <a:endParaRPr/>
          </a:p>
          <a:p>
            <a:pPr indent="-311150" lvl="0" marL="457200" rtl="0" algn="l">
              <a:spcBef>
                <a:spcPts val="0"/>
              </a:spcBef>
              <a:spcAft>
                <a:spcPts val="0"/>
              </a:spcAft>
              <a:buSzPts val="1300"/>
              <a:buAutoNum type="arabicPeriod"/>
            </a:pPr>
            <a:r>
              <a:rPr lang="en"/>
              <a:t>Image-Utilities</a:t>
            </a:r>
            <a:endParaRPr/>
          </a:p>
          <a:p>
            <a:pPr indent="0" lvl="0" marL="0" rtl="0" algn="l">
              <a:spcBef>
                <a:spcPts val="1600"/>
              </a:spcBef>
              <a:spcAft>
                <a:spcPts val="0"/>
              </a:spcAft>
              <a:buNone/>
            </a:pPr>
            <a:r>
              <a:rPr lang="en"/>
              <a:t># Hardware Specifications:</a:t>
            </a:r>
            <a:endParaRPr/>
          </a:p>
          <a:p>
            <a:pPr indent="0" lvl="0" marL="0" rtl="0" algn="l">
              <a:spcBef>
                <a:spcPts val="1600"/>
              </a:spcBef>
              <a:spcAft>
                <a:spcPts val="0"/>
              </a:spcAft>
              <a:buNone/>
            </a:pPr>
            <a:r>
              <a:rPr lang="en"/>
              <a:t>[*] RAM  &gt; 2 GiB</a:t>
            </a:r>
            <a:endParaRPr/>
          </a:p>
          <a:p>
            <a:pPr indent="0" lvl="0" marL="0" rtl="0" algn="l">
              <a:spcBef>
                <a:spcPts val="1600"/>
              </a:spcBef>
              <a:spcAft>
                <a:spcPts val="0"/>
              </a:spcAft>
              <a:buNone/>
            </a:pPr>
            <a:r>
              <a:rPr lang="en"/>
              <a:t>[*] Camera (WebCam)</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of Explanation on the Project</a:t>
            </a:r>
            <a:endParaRPr/>
          </a:p>
        </p:txBody>
      </p:sp>
      <p:sp>
        <p:nvSpPr>
          <p:cNvPr id="198" name="Google Shape;19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Therefore it’s clear that this project has a huge need in real-time. This project is used to protect ourselves from exposing to dangerous virus such as COVID-19, just by taking supreme precaution (wearing mask).</a:t>
            </a:r>
            <a:endParaRPr sz="19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This project saves the time for us by automating a manual evaluation and decision-making work. I am very glad for having your valuable time for knowing this useful project!</a:t>
            </a:r>
            <a:endParaRPr sz="1800"/>
          </a:p>
        </p:txBody>
      </p:sp>
      <p:cxnSp>
        <p:nvCxnSpPr>
          <p:cNvPr id="199" name="Google Shape;199;p20"/>
          <p:cNvCxnSpPr/>
          <p:nvPr/>
        </p:nvCxnSpPr>
        <p:spPr>
          <a:xfrm>
            <a:off x="1411925" y="3205650"/>
            <a:ext cx="6692400" cy="14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2166300" y="1860125"/>
            <a:ext cx="48114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rPr>
              <a:t>Thank You!</a:t>
            </a:r>
            <a:endParaRPr>
              <a:solidFill>
                <a:srgbClr val="00FFFF"/>
              </a:solidFill>
            </a:endParaRPr>
          </a:p>
        </p:txBody>
      </p:sp>
      <p:sp>
        <p:nvSpPr>
          <p:cNvPr id="205" name="Google Shape;205;p21"/>
          <p:cNvSpPr txBox="1"/>
          <p:nvPr>
            <p:ph idx="1" type="body"/>
          </p:nvPr>
        </p:nvSpPr>
        <p:spPr>
          <a:xfrm>
            <a:off x="1196625" y="587825"/>
            <a:ext cx="176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