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90" r:id="rId4"/>
    <p:sldId id="281" r:id="rId5"/>
    <p:sldId id="294" r:id="rId6"/>
    <p:sldId id="260" r:id="rId7"/>
    <p:sldId id="288" r:id="rId8"/>
    <p:sldId id="296" r:id="rId9"/>
    <p:sldId id="293" r:id="rId10"/>
    <p:sldId id="295" r:id="rId11"/>
    <p:sldId id="289" r:id="rId12"/>
    <p:sldId id="267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86380" autoAdjust="0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52" y="745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9C92E4-E4CF-4A08-BB65-9B229D3FDA4C}" type="doc">
      <dgm:prSet loTypeId="urn:microsoft.com/office/officeart/2005/8/layout/b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0C72511E-1A30-4757-89CB-FA17E5632939}">
      <dgm:prSet phldrT="[Text]"/>
      <dgm:spPr/>
      <dgm:t>
        <a:bodyPr/>
        <a:lstStyle/>
        <a:p>
          <a:r>
            <a:rPr lang="en-IN" dirty="0"/>
            <a:t>Connect various sensors</a:t>
          </a:r>
        </a:p>
      </dgm:t>
    </dgm:pt>
    <dgm:pt modelId="{0494877D-7CEE-4E40-9603-2A076D94EAF8}" type="parTrans" cxnId="{BF56C080-6779-4B2D-BDD3-38DBDAB32EE1}">
      <dgm:prSet/>
      <dgm:spPr/>
      <dgm:t>
        <a:bodyPr/>
        <a:lstStyle/>
        <a:p>
          <a:endParaRPr lang="en-IN"/>
        </a:p>
      </dgm:t>
    </dgm:pt>
    <dgm:pt modelId="{8BE2F95E-28DA-4BD3-9FBF-6D0CAE651A49}" type="sibTrans" cxnId="{BF56C080-6779-4B2D-BDD3-38DBDAB32EE1}">
      <dgm:prSet/>
      <dgm:spPr/>
      <dgm:t>
        <a:bodyPr/>
        <a:lstStyle/>
        <a:p>
          <a:endParaRPr lang="en-IN"/>
        </a:p>
      </dgm:t>
    </dgm:pt>
    <dgm:pt modelId="{C14366F4-6157-401F-BB3F-BF14C01B6589}">
      <dgm:prSet phldrT="[Text]" custT="1"/>
      <dgm:spPr/>
      <dgm:t>
        <a:bodyPr/>
        <a:lstStyle/>
        <a:p>
          <a:r>
            <a:rPr lang="en-IN" sz="2400" dirty="0"/>
            <a:t>Managing files with DBMS</a:t>
          </a:r>
        </a:p>
      </dgm:t>
    </dgm:pt>
    <dgm:pt modelId="{7D5CF25F-291B-4F35-904C-A5C00214AE51}" type="parTrans" cxnId="{52311019-6820-468F-8C9B-CC90E1065F0D}">
      <dgm:prSet/>
      <dgm:spPr/>
      <dgm:t>
        <a:bodyPr/>
        <a:lstStyle/>
        <a:p>
          <a:endParaRPr lang="en-IN"/>
        </a:p>
      </dgm:t>
    </dgm:pt>
    <dgm:pt modelId="{192C73C3-76F3-42B3-83A9-947F8CC9C3EE}" type="sibTrans" cxnId="{52311019-6820-468F-8C9B-CC90E1065F0D}">
      <dgm:prSet/>
      <dgm:spPr/>
      <dgm:t>
        <a:bodyPr/>
        <a:lstStyle/>
        <a:p>
          <a:endParaRPr lang="en-IN"/>
        </a:p>
      </dgm:t>
    </dgm:pt>
    <dgm:pt modelId="{D60281B6-257D-4F5E-A674-0F2F58DFA2CB}">
      <dgm:prSet phldrT="[Text]"/>
      <dgm:spPr/>
      <dgm:t>
        <a:bodyPr/>
        <a:lstStyle/>
        <a:p>
          <a:r>
            <a:rPr lang="en-IN" dirty="0"/>
            <a:t>Connection with notification system</a:t>
          </a:r>
        </a:p>
      </dgm:t>
    </dgm:pt>
    <dgm:pt modelId="{0518599D-D105-4DE0-9A73-00FDB2E32759}" type="parTrans" cxnId="{4DA373D0-0F56-4033-9241-E31E62DFC2FB}">
      <dgm:prSet/>
      <dgm:spPr/>
      <dgm:t>
        <a:bodyPr/>
        <a:lstStyle/>
        <a:p>
          <a:endParaRPr lang="en-IN"/>
        </a:p>
      </dgm:t>
    </dgm:pt>
    <dgm:pt modelId="{C91803DE-F720-4CF2-87B3-F84C4FD01F67}" type="sibTrans" cxnId="{4DA373D0-0F56-4033-9241-E31E62DFC2FB}">
      <dgm:prSet/>
      <dgm:spPr/>
      <dgm:t>
        <a:bodyPr/>
        <a:lstStyle/>
        <a:p>
          <a:endParaRPr lang="en-IN"/>
        </a:p>
      </dgm:t>
    </dgm:pt>
    <dgm:pt modelId="{09E70B0C-1CC4-4C22-8848-5296618A53C5}">
      <dgm:prSet custT="1"/>
      <dgm:spPr/>
      <dgm:t>
        <a:bodyPr/>
        <a:lstStyle/>
        <a:p>
          <a:r>
            <a:rPr lang="en-IN" sz="2000" dirty="0"/>
            <a:t>Integrating real time clock</a:t>
          </a:r>
        </a:p>
      </dgm:t>
    </dgm:pt>
    <dgm:pt modelId="{6F0CF5F5-A269-420B-8C75-952D4E0632CE}" type="parTrans" cxnId="{BCB09705-98E4-40A4-A24F-85585F3EEDC7}">
      <dgm:prSet/>
      <dgm:spPr/>
      <dgm:t>
        <a:bodyPr/>
        <a:lstStyle/>
        <a:p>
          <a:endParaRPr lang="en-IN"/>
        </a:p>
      </dgm:t>
    </dgm:pt>
    <dgm:pt modelId="{ED976D77-43E3-40E4-8972-D223142A133E}" type="sibTrans" cxnId="{BCB09705-98E4-40A4-A24F-85585F3EEDC7}">
      <dgm:prSet/>
      <dgm:spPr/>
      <dgm:t>
        <a:bodyPr/>
        <a:lstStyle/>
        <a:p>
          <a:endParaRPr lang="en-IN"/>
        </a:p>
      </dgm:t>
    </dgm:pt>
    <dgm:pt modelId="{092F51FF-31C3-4F63-AEB3-8F6B452145C6}">
      <dgm:prSet custT="1"/>
      <dgm:spPr/>
      <dgm:t>
        <a:bodyPr/>
        <a:lstStyle/>
        <a:p>
          <a:r>
            <a:rPr lang="en-IN" sz="2400" dirty="0"/>
            <a:t>Designing power supply</a:t>
          </a:r>
        </a:p>
      </dgm:t>
    </dgm:pt>
    <dgm:pt modelId="{5255EDE6-30BB-48BE-9EFA-DDF6C73E3398}" type="parTrans" cxnId="{83F15D18-85F3-4E66-8A72-2F2B23875753}">
      <dgm:prSet/>
      <dgm:spPr/>
      <dgm:t>
        <a:bodyPr/>
        <a:lstStyle/>
        <a:p>
          <a:endParaRPr lang="en-IN"/>
        </a:p>
      </dgm:t>
    </dgm:pt>
    <dgm:pt modelId="{6ABF4511-6B12-42C1-9FBA-0DBAF70CC5F2}" type="sibTrans" cxnId="{83F15D18-85F3-4E66-8A72-2F2B23875753}">
      <dgm:prSet/>
      <dgm:spPr/>
      <dgm:t>
        <a:bodyPr/>
        <a:lstStyle/>
        <a:p>
          <a:endParaRPr lang="en-IN"/>
        </a:p>
      </dgm:t>
    </dgm:pt>
    <dgm:pt modelId="{9BDA8790-309F-41CF-9F47-136EBA2A1AA0}">
      <dgm:prSet custT="1"/>
      <dgm:spPr/>
      <dgm:t>
        <a:bodyPr/>
        <a:lstStyle/>
        <a:p>
          <a:r>
            <a:rPr lang="en-IN" sz="2400" dirty="0"/>
            <a:t>Generating log files and storing</a:t>
          </a:r>
        </a:p>
      </dgm:t>
    </dgm:pt>
    <dgm:pt modelId="{25BCBFF0-BFE5-45C8-BD1D-600C3A7B74EA}" type="parTrans" cxnId="{E3882706-6E90-4237-B5D7-8410E09AC0E5}">
      <dgm:prSet/>
      <dgm:spPr/>
      <dgm:t>
        <a:bodyPr/>
        <a:lstStyle/>
        <a:p>
          <a:endParaRPr lang="en-IN"/>
        </a:p>
      </dgm:t>
    </dgm:pt>
    <dgm:pt modelId="{4D0DD0CD-A172-4FAF-9D75-A741A16FCF75}" type="sibTrans" cxnId="{E3882706-6E90-4237-B5D7-8410E09AC0E5}">
      <dgm:prSet/>
      <dgm:spPr/>
      <dgm:t>
        <a:bodyPr/>
        <a:lstStyle/>
        <a:p>
          <a:endParaRPr lang="en-IN"/>
        </a:p>
      </dgm:t>
    </dgm:pt>
    <dgm:pt modelId="{32AD097A-1F80-4124-AE50-A64A91115F32}" type="pres">
      <dgm:prSet presAssocID="{D99C92E4-E4CF-4A08-BB65-9B229D3FDA4C}" presName="diagram" presStyleCnt="0">
        <dgm:presLayoutVars>
          <dgm:dir/>
          <dgm:resizeHandles/>
        </dgm:presLayoutVars>
      </dgm:prSet>
      <dgm:spPr/>
    </dgm:pt>
    <dgm:pt modelId="{06BF6151-B57E-4B55-81A5-0357E01FAFD9}" type="pres">
      <dgm:prSet presAssocID="{0C72511E-1A30-4757-89CB-FA17E5632939}" presName="firstNode" presStyleLbl="node1" presStyleIdx="0" presStyleCnt="6">
        <dgm:presLayoutVars>
          <dgm:bulletEnabled val="1"/>
        </dgm:presLayoutVars>
      </dgm:prSet>
      <dgm:spPr/>
    </dgm:pt>
    <dgm:pt modelId="{28740C26-AE24-407A-89CC-8E6F4A21FF2E}" type="pres">
      <dgm:prSet presAssocID="{8BE2F95E-28DA-4BD3-9FBF-6D0CAE651A49}" presName="sibTrans" presStyleLbl="sibTrans2D1" presStyleIdx="0" presStyleCnt="5"/>
      <dgm:spPr/>
    </dgm:pt>
    <dgm:pt modelId="{883B03D2-2B20-4E62-9FAE-0A3950FFDEE6}" type="pres">
      <dgm:prSet presAssocID="{09E70B0C-1CC4-4C22-8848-5296618A53C5}" presName="middleNode" presStyleCnt="0"/>
      <dgm:spPr/>
    </dgm:pt>
    <dgm:pt modelId="{654E3C73-40BB-47F9-AE70-D32E52897555}" type="pres">
      <dgm:prSet presAssocID="{09E70B0C-1CC4-4C22-8848-5296618A53C5}" presName="padding" presStyleLbl="node1" presStyleIdx="0" presStyleCnt="6"/>
      <dgm:spPr/>
    </dgm:pt>
    <dgm:pt modelId="{D865E93B-FBA0-413A-ACD8-9CEEED4DB225}" type="pres">
      <dgm:prSet presAssocID="{09E70B0C-1CC4-4C22-8848-5296618A53C5}" presName="shape" presStyleLbl="node1" presStyleIdx="1" presStyleCnt="6" custScaleX="127363" custScaleY="118161">
        <dgm:presLayoutVars>
          <dgm:bulletEnabled val="1"/>
        </dgm:presLayoutVars>
      </dgm:prSet>
      <dgm:spPr/>
    </dgm:pt>
    <dgm:pt modelId="{5A1D1F96-67DE-44A4-B037-2D06BDAE4FBD}" type="pres">
      <dgm:prSet presAssocID="{ED976D77-43E3-40E4-8972-D223142A133E}" presName="sibTrans" presStyleLbl="sibTrans2D1" presStyleIdx="1" presStyleCnt="5"/>
      <dgm:spPr/>
    </dgm:pt>
    <dgm:pt modelId="{681936DF-97A4-467E-901F-4BFC460B0B48}" type="pres">
      <dgm:prSet presAssocID="{092F51FF-31C3-4F63-AEB3-8F6B452145C6}" presName="middleNode" presStyleCnt="0"/>
      <dgm:spPr/>
    </dgm:pt>
    <dgm:pt modelId="{670B8E6D-76E7-42A1-B883-49DB01F11ADC}" type="pres">
      <dgm:prSet presAssocID="{092F51FF-31C3-4F63-AEB3-8F6B452145C6}" presName="padding" presStyleLbl="node1" presStyleIdx="1" presStyleCnt="6"/>
      <dgm:spPr/>
    </dgm:pt>
    <dgm:pt modelId="{01A74893-893F-41B6-9103-8F7753BFF421}" type="pres">
      <dgm:prSet presAssocID="{092F51FF-31C3-4F63-AEB3-8F6B452145C6}" presName="shape" presStyleLbl="node1" presStyleIdx="2" presStyleCnt="6" custScaleX="137990" custScaleY="131240">
        <dgm:presLayoutVars>
          <dgm:bulletEnabled val="1"/>
        </dgm:presLayoutVars>
      </dgm:prSet>
      <dgm:spPr/>
    </dgm:pt>
    <dgm:pt modelId="{A1C93012-FE2A-4332-8623-B7A2CDAC9420}" type="pres">
      <dgm:prSet presAssocID="{6ABF4511-6B12-42C1-9FBA-0DBAF70CC5F2}" presName="sibTrans" presStyleLbl="sibTrans2D1" presStyleIdx="2" presStyleCnt="5"/>
      <dgm:spPr/>
    </dgm:pt>
    <dgm:pt modelId="{92F2EA7B-DD3A-421A-A810-2D026EE712D7}" type="pres">
      <dgm:prSet presAssocID="{9BDA8790-309F-41CF-9F47-136EBA2A1AA0}" presName="middleNode" presStyleCnt="0"/>
      <dgm:spPr/>
    </dgm:pt>
    <dgm:pt modelId="{BB426EF7-3351-4A9A-AC64-CAA524980091}" type="pres">
      <dgm:prSet presAssocID="{9BDA8790-309F-41CF-9F47-136EBA2A1AA0}" presName="padding" presStyleLbl="node1" presStyleIdx="2" presStyleCnt="6"/>
      <dgm:spPr/>
    </dgm:pt>
    <dgm:pt modelId="{778FA7BE-A387-4DB8-813E-A4C9A881B5EC}" type="pres">
      <dgm:prSet presAssocID="{9BDA8790-309F-41CF-9F47-136EBA2A1AA0}" presName="shape" presStyleLbl="node1" presStyleIdx="3" presStyleCnt="6" custScaleX="143222" custScaleY="137110">
        <dgm:presLayoutVars>
          <dgm:bulletEnabled val="1"/>
        </dgm:presLayoutVars>
      </dgm:prSet>
      <dgm:spPr/>
    </dgm:pt>
    <dgm:pt modelId="{3A32745A-D5DF-4F71-B552-F45B58138B9B}" type="pres">
      <dgm:prSet presAssocID="{4D0DD0CD-A172-4FAF-9D75-A741A16FCF75}" presName="sibTrans" presStyleLbl="sibTrans2D1" presStyleIdx="3" presStyleCnt="5"/>
      <dgm:spPr/>
    </dgm:pt>
    <dgm:pt modelId="{17BB4E33-8006-43BA-88F0-4DFBA1A5207D}" type="pres">
      <dgm:prSet presAssocID="{C14366F4-6157-401F-BB3F-BF14C01B6589}" presName="middleNode" presStyleCnt="0"/>
      <dgm:spPr/>
    </dgm:pt>
    <dgm:pt modelId="{2B045EE3-99D2-4F3D-BD1C-41D77F4D1A46}" type="pres">
      <dgm:prSet presAssocID="{C14366F4-6157-401F-BB3F-BF14C01B6589}" presName="padding" presStyleLbl="node1" presStyleIdx="3" presStyleCnt="6"/>
      <dgm:spPr/>
    </dgm:pt>
    <dgm:pt modelId="{B77FDB55-CB8E-4093-9B59-E50C32A16007}" type="pres">
      <dgm:prSet presAssocID="{C14366F4-6157-401F-BB3F-BF14C01B6589}" presName="shape" presStyleLbl="node1" presStyleIdx="4" presStyleCnt="6" custScaleX="131286" custScaleY="127098">
        <dgm:presLayoutVars>
          <dgm:bulletEnabled val="1"/>
        </dgm:presLayoutVars>
      </dgm:prSet>
      <dgm:spPr/>
    </dgm:pt>
    <dgm:pt modelId="{419B1060-C665-4241-98B9-1F9BEBF91450}" type="pres">
      <dgm:prSet presAssocID="{192C73C3-76F3-42B3-83A9-947F8CC9C3EE}" presName="sibTrans" presStyleLbl="sibTrans2D1" presStyleIdx="4" presStyleCnt="5"/>
      <dgm:spPr/>
    </dgm:pt>
    <dgm:pt modelId="{D1AF4744-600F-42F5-9D83-C104E452F449}" type="pres">
      <dgm:prSet presAssocID="{D60281B6-257D-4F5E-A674-0F2F58DFA2CB}" presName="lastNode" presStyleLbl="node1" presStyleIdx="5" presStyleCnt="6">
        <dgm:presLayoutVars>
          <dgm:bulletEnabled val="1"/>
        </dgm:presLayoutVars>
      </dgm:prSet>
      <dgm:spPr/>
    </dgm:pt>
  </dgm:ptLst>
  <dgm:cxnLst>
    <dgm:cxn modelId="{B77A8D00-5D8B-4F06-A0DF-4690C4864D81}" type="presOf" srcId="{09E70B0C-1CC4-4C22-8848-5296618A53C5}" destId="{D865E93B-FBA0-413A-ACD8-9CEEED4DB225}" srcOrd="0" destOrd="0" presId="urn:microsoft.com/office/officeart/2005/8/layout/bProcess2"/>
    <dgm:cxn modelId="{BCB09705-98E4-40A4-A24F-85585F3EEDC7}" srcId="{D99C92E4-E4CF-4A08-BB65-9B229D3FDA4C}" destId="{09E70B0C-1CC4-4C22-8848-5296618A53C5}" srcOrd="1" destOrd="0" parTransId="{6F0CF5F5-A269-420B-8C75-952D4E0632CE}" sibTransId="{ED976D77-43E3-40E4-8972-D223142A133E}"/>
    <dgm:cxn modelId="{E3882706-6E90-4237-B5D7-8410E09AC0E5}" srcId="{D99C92E4-E4CF-4A08-BB65-9B229D3FDA4C}" destId="{9BDA8790-309F-41CF-9F47-136EBA2A1AA0}" srcOrd="3" destOrd="0" parTransId="{25BCBFF0-BFE5-45C8-BD1D-600C3A7B74EA}" sibTransId="{4D0DD0CD-A172-4FAF-9D75-A741A16FCF75}"/>
    <dgm:cxn modelId="{83F15D18-85F3-4E66-8A72-2F2B23875753}" srcId="{D99C92E4-E4CF-4A08-BB65-9B229D3FDA4C}" destId="{092F51FF-31C3-4F63-AEB3-8F6B452145C6}" srcOrd="2" destOrd="0" parTransId="{5255EDE6-30BB-48BE-9EFA-DDF6C73E3398}" sibTransId="{6ABF4511-6B12-42C1-9FBA-0DBAF70CC5F2}"/>
    <dgm:cxn modelId="{52311019-6820-468F-8C9B-CC90E1065F0D}" srcId="{D99C92E4-E4CF-4A08-BB65-9B229D3FDA4C}" destId="{C14366F4-6157-401F-BB3F-BF14C01B6589}" srcOrd="4" destOrd="0" parTransId="{7D5CF25F-291B-4F35-904C-A5C00214AE51}" sibTransId="{192C73C3-76F3-42B3-83A9-947F8CC9C3EE}"/>
    <dgm:cxn modelId="{1340012D-D142-4CE3-B0C3-CBED01DA69D4}" type="presOf" srcId="{ED976D77-43E3-40E4-8972-D223142A133E}" destId="{5A1D1F96-67DE-44A4-B037-2D06BDAE4FBD}" srcOrd="0" destOrd="0" presId="urn:microsoft.com/office/officeart/2005/8/layout/bProcess2"/>
    <dgm:cxn modelId="{86C5CF3E-339B-4F31-A0A8-A2DAEE1F906F}" type="presOf" srcId="{6ABF4511-6B12-42C1-9FBA-0DBAF70CC5F2}" destId="{A1C93012-FE2A-4332-8623-B7A2CDAC9420}" srcOrd="0" destOrd="0" presId="urn:microsoft.com/office/officeart/2005/8/layout/bProcess2"/>
    <dgm:cxn modelId="{0BE3745D-D2C7-4926-8C25-8380C2F2CAAA}" type="presOf" srcId="{4D0DD0CD-A172-4FAF-9D75-A741A16FCF75}" destId="{3A32745A-D5DF-4F71-B552-F45B58138B9B}" srcOrd="0" destOrd="0" presId="urn:microsoft.com/office/officeart/2005/8/layout/bProcess2"/>
    <dgm:cxn modelId="{67BF9364-CF75-4186-BA95-2A69F04E7E0D}" type="presOf" srcId="{C14366F4-6157-401F-BB3F-BF14C01B6589}" destId="{B77FDB55-CB8E-4093-9B59-E50C32A16007}" srcOrd="0" destOrd="0" presId="urn:microsoft.com/office/officeart/2005/8/layout/bProcess2"/>
    <dgm:cxn modelId="{1DC1394F-ECF5-4B2E-AC44-29B3A0C91FC1}" type="presOf" srcId="{D99C92E4-E4CF-4A08-BB65-9B229D3FDA4C}" destId="{32AD097A-1F80-4124-AE50-A64A91115F32}" srcOrd="0" destOrd="0" presId="urn:microsoft.com/office/officeart/2005/8/layout/bProcess2"/>
    <dgm:cxn modelId="{F4493072-DFE4-4E43-BBDC-10579734C414}" type="presOf" srcId="{8BE2F95E-28DA-4BD3-9FBF-6D0CAE651A49}" destId="{28740C26-AE24-407A-89CC-8E6F4A21FF2E}" srcOrd="0" destOrd="0" presId="urn:microsoft.com/office/officeart/2005/8/layout/bProcess2"/>
    <dgm:cxn modelId="{BF56C080-6779-4B2D-BDD3-38DBDAB32EE1}" srcId="{D99C92E4-E4CF-4A08-BB65-9B229D3FDA4C}" destId="{0C72511E-1A30-4757-89CB-FA17E5632939}" srcOrd="0" destOrd="0" parTransId="{0494877D-7CEE-4E40-9603-2A076D94EAF8}" sibTransId="{8BE2F95E-28DA-4BD3-9FBF-6D0CAE651A49}"/>
    <dgm:cxn modelId="{EB12ADAB-DEC6-4570-9547-C3E8478CA2D1}" type="presOf" srcId="{0C72511E-1A30-4757-89CB-FA17E5632939}" destId="{06BF6151-B57E-4B55-81A5-0357E01FAFD9}" srcOrd="0" destOrd="0" presId="urn:microsoft.com/office/officeart/2005/8/layout/bProcess2"/>
    <dgm:cxn modelId="{649B97BE-344C-49F7-BC54-1180B3FD47A2}" type="presOf" srcId="{D60281B6-257D-4F5E-A674-0F2F58DFA2CB}" destId="{D1AF4744-600F-42F5-9D83-C104E452F449}" srcOrd="0" destOrd="0" presId="urn:microsoft.com/office/officeart/2005/8/layout/bProcess2"/>
    <dgm:cxn modelId="{1AB307C6-63A1-4443-9BAF-CAA086C28A7A}" type="presOf" srcId="{092F51FF-31C3-4F63-AEB3-8F6B452145C6}" destId="{01A74893-893F-41B6-9103-8F7753BFF421}" srcOrd="0" destOrd="0" presId="urn:microsoft.com/office/officeart/2005/8/layout/bProcess2"/>
    <dgm:cxn modelId="{4DA373D0-0F56-4033-9241-E31E62DFC2FB}" srcId="{D99C92E4-E4CF-4A08-BB65-9B229D3FDA4C}" destId="{D60281B6-257D-4F5E-A674-0F2F58DFA2CB}" srcOrd="5" destOrd="0" parTransId="{0518599D-D105-4DE0-9A73-00FDB2E32759}" sibTransId="{C91803DE-F720-4CF2-87B3-F84C4FD01F67}"/>
    <dgm:cxn modelId="{46199DEB-227A-4917-B0A8-ADEF8B50BB6A}" type="presOf" srcId="{192C73C3-76F3-42B3-83A9-947F8CC9C3EE}" destId="{419B1060-C665-4241-98B9-1F9BEBF91450}" srcOrd="0" destOrd="0" presId="urn:microsoft.com/office/officeart/2005/8/layout/bProcess2"/>
    <dgm:cxn modelId="{EB7273F3-EDD2-4E9A-9CB0-2FC5B6D934C8}" type="presOf" srcId="{9BDA8790-309F-41CF-9F47-136EBA2A1AA0}" destId="{778FA7BE-A387-4DB8-813E-A4C9A881B5EC}" srcOrd="0" destOrd="0" presId="urn:microsoft.com/office/officeart/2005/8/layout/bProcess2"/>
    <dgm:cxn modelId="{6AF9BABF-C641-4FE5-B472-36962599DCCA}" type="presParOf" srcId="{32AD097A-1F80-4124-AE50-A64A91115F32}" destId="{06BF6151-B57E-4B55-81A5-0357E01FAFD9}" srcOrd="0" destOrd="0" presId="urn:microsoft.com/office/officeart/2005/8/layout/bProcess2"/>
    <dgm:cxn modelId="{892FF1D6-2B36-4787-BFEC-6FF0BC6AE710}" type="presParOf" srcId="{32AD097A-1F80-4124-AE50-A64A91115F32}" destId="{28740C26-AE24-407A-89CC-8E6F4A21FF2E}" srcOrd="1" destOrd="0" presId="urn:microsoft.com/office/officeart/2005/8/layout/bProcess2"/>
    <dgm:cxn modelId="{6B18AC1C-B710-4D02-9EF8-6E9C471007B3}" type="presParOf" srcId="{32AD097A-1F80-4124-AE50-A64A91115F32}" destId="{883B03D2-2B20-4E62-9FAE-0A3950FFDEE6}" srcOrd="2" destOrd="0" presId="urn:microsoft.com/office/officeart/2005/8/layout/bProcess2"/>
    <dgm:cxn modelId="{A34310F4-DEA2-43E7-952F-410C136A1830}" type="presParOf" srcId="{883B03D2-2B20-4E62-9FAE-0A3950FFDEE6}" destId="{654E3C73-40BB-47F9-AE70-D32E52897555}" srcOrd="0" destOrd="0" presId="urn:microsoft.com/office/officeart/2005/8/layout/bProcess2"/>
    <dgm:cxn modelId="{CEF9CB31-6E43-4306-ABA3-F1F1DF5E049E}" type="presParOf" srcId="{883B03D2-2B20-4E62-9FAE-0A3950FFDEE6}" destId="{D865E93B-FBA0-413A-ACD8-9CEEED4DB225}" srcOrd="1" destOrd="0" presId="urn:microsoft.com/office/officeart/2005/8/layout/bProcess2"/>
    <dgm:cxn modelId="{BBF21BD7-4226-4164-BCFF-1DD45F6A9F6C}" type="presParOf" srcId="{32AD097A-1F80-4124-AE50-A64A91115F32}" destId="{5A1D1F96-67DE-44A4-B037-2D06BDAE4FBD}" srcOrd="3" destOrd="0" presId="urn:microsoft.com/office/officeart/2005/8/layout/bProcess2"/>
    <dgm:cxn modelId="{6C01BE5B-1339-4190-A3AB-83D2D871BBBA}" type="presParOf" srcId="{32AD097A-1F80-4124-AE50-A64A91115F32}" destId="{681936DF-97A4-467E-901F-4BFC460B0B48}" srcOrd="4" destOrd="0" presId="urn:microsoft.com/office/officeart/2005/8/layout/bProcess2"/>
    <dgm:cxn modelId="{77EE26BD-7AF5-4CC1-B39C-CDC8C423C458}" type="presParOf" srcId="{681936DF-97A4-467E-901F-4BFC460B0B48}" destId="{670B8E6D-76E7-42A1-B883-49DB01F11ADC}" srcOrd="0" destOrd="0" presId="urn:microsoft.com/office/officeart/2005/8/layout/bProcess2"/>
    <dgm:cxn modelId="{A79220B0-7E47-4BC2-BFA8-27FCF5B94AEB}" type="presParOf" srcId="{681936DF-97A4-467E-901F-4BFC460B0B48}" destId="{01A74893-893F-41B6-9103-8F7753BFF421}" srcOrd="1" destOrd="0" presId="urn:microsoft.com/office/officeart/2005/8/layout/bProcess2"/>
    <dgm:cxn modelId="{7F49ADFD-C3BE-48DD-9C23-CCED39D26B89}" type="presParOf" srcId="{32AD097A-1F80-4124-AE50-A64A91115F32}" destId="{A1C93012-FE2A-4332-8623-B7A2CDAC9420}" srcOrd="5" destOrd="0" presId="urn:microsoft.com/office/officeart/2005/8/layout/bProcess2"/>
    <dgm:cxn modelId="{1975FE36-1832-41D6-A57F-2FA8406F3ED5}" type="presParOf" srcId="{32AD097A-1F80-4124-AE50-A64A91115F32}" destId="{92F2EA7B-DD3A-421A-A810-2D026EE712D7}" srcOrd="6" destOrd="0" presId="urn:microsoft.com/office/officeart/2005/8/layout/bProcess2"/>
    <dgm:cxn modelId="{EB97B747-7A05-4E56-94E7-47D80C102E60}" type="presParOf" srcId="{92F2EA7B-DD3A-421A-A810-2D026EE712D7}" destId="{BB426EF7-3351-4A9A-AC64-CAA524980091}" srcOrd="0" destOrd="0" presId="urn:microsoft.com/office/officeart/2005/8/layout/bProcess2"/>
    <dgm:cxn modelId="{57A8DA74-BE03-4C27-8530-40A8A7D0E3F4}" type="presParOf" srcId="{92F2EA7B-DD3A-421A-A810-2D026EE712D7}" destId="{778FA7BE-A387-4DB8-813E-A4C9A881B5EC}" srcOrd="1" destOrd="0" presId="urn:microsoft.com/office/officeart/2005/8/layout/bProcess2"/>
    <dgm:cxn modelId="{16400BE3-71D7-4B85-8870-D1ABBA1B8D24}" type="presParOf" srcId="{32AD097A-1F80-4124-AE50-A64A91115F32}" destId="{3A32745A-D5DF-4F71-B552-F45B58138B9B}" srcOrd="7" destOrd="0" presId="urn:microsoft.com/office/officeart/2005/8/layout/bProcess2"/>
    <dgm:cxn modelId="{CA437D3C-3B22-433C-9A33-B6B0DABBBA30}" type="presParOf" srcId="{32AD097A-1F80-4124-AE50-A64A91115F32}" destId="{17BB4E33-8006-43BA-88F0-4DFBA1A5207D}" srcOrd="8" destOrd="0" presId="urn:microsoft.com/office/officeart/2005/8/layout/bProcess2"/>
    <dgm:cxn modelId="{737FA9F8-2FD4-4A31-BD22-FEEBDD2EEA4C}" type="presParOf" srcId="{17BB4E33-8006-43BA-88F0-4DFBA1A5207D}" destId="{2B045EE3-99D2-4F3D-BD1C-41D77F4D1A46}" srcOrd="0" destOrd="0" presId="urn:microsoft.com/office/officeart/2005/8/layout/bProcess2"/>
    <dgm:cxn modelId="{B7D10278-122F-4FBC-B368-91819026E6CA}" type="presParOf" srcId="{17BB4E33-8006-43BA-88F0-4DFBA1A5207D}" destId="{B77FDB55-CB8E-4093-9B59-E50C32A16007}" srcOrd="1" destOrd="0" presId="urn:microsoft.com/office/officeart/2005/8/layout/bProcess2"/>
    <dgm:cxn modelId="{63675416-1054-4FF9-97A9-859C8E918BCB}" type="presParOf" srcId="{32AD097A-1F80-4124-AE50-A64A91115F32}" destId="{419B1060-C665-4241-98B9-1F9BEBF91450}" srcOrd="9" destOrd="0" presId="urn:microsoft.com/office/officeart/2005/8/layout/bProcess2"/>
    <dgm:cxn modelId="{36D3A64E-8C1A-413D-BB63-3C4D7484D694}" type="presParOf" srcId="{32AD097A-1F80-4124-AE50-A64A91115F32}" destId="{D1AF4744-600F-42F5-9D83-C104E452F449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F6151-B57E-4B55-81A5-0357E01FAFD9}">
      <dsp:nvSpPr>
        <dsp:cNvPr id="0" name=""/>
        <dsp:cNvSpPr/>
      </dsp:nvSpPr>
      <dsp:spPr>
        <a:xfrm>
          <a:off x="0" y="281580"/>
          <a:ext cx="2329179" cy="23291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Connect various sensors</a:t>
          </a:r>
        </a:p>
      </dsp:txBody>
      <dsp:txXfrm>
        <a:off x="341100" y="622680"/>
        <a:ext cx="1646979" cy="1646979"/>
      </dsp:txXfrm>
    </dsp:sp>
    <dsp:sp modelId="{28740C26-AE24-407A-89CC-8E6F4A21FF2E}">
      <dsp:nvSpPr>
        <dsp:cNvPr id="0" name=""/>
        <dsp:cNvSpPr/>
      </dsp:nvSpPr>
      <dsp:spPr>
        <a:xfrm rot="10800000">
          <a:off x="756983" y="2893602"/>
          <a:ext cx="815213" cy="52604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5E93B-FBA0-413A-ACD8-9CEEED4DB225}">
      <dsp:nvSpPr>
        <dsp:cNvPr id="0" name=""/>
        <dsp:cNvSpPr/>
      </dsp:nvSpPr>
      <dsp:spPr>
        <a:xfrm>
          <a:off x="175257" y="3672710"/>
          <a:ext cx="1978664" cy="1835705"/>
        </a:xfrm>
        <a:prstGeom prst="ellipse">
          <a:avLst/>
        </a:prstGeom>
        <a:solidFill>
          <a:schemeClr val="accent5">
            <a:hueOff val="-155906"/>
            <a:satOff val="1594"/>
            <a:lumOff val="-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Integrating real time clock</a:t>
          </a:r>
        </a:p>
      </dsp:txBody>
      <dsp:txXfrm>
        <a:off x="465026" y="3941543"/>
        <a:ext cx="1399126" cy="1298039"/>
      </dsp:txXfrm>
    </dsp:sp>
    <dsp:sp modelId="{5A1D1F96-67DE-44A4-B037-2D06BDAE4FBD}">
      <dsp:nvSpPr>
        <dsp:cNvPr id="0" name=""/>
        <dsp:cNvSpPr/>
      </dsp:nvSpPr>
      <dsp:spPr>
        <a:xfrm rot="5400000">
          <a:off x="2477482" y="4327542"/>
          <a:ext cx="815213" cy="526040"/>
        </a:xfrm>
        <a:prstGeom prst="triangle">
          <a:avLst/>
        </a:prstGeom>
        <a:solidFill>
          <a:schemeClr val="accent5">
            <a:hueOff val="-194883"/>
            <a:satOff val="1992"/>
            <a:lumOff val="-10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74893-893F-41B6-9103-8F7753BFF421}">
      <dsp:nvSpPr>
        <dsp:cNvPr id="0" name=""/>
        <dsp:cNvSpPr/>
      </dsp:nvSpPr>
      <dsp:spPr>
        <a:xfrm>
          <a:off x="3586479" y="3571114"/>
          <a:ext cx="2143761" cy="2038896"/>
        </a:xfrm>
        <a:prstGeom prst="ellipse">
          <a:avLst/>
        </a:prstGeom>
        <a:solidFill>
          <a:schemeClr val="accent5">
            <a:hueOff val="-311813"/>
            <a:satOff val="3188"/>
            <a:lumOff val="-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Designing power supply</a:t>
          </a:r>
        </a:p>
      </dsp:txBody>
      <dsp:txXfrm>
        <a:off x="3900426" y="3869703"/>
        <a:ext cx="1515867" cy="1441718"/>
      </dsp:txXfrm>
    </dsp:sp>
    <dsp:sp modelId="{A1C93012-FE2A-4332-8623-B7A2CDAC9420}">
      <dsp:nvSpPr>
        <dsp:cNvPr id="0" name=""/>
        <dsp:cNvSpPr/>
      </dsp:nvSpPr>
      <dsp:spPr>
        <a:xfrm>
          <a:off x="4250753" y="2763256"/>
          <a:ext cx="815213" cy="526040"/>
        </a:xfrm>
        <a:prstGeom prst="triangle">
          <a:avLst/>
        </a:prstGeom>
        <a:solidFill>
          <a:schemeClr val="accent5">
            <a:hueOff val="-389766"/>
            <a:satOff val="3984"/>
            <a:lumOff val="-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FA7BE-A387-4DB8-813E-A4C9A881B5EC}">
      <dsp:nvSpPr>
        <dsp:cNvPr id="0" name=""/>
        <dsp:cNvSpPr/>
      </dsp:nvSpPr>
      <dsp:spPr>
        <a:xfrm>
          <a:off x="3545837" y="381124"/>
          <a:ext cx="2225044" cy="2130090"/>
        </a:xfrm>
        <a:prstGeom prst="ellipse">
          <a:avLst/>
        </a:prstGeom>
        <a:solidFill>
          <a:schemeClr val="accent5">
            <a:hueOff val="-467719"/>
            <a:satOff val="4781"/>
            <a:lumOff val="-2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Generating log files and storing</a:t>
          </a:r>
        </a:p>
      </dsp:txBody>
      <dsp:txXfrm>
        <a:off x="3871687" y="693068"/>
        <a:ext cx="1573344" cy="1506202"/>
      </dsp:txXfrm>
    </dsp:sp>
    <dsp:sp modelId="{3A32745A-D5DF-4F71-B552-F45B58138B9B}">
      <dsp:nvSpPr>
        <dsp:cNvPr id="0" name=""/>
        <dsp:cNvSpPr/>
      </dsp:nvSpPr>
      <dsp:spPr>
        <a:xfrm rot="5400000">
          <a:off x="6058884" y="1183149"/>
          <a:ext cx="815213" cy="526040"/>
        </a:xfrm>
        <a:prstGeom prst="triangle">
          <a:avLst/>
        </a:prstGeom>
        <a:solidFill>
          <a:schemeClr val="accent5">
            <a:hueOff val="-584649"/>
            <a:satOff val="5977"/>
            <a:lumOff val="-3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FDB55-CB8E-4093-9B59-E50C32A16007}">
      <dsp:nvSpPr>
        <dsp:cNvPr id="0" name=""/>
        <dsp:cNvSpPr/>
      </dsp:nvSpPr>
      <dsp:spPr>
        <a:xfrm>
          <a:off x="7132324" y="458896"/>
          <a:ext cx="2039610" cy="1974547"/>
        </a:xfrm>
        <a:prstGeom prst="ellipse">
          <a:avLst/>
        </a:prstGeom>
        <a:solidFill>
          <a:schemeClr val="accent5">
            <a:hueOff val="-623626"/>
            <a:satOff val="6375"/>
            <a:lumOff val="-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Managing files with DBMS</a:t>
          </a:r>
        </a:p>
      </dsp:txBody>
      <dsp:txXfrm>
        <a:off x="7431018" y="748062"/>
        <a:ext cx="1442222" cy="1396215"/>
      </dsp:txXfrm>
    </dsp:sp>
    <dsp:sp modelId="{419B1060-C665-4241-98B9-1F9BEBF91450}">
      <dsp:nvSpPr>
        <dsp:cNvPr id="0" name=""/>
        <dsp:cNvSpPr/>
      </dsp:nvSpPr>
      <dsp:spPr>
        <a:xfrm rot="10800000">
          <a:off x="7744523" y="2681576"/>
          <a:ext cx="815213" cy="526040"/>
        </a:xfrm>
        <a:prstGeom prst="triangle">
          <a:avLst/>
        </a:prstGeom>
        <a:solidFill>
          <a:schemeClr val="accent5">
            <a:hueOff val="-779532"/>
            <a:satOff val="7969"/>
            <a:lumOff val="-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F4744-600F-42F5-9D83-C104E452F449}">
      <dsp:nvSpPr>
        <dsp:cNvPr id="0" name=""/>
        <dsp:cNvSpPr/>
      </dsp:nvSpPr>
      <dsp:spPr>
        <a:xfrm>
          <a:off x="6987539" y="3425973"/>
          <a:ext cx="2329179" cy="2329179"/>
        </a:xfrm>
        <a:prstGeom prst="ellipse">
          <a:avLst/>
        </a:prstGeom>
        <a:solidFill>
          <a:schemeClr val="accent5">
            <a:hueOff val="-779532"/>
            <a:satOff val="7969"/>
            <a:lumOff val="-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Connection with notification system</a:t>
          </a:r>
        </a:p>
      </dsp:txBody>
      <dsp:txXfrm>
        <a:off x="7328639" y="3767073"/>
        <a:ext cx="1646979" cy="1646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i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9239A-5A99-45CB-BB7D-A144E15E0142}" type="datetimeFigureOut">
              <a:rPr lang="hi-IN" smtClean="0"/>
              <a:pPr/>
              <a:t>मंगलवार, 19 चैत्र 1941</a:t>
            </a:fld>
            <a:endParaRPr lang="hi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i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D9109-2E7A-437D-9005-B869277F714C}" type="slidenum">
              <a:rPr lang="hi-IN" smtClean="0"/>
              <a:pPr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40735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9109-2E7A-437D-9005-B869277F714C}" type="slidenum">
              <a:rPr lang="hi-IN" smtClean="0"/>
              <a:pPr/>
              <a:t>2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491812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9109-2E7A-437D-9005-B869277F714C}" type="slidenum">
              <a:rPr lang="hi-IN" smtClean="0"/>
              <a:pPr/>
              <a:t>10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044840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9109-2E7A-437D-9005-B869277F714C}" type="slidenum">
              <a:rPr lang="hi-IN" smtClean="0"/>
              <a:pPr/>
              <a:t>11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521800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hyperlink" Target="https://de.wikipedia.org/wiki/Hochspannung" TargetMode="External"/><Relationship Id="rId2" Type="http://schemas.openxmlformats.org/officeDocument/2006/relationships/hyperlink" Target="http://askubuntu.com/questions/33097/uninstalling-matlab-from-laptop-how-to-get-rid-of-launcher-ico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en.wikipedia.org/wiki/Nirma_University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A-level_Computing_2009/AQA/Problem_Solving,_Programming,_Operating_Systems,_Databases_and_Networking/Communication_and_Networking/Network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2359" y="4204025"/>
            <a:ext cx="6885588" cy="2149478"/>
          </a:xfrm>
        </p:spPr>
        <p:txBody>
          <a:bodyPr>
            <a:noAutofit/>
          </a:bodyPr>
          <a:lstStyle/>
          <a:p>
            <a:r>
              <a:rPr lang="en-IN" sz="4000" dirty="0" err="1">
                <a:latin typeface="Batang" pitchFamily="18" charset="-127"/>
                <a:ea typeface="Batang" pitchFamily="18" charset="-127"/>
              </a:rPr>
              <a:t>Pranjal</a:t>
            </a:r>
            <a:r>
              <a:rPr lang="en-IN" sz="4000" dirty="0">
                <a:latin typeface="Batang" pitchFamily="18" charset="-127"/>
                <a:ea typeface="Batang" pitchFamily="18" charset="-127"/>
              </a:rPr>
              <a:t>  Arya ( 16bec105 )</a:t>
            </a:r>
            <a:br>
              <a:rPr lang="en-IN" sz="4000" dirty="0">
                <a:latin typeface="Batang" pitchFamily="18" charset="-127"/>
                <a:ea typeface="Batang" pitchFamily="18" charset="-127"/>
              </a:rPr>
            </a:br>
            <a:r>
              <a:rPr lang="en-IN" sz="4000" dirty="0" err="1">
                <a:latin typeface="Batang" pitchFamily="18" charset="-127"/>
                <a:ea typeface="Batang" pitchFamily="18" charset="-127"/>
              </a:rPr>
              <a:t>Mrunal</a:t>
            </a:r>
            <a:r>
              <a:rPr lang="en-IN" sz="4000" dirty="0">
                <a:latin typeface="Batang" pitchFamily="18" charset="-127"/>
                <a:ea typeface="Batang" pitchFamily="18" charset="-127"/>
              </a:rPr>
              <a:t> Pancholi ( 16bec130 )</a:t>
            </a:r>
            <a:br>
              <a:rPr lang="en-IN" sz="4000" dirty="0">
                <a:latin typeface="Batang" pitchFamily="18" charset="-127"/>
                <a:ea typeface="Batang" pitchFamily="18" charset="-127"/>
              </a:rPr>
            </a:br>
            <a:br>
              <a:rPr lang="en-IN" sz="3200" dirty="0">
                <a:latin typeface="Batang" pitchFamily="18" charset="-127"/>
                <a:ea typeface="Batang" pitchFamily="18" charset="-127"/>
              </a:rPr>
            </a:br>
            <a:r>
              <a:rPr lang="en-IN" sz="2800" b="1" dirty="0">
                <a:latin typeface="Batang" pitchFamily="18" charset="-127"/>
                <a:ea typeface="Batang" pitchFamily="18" charset="-127"/>
              </a:rPr>
              <a:t>Guide:</a:t>
            </a:r>
            <a:r>
              <a:rPr lang="en-IN" sz="2800" dirty="0">
                <a:latin typeface="Batang" pitchFamily="18" charset="-127"/>
                <a:ea typeface="Batang" pitchFamily="18" charset="-127"/>
              </a:rPr>
              <a:t> Dr. Vijay Savani</a:t>
            </a:r>
            <a:endParaRPr lang="en-US" sz="3200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582" y="2235992"/>
            <a:ext cx="10912365" cy="1475554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Smart Power Supply Monitoring, Logging, and Alerting System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0F93EF-7506-419B-BFF5-40CC0F736825}"/>
              </a:ext>
            </a:extLst>
          </p:cNvPr>
          <p:cNvSpPr txBox="1"/>
          <p:nvPr/>
        </p:nvSpPr>
        <p:spPr>
          <a:xfrm>
            <a:off x="2279855" y="6858000"/>
            <a:ext cx="7632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2" tooltip="http://askubuntu.com/questions/33097/uninstalling-matlab-from-laptop-how-to-get-rid-of-launcher-icon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3" tooltip="https://creativecommons.org/licenses/by-sa/3.0/"/>
              </a:rPr>
              <a:t>CC BY-SA</a:t>
            </a:r>
            <a:endParaRPr lang="en-IN" sz="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23C3DE-A688-4724-84D2-04809C67B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44062" y="91773"/>
            <a:ext cx="1765738" cy="1765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E8AE62-02B3-4056-8E6D-7E6B06E265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912145" y="254281"/>
            <a:ext cx="1432560" cy="12021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232" y="122726"/>
            <a:ext cx="3145536" cy="1703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3" y="3940264"/>
            <a:ext cx="4158484" cy="25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5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4800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F</a:t>
            </a:r>
            <a:r>
              <a:rPr lang="en-IN" sz="4400" dirty="0" err="1"/>
              <a:t>eatures</a:t>
            </a:r>
            <a:endParaRPr lang="en-US" sz="4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6C25F9-9F0C-4FC3-A4EA-F46400990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677" y="1562100"/>
            <a:ext cx="11161486" cy="5167086"/>
          </a:xfrm>
        </p:spPr>
        <p:txBody>
          <a:bodyPr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400" dirty="0">
                <a:latin typeface="Batang" panose="02030600000101010101" pitchFamily="18" charset="-127"/>
                <a:ea typeface="Batang" panose="02030600000101010101" pitchFamily="18" charset="-127"/>
              </a:rPr>
              <a:t>• Low cost and system independent</a:t>
            </a:r>
            <a:br>
              <a:rPr lang="en-IN" sz="2400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IN" sz="2400" dirty="0">
                <a:latin typeface="Batang" panose="02030600000101010101" pitchFamily="18" charset="-127"/>
                <a:ea typeface="Batang" panose="02030600000101010101" pitchFamily="18" charset="-127"/>
              </a:rPr>
              <a:t>• Compact in design and easy to operate</a:t>
            </a:r>
            <a:br>
              <a:rPr lang="en-IN" sz="24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IN" sz="2400" dirty="0">
                <a:latin typeface="Batang" panose="02030600000101010101" pitchFamily="18" charset="-127"/>
                <a:ea typeface="Batang" panose="02030600000101010101" pitchFamily="18" charset="-127"/>
              </a:rPr>
              <a:t>• </a:t>
            </a:r>
            <a:r>
              <a:rPr lang="en-IN" sz="24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Allows control and monitoring of multiple UPSs via LAN and WIFI  </a:t>
            </a:r>
            <a:br>
              <a:rPr lang="en-IN" sz="24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IN" sz="24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 UPS Navigation</a:t>
            </a:r>
            <a:br>
              <a:rPr lang="en-IN" sz="24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IN" sz="2400" dirty="0">
                <a:latin typeface="Batang" panose="02030600000101010101" pitchFamily="18" charset="-127"/>
                <a:ea typeface="Batang" panose="02030600000101010101" pitchFamily="18" charset="-127"/>
              </a:rPr>
              <a:t>• </a:t>
            </a:r>
            <a:r>
              <a:rPr lang="en-IN" sz="24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Real-time dynamic graphs of UPS data </a:t>
            </a:r>
            <a:br>
              <a:rPr lang="en-IN" sz="24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IN" sz="2400" dirty="0">
                <a:latin typeface="Batang" panose="02030600000101010101" pitchFamily="18" charset="-127"/>
                <a:ea typeface="Batang" panose="02030600000101010101" pitchFamily="18" charset="-127"/>
              </a:rPr>
              <a:t>• </a:t>
            </a:r>
            <a:r>
              <a:rPr lang="en-IN" sz="24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Safely OS shutdown and protection from data loss during power failure </a:t>
            </a:r>
            <a:br>
              <a:rPr lang="en-IN" sz="24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IN" sz="2400" dirty="0">
                <a:latin typeface="Batang" panose="02030600000101010101" pitchFamily="18" charset="-127"/>
                <a:ea typeface="Batang" panose="02030600000101010101" pitchFamily="18" charset="-127"/>
              </a:rPr>
              <a:t>• </a:t>
            </a:r>
            <a:r>
              <a:rPr lang="en-IN" sz="24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Warning notifications via pop-up screen or e-mail/SMS  </a:t>
            </a:r>
            <a:br>
              <a:rPr lang="en-IN" sz="24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IN" sz="2400" dirty="0">
                <a:latin typeface="Batang" panose="02030600000101010101" pitchFamily="18" charset="-127"/>
                <a:ea typeface="Batang" panose="02030600000101010101" pitchFamily="18" charset="-127"/>
              </a:rPr>
              <a:t>• </a:t>
            </a:r>
            <a:r>
              <a:rPr lang="en-IN" sz="24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Password security protection and Remote access management</a:t>
            </a:r>
            <a:br>
              <a:rPr lang="en-IN" sz="24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IN" sz="24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 Tracking through Mobile</a:t>
            </a:r>
            <a:br>
              <a:rPr lang="en-IN" sz="24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IN" sz="2400" dirty="0">
                <a:latin typeface="Batang" panose="02030600000101010101" pitchFamily="18" charset="-127"/>
                <a:ea typeface="Batang" panose="02030600000101010101" pitchFamily="18" charset="-127"/>
              </a:rPr>
              <a:t>• </a:t>
            </a:r>
            <a:r>
              <a:rPr lang="en-IN" sz="24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It can monitor and manage from one to multiple UPSs in a networked </a:t>
            </a:r>
            <a:br>
              <a:rPr lang="en-IN" sz="24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IN" sz="24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 environment, either LAN or INTERNET</a:t>
            </a:r>
            <a:br>
              <a:rPr lang="en-IN" sz="24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IN" sz="2400" dirty="0">
                <a:latin typeface="Batang" panose="02030600000101010101" pitchFamily="18" charset="-127"/>
                <a:ea typeface="Batang" panose="02030600000101010101" pitchFamily="18" charset="-127"/>
              </a:rPr>
              <a:t>• </a:t>
            </a:r>
            <a:r>
              <a:rPr lang="en-IN" sz="24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prevent data loss from power outage and safely store programming </a:t>
            </a:r>
            <a:br>
              <a:rPr lang="en-IN" sz="24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IN" sz="24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 data and scheduled shutdown UPSs. </a:t>
            </a:r>
            <a:endParaRPr lang="en-IN" sz="2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1659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333E-5908-4C75-9ADE-7F81BD48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Cost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9EB3-19D9-4A75-98B4-EC442DFA92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Competitors 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IBM power executive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Oracle ILOM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Zabbix ( No cost )</a:t>
            </a:r>
          </a:p>
          <a:p>
            <a:r>
              <a:rPr lang="en-US" dirty="0"/>
              <a:t>What differentiate us from others…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Low Cost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Small size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User friendly software without need  of a skilled user</a:t>
            </a:r>
            <a:endParaRPr lang="en-IN" sz="16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C565AE5-D689-4001-800E-999F0F8BCB1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631002"/>
              </p:ext>
            </p:extLst>
          </p:nvPr>
        </p:nvGraphicFramePr>
        <p:xfrm>
          <a:off x="6319838" y="2800985"/>
          <a:ext cx="5033962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981">
                  <a:extLst>
                    <a:ext uri="{9D8B030D-6E8A-4147-A177-3AD203B41FA5}">
                      <a16:colId xmlns:a16="http://schemas.microsoft.com/office/drawing/2014/main" val="1216242943"/>
                    </a:ext>
                  </a:extLst>
                </a:gridCol>
                <a:gridCol w="2516981">
                  <a:extLst>
                    <a:ext uri="{9D8B030D-6E8A-4147-A177-3AD203B41FA5}">
                      <a16:colId xmlns:a16="http://schemas.microsoft.com/office/drawing/2014/main" val="4257521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93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ESP32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 INR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3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 INR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71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Real time clock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 INR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17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supply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 INR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1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Integration with database and notification system &amp; miscellaneous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 INR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12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( per module 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4470 INR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85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31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C92684E-96BF-47F4-9AD1-6C6A90604FE7}"/>
              </a:ext>
            </a:extLst>
          </p:cNvPr>
          <p:cNvSpPr txBox="1">
            <a:spLocks/>
          </p:cNvSpPr>
          <p:nvPr/>
        </p:nvSpPr>
        <p:spPr>
          <a:xfrm>
            <a:off x="1524000" y="223520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400" dirty="0"/>
              <a:t>Reference ( IEEE format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58BF7-E3CF-4290-8232-DE0C87256669}"/>
              </a:ext>
            </a:extLst>
          </p:cNvPr>
          <p:cNvSpPr txBox="1"/>
          <p:nvPr/>
        </p:nvSpPr>
        <p:spPr>
          <a:xfrm>
            <a:off x="264160" y="1382286"/>
            <a:ext cx="116636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  <a:spcBef>
                <a:spcPts val="240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 arduino.cc . [online].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Available:https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://www.arduino.cc/reference. [Accessed: 20- Feb- 2019]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datasheets.maximintegrated.com. [online].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Available:https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://datasheets.maximintegrated.com/en/ds/DS1302.pdf.[Accessed: 03- Feb- 2019]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 citethisforme.com. [online].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Available:http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://www.citethisforme.com/guides/ieee/how-to-	cite-a-website. 	[Accessed: 05- Feb- 2019]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 Robokits.co.in. [online]. Available: https://robokits.co.in/sensors/current-sensor/current-sensor-module-20a-acs712. [Accessed: 18- Feb- 2019]</a:t>
            </a:r>
          </a:p>
        </p:txBody>
      </p:sp>
    </p:spTree>
    <p:extLst>
      <p:ext uri="{BB962C8B-B14F-4D97-AF65-F5344CB8AC3E}">
        <p14:creationId xmlns:p14="http://schemas.microsoft.com/office/powerpoint/2010/main" val="4123098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749" y="2348138"/>
            <a:ext cx="10233800" cy="435133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9600" i="1" dirty="0"/>
              <a:t>Thank You!</a:t>
            </a:r>
            <a:endParaRPr lang="hi-IN" sz="96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28345"/>
            <a:ext cx="9144000" cy="4815198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∙ Title</a:t>
            </a:r>
            <a:br>
              <a:rPr 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∙ Motivation</a:t>
            </a:r>
            <a:br>
              <a:rPr 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∙ Objectives</a:t>
            </a:r>
            <a:br>
              <a:rPr 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∙ System Block Diagram</a:t>
            </a:r>
            <a:br>
              <a:rPr 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∙ Timeline</a:t>
            </a:r>
            <a:br>
              <a:rPr 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∙ Tools and Technology </a:t>
            </a:r>
            <a:br>
              <a:rPr 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∙ Features</a:t>
            </a:r>
            <a:br>
              <a:rPr 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∙ Applications &amp; Advantages</a:t>
            </a:r>
            <a:br>
              <a:rPr 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∙ Cost Analysis</a:t>
            </a:r>
            <a:br>
              <a:rPr 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∙ Future Scope</a:t>
            </a:r>
            <a:br>
              <a:rPr 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∙ Reference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4320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Outline ( Topic covered 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5625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267" y="1228634"/>
            <a:ext cx="11169467" cy="5167086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3600" dirty="0">
                <a:latin typeface="Batang" pitchFamily="18" charset="-127"/>
                <a:ea typeface="Batang" pitchFamily="18" charset="-127"/>
              </a:rPr>
              <a:t>∙ Costly and system dependent products available in market</a:t>
            </a:r>
            <a:br>
              <a:rPr lang="en-IN" sz="3600" dirty="0">
                <a:latin typeface="Batang" pitchFamily="18" charset="-127"/>
                <a:ea typeface="Batang" pitchFamily="18" charset="-127"/>
              </a:rPr>
            </a:br>
            <a:r>
              <a:rPr lang="en-IN" sz="3600" dirty="0">
                <a:latin typeface="Batang" pitchFamily="18" charset="-127"/>
                <a:ea typeface="Batang" pitchFamily="18" charset="-127"/>
              </a:rPr>
              <a:t>∙ Continuous monitoring required</a:t>
            </a:r>
            <a:br>
              <a:rPr lang="en-IN" sz="3600" dirty="0">
                <a:latin typeface="Batang" pitchFamily="18" charset="-127"/>
                <a:ea typeface="Batang" pitchFamily="18" charset="-127"/>
              </a:rPr>
            </a:br>
            <a:r>
              <a:rPr lang="en-IN" sz="3600" dirty="0">
                <a:latin typeface="Batang" pitchFamily="18" charset="-127"/>
                <a:ea typeface="Batang" pitchFamily="18" charset="-127"/>
              </a:rPr>
              <a:t>∙ Immediate and safe shutdown of system with notification</a:t>
            </a:r>
            <a:br>
              <a:rPr lang="en-IN" sz="3600" dirty="0">
                <a:latin typeface="Batang" pitchFamily="18" charset="-127"/>
                <a:ea typeface="Batang" pitchFamily="18" charset="-127"/>
              </a:rPr>
            </a:br>
            <a:r>
              <a:rPr lang="en-IN" sz="3600" dirty="0">
                <a:latin typeface="Batang" pitchFamily="18" charset="-127"/>
                <a:ea typeface="Batang" pitchFamily="18" charset="-127"/>
              </a:rPr>
              <a:t>∙ No loss of data at shutdown</a:t>
            </a:r>
            <a:br>
              <a:rPr lang="en-IN" sz="3600" dirty="0">
                <a:latin typeface="Batang" pitchFamily="18" charset="-127"/>
                <a:ea typeface="Batang" pitchFamily="18" charset="-127"/>
              </a:rPr>
            </a:br>
            <a:r>
              <a:rPr lang="en-IN" sz="3600" dirty="0">
                <a:latin typeface="Batang" pitchFamily="18" charset="-127"/>
                <a:ea typeface="Batang" pitchFamily="18" charset="-127"/>
              </a:rPr>
              <a:t>∙ Designing a product which can be directly implemented on </a:t>
            </a:r>
            <a:br>
              <a:rPr lang="en-IN" sz="3600" dirty="0">
                <a:latin typeface="Batang" pitchFamily="18" charset="-127"/>
                <a:ea typeface="Batang" pitchFamily="18" charset="-127"/>
              </a:rPr>
            </a:br>
            <a:r>
              <a:rPr lang="en-IN" sz="3600" dirty="0">
                <a:latin typeface="Batang" pitchFamily="18" charset="-127"/>
                <a:ea typeface="Batang" pitchFamily="18" charset="-127"/>
              </a:rPr>
              <a:t>  servers on Nirma University</a:t>
            </a:r>
            <a:endParaRPr lang="en-US" sz="3600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4800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Motivation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2860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595" y="1144519"/>
            <a:ext cx="11249011" cy="5167086"/>
          </a:xfrm>
        </p:spPr>
        <p:txBody>
          <a:bodyPr anchor="ctr">
            <a:normAutofit/>
          </a:bodyPr>
          <a:lstStyle/>
          <a:p>
            <a:pPr algn="just"/>
            <a:r>
              <a:rPr lang="en-IN" sz="3200" dirty="0">
                <a:latin typeface="Batang" pitchFamily="18" charset="-127"/>
                <a:ea typeface="Batang" pitchFamily="18" charset="-127"/>
              </a:rPr>
              <a:t>∙ To design &amp; Develop smart power monitoring system</a:t>
            </a:r>
            <a:br>
              <a:rPr lang="en-IN" sz="3200" dirty="0">
                <a:latin typeface="Batang" pitchFamily="18" charset="-127"/>
                <a:ea typeface="Batang" pitchFamily="18" charset="-127"/>
              </a:rPr>
            </a:br>
            <a:br>
              <a:rPr lang="en-IN" sz="3200" dirty="0">
                <a:latin typeface="Batang" pitchFamily="18" charset="-127"/>
                <a:ea typeface="Batang" pitchFamily="18" charset="-127"/>
              </a:rPr>
            </a:br>
            <a:r>
              <a:rPr lang="en-IN" sz="3200" dirty="0">
                <a:latin typeface="Batang" pitchFamily="18" charset="-127"/>
                <a:ea typeface="Batang" pitchFamily="18" charset="-127"/>
              </a:rPr>
              <a:t>∙ To design sensor network</a:t>
            </a:r>
            <a:br>
              <a:rPr lang="en-IN" sz="3200" dirty="0">
                <a:latin typeface="Batang" pitchFamily="18" charset="-127"/>
                <a:ea typeface="Batang" pitchFamily="18" charset="-127"/>
              </a:rPr>
            </a:br>
            <a:br>
              <a:rPr lang="en-IN" sz="3200" dirty="0">
                <a:latin typeface="Batang" pitchFamily="18" charset="-127"/>
                <a:ea typeface="Batang" pitchFamily="18" charset="-127"/>
              </a:rPr>
            </a:br>
            <a:r>
              <a:rPr lang="en-IN" sz="3200" dirty="0">
                <a:latin typeface="Batang" pitchFamily="18" charset="-127"/>
                <a:ea typeface="Batang" pitchFamily="18" charset="-127"/>
              </a:rPr>
              <a:t>∙ To develop data logger, monitor, and alerting system with GUI </a:t>
            </a:r>
            <a:br>
              <a:rPr lang="en-IN" sz="3200" dirty="0">
                <a:latin typeface="Batang" pitchFamily="18" charset="-127"/>
                <a:ea typeface="Batang" pitchFamily="18" charset="-127"/>
              </a:rPr>
            </a:br>
            <a:br>
              <a:rPr lang="en-IN" sz="3200" dirty="0">
                <a:latin typeface="Batang" pitchFamily="18" charset="-127"/>
                <a:ea typeface="Batang" pitchFamily="18" charset="-127"/>
              </a:rPr>
            </a:br>
            <a:r>
              <a:rPr lang="en-IN" sz="3200" dirty="0">
                <a:latin typeface="Batang" pitchFamily="18" charset="-127"/>
                <a:ea typeface="Batang" pitchFamily="18" charset="-127"/>
              </a:rPr>
              <a:t>∙ To integrate the server with communication system</a:t>
            </a:r>
            <a:br>
              <a:rPr lang="en-IN" sz="3200" dirty="0">
                <a:latin typeface="Batang" pitchFamily="18" charset="-127"/>
                <a:ea typeface="Batang" pitchFamily="18" charset="-127"/>
              </a:rPr>
            </a:br>
            <a:br>
              <a:rPr lang="en-IN" sz="3200" dirty="0">
                <a:latin typeface="Batang" pitchFamily="18" charset="-127"/>
                <a:ea typeface="Batang" pitchFamily="18" charset="-127"/>
              </a:rPr>
            </a:br>
            <a:r>
              <a:rPr lang="en-IN" sz="3200" dirty="0">
                <a:latin typeface="Batang" pitchFamily="18" charset="-127"/>
                <a:ea typeface="Batang" pitchFamily="18" charset="-127"/>
              </a:rPr>
              <a:t>∙ To design database to store condition of system and to notify authority</a:t>
            </a:r>
            <a:endParaRPr lang="en-US" sz="3200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4800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Objective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6642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595" y="1144519"/>
            <a:ext cx="11249011" cy="5167086"/>
          </a:xfrm>
        </p:spPr>
        <p:txBody>
          <a:bodyPr anchor="ctr">
            <a:normAutofit/>
          </a:bodyPr>
          <a:lstStyle/>
          <a:p>
            <a:pPr algn="just"/>
            <a:endParaRPr lang="en-US" sz="3200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4800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Block Diagram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210CF-B0B4-47FE-A975-191D20A3B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762" y="980849"/>
            <a:ext cx="4578476" cy="570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8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18" y="375192"/>
            <a:ext cx="5435600" cy="5424717"/>
          </a:xfrm>
        </p:spPr>
        <p:txBody>
          <a:bodyPr>
            <a:normAutofit/>
          </a:bodyPr>
          <a:lstStyle/>
          <a:p>
            <a:pPr algn="ctr"/>
            <a:br>
              <a:rPr lang="en-IN" sz="3600" dirty="0">
                <a:latin typeface="Batang" pitchFamily="18" charset="-127"/>
                <a:ea typeface="Batang" pitchFamily="18" charset="-127"/>
              </a:rPr>
            </a:br>
            <a:br>
              <a:rPr lang="en-IN" sz="3600" dirty="0">
                <a:latin typeface="Batang" pitchFamily="18" charset="-127"/>
                <a:ea typeface="Batang" pitchFamily="18" charset="-127"/>
              </a:rPr>
            </a:br>
            <a:endParaRPr lang="en-US" sz="2400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FCBF72-F679-4E3F-B1D8-475B465E156E}"/>
              </a:ext>
            </a:extLst>
          </p:cNvPr>
          <p:cNvSpPr txBox="1">
            <a:spLocks/>
          </p:cNvSpPr>
          <p:nvPr/>
        </p:nvSpPr>
        <p:spPr>
          <a:xfrm>
            <a:off x="545158" y="1592940"/>
            <a:ext cx="4447322" cy="40473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2400" dirty="0">
                <a:latin typeface="Courier New" panose="02070309020205020404" pitchFamily="49" charset="0"/>
                <a:ea typeface="Batang" pitchFamily="18" charset="-127"/>
                <a:cs typeface="Courier New" panose="02070309020205020404" pitchFamily="49" charset="0"/>
              </a:rPr>
              <a:t>∙ ESP32</a:t>
            </a:r>
            <a:br>
              <a:rPr lang="en-IN" sz="2400" dirty="0">
                <a:latin typeface="Courier New" panose="02070309020205020404" pitchFamily="49" charset="0"/>
                <a:ea typeface="Batang" pitchFamily="18" charset="-127"/>
                <a:cs typeface="Courier New" panose="02070309020205020404" pitchFamily="49" charset="0"/>
              </a:rPr>
            </a:br>
            <a:br>
              <a:rPr lang="en-IN" sz="2400" dirty="0">
                <a:latin typeface="Courier New" panose="02070309020205020404" pitchFamily="49" charset="0"/>
                <a:ea typeface="Batang" pitchFamily="18" charset="-127"/>
                <a:cs typeface="Courier New" panose="02070309020205020404" pitchFamily="49" charset="0"/>
              </a:rPr>
            </a:br>
            <a:r>
              <a:rPr lang="en-IN" sz="2400" dirty="0">
                <a:latin typeface="Courier New" panose="02070309020205020404" pitchFamily="49" charset="0"/>
                <a:ea typeface="Batang" pitchFamily="18" charset="-127"/>
                <a:cs typeface="Courier New" panose="02070309020205020404" pitchFamily="49" charset="0"/>
              </a:rPr>
              <a:t>∙ Real Time Clock ( DS3231 )</a:t>
            </a:r>
            <a:br>
              <a:rPr lang="en-IN" sz="2400" dirty="0">
                <a:latin typeface="Courier New" panose="02070309020205020404" pitchFamily="49" charset="0"/>
                <a:ea typeface="Batang" pitchFamily="18" charset="-127"/>
                <a:cs typeface="Courier New" panose="02070309020205020404" pitchFamily="49" charset="0"/>
              </a:rPr>
            </a:br>
            <a:br>
              <a:rPr lang="en-IN" sz="2400" dirty="0">
                <a:latin typeface="Courier New" panose="02070309020205020404" pitchFamily="49" charset="0"/>
                <a:ea typeface="Batang" pitchFamily="18" charset="-127"/>
                <a:cs typeface="Courier New" panose="02070309020205020404" pitchFamily="49" charset="0"/>
              </a:rPr>
            </a:br>
            <a:r>
              <a:rPr lang="en-IN" sz="2400" dirty="0">
                <a:latin typeface="Courier New" panose="02070309020205020404" pitchFamily="49" charset="0"/>
                <a:ea typeface="Batang" pitchFamily="18" charset="-127"/>
                <a:cs typeface="Courier New" panose="02070309020205020404" pitchFamily="49" charset="0"/>
              </a:rPr>
              <a:t>∙ LCD  display (16*2)</a:t>
            </a:r>
            <a:br>
              <a:rPr lang="en-IN" sz="2400" dirty="0">
                <a:latin typeface="Courier New" panose="02070309020205020404" pitchFamily="49" charset="0"/>
                <a:ea typeface="Batang" pitchFamily="18" charset="-127"/>
                <a:cs typeface="Courier New" panose="02070309020205020404" pitchFamily="49" charset="0"/>
              </a:rPr>
            </a:br>
            <a:br>
              <a:rPr lang="en-IN" sz="2400" dirty="0">
                <a:latin typeface="Courier New" panose="02070309020205020404" pitchFamily="49" charset="0"/>
                <a:ea typeface="Batang" pitchFamily="18" charset="-127"/>
                <a:cs typeface="Courier New" panose="02070309020205020404" pitchFamily="49" charset="0"/>
              </a:rPr>
            </a:br>
            <a:r>
              <a:rPr lang="en-IN" sz="2400" dirty="0">
                <a:latin typeface="Courier New" panose="02070309020205020404" pitchFamily="49" charset="0"/>
                <a:ea typeface="Batang" pitchFamily="18" charset="-127"/>
                <a:cs typeface="Courier New" panose="02070309020205020404" pitchFamily="49" charset="0"/>
              </a:rPr>
              <a:t>∙ Current sensor ( acs712, SCT013-030 )</a:t>
            </a:r>
          </a:p>
          <a:p>
            <a:pPr algn="just"/>
            <a:endParaRPr lang="en-IN" sz="2400" dirty="0">
              <a:latin typeface="Courier New" panose="02070309020205020404" pitchFamily="49" charset="0"/>
              <a:ea typeface="Batang" pitchFamily="18" charset="-127"/>
              <a:cs typeface="Courier New" panose="02070309020205020404" pitchFamily="49" charset="0"/>
            </a:endParaRPr>
          </a:p>
          <a:p>
            <a:pPr algn="just"/>
            <a:r>
              <a:rPr lang="en-IN" sz="2400" dirty="0">
                <a:latin typeface="Courier New" panose="02070309020205020404" pitchFamily="49" charset="0"/>
                <a:ea typeface="Batang" pitchFamily="18" charset="-127"/>
                <a:cs typeface="Courier New" panose="02070309020205020404" pitchFamily="49" charset="0"/>
              </a:rPr>
              <a:t>∙ PM01 AC-DC Power module</a:t>
            </a:r>
          </a:p>
          <a:p>
            <a:pPr algn="just"/>
            <a:endParaRPr lang="en-US" sz="2400" dirty="0">
              <a:latin typeface="Courier New" panose="02070309020205020404" pitchFamily="49" charset="0"/>
              <a:ea typeface="Batang" pitchFamily="18" charset="-127"/>
              <a:cs typeface="Courier New" panose="02070309020205020404" pitchFamily="49" charset="0"/>
            </a:endParaRPr>
          </a:p>
          <a:p>
            <a:pPr algn="just"/>
            <a:r>
              <a:rPr lang="en-IN" sz="2400" dirty="0">
                <a:latin typeface="Courier New" panose="02070309020205020404" pitchFamily="49" charset="0"/>
                <a:ea typeface="Batang" pitchFamily="18" charset="-127"/>
                <a:cs typeface="Courier New" panose="02070309020205020404" pitchFamily="49" charset="0"/>
              </a:rPr>
              <a:t>∙ Rechargeable Lithium battery module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370C89C-9B05-4C3D-8CBF-BE1ABAA7B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800"/>
            <a:ext cx="3901440" cy="754025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Tools</a:t>
            </a:r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05566C5-0568-4406-9029-47701C9D6C31}"/>
              </a:ext>
            </a:extLst>
          </p:cNvPr>
          <p:cNvSpPr txBox="1">
            <a:spLocks/>
          </p:cNvSpPr>
          <p:nvPr/>
        </p:nvSpPr>
        <p:spPr>
          <a:xfrm>
            <a:off x="7152640" y="304799"/>
            <a:ext cx="322072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400" dirty="0"/>
              <a:t>Technologies</a:t>
            </a:r>
            <a:endParaRPr lang="en-US" sz="4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91358B-9506-46A8-8A8E-092FFB3187A1}"/>
              </a:ext>
            </a:extLst>
          </p:cNvPr>
          <p:cNvSpPr txBox="1">
            <a:spLocks/>
          </p:cNvSpPr>
          <p:nvPr/>
        </p:nvSpPr>
        <p:spPr>
          <a:xfrm>
            <a:off x="6745517" y="1712685"/>
            <a:ext cx="4447322" cy="40473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2400" dirty="0">
                <a:latin typeface="Courier New" panose="02070309020205020404" pitchFamily="49" charset="0"/>
                <a:ea typeface="Batang" pitchFamily="18" charset="-127"/>
                <a:cs typeface="Courier New" panose="02070309020205020404" pitchFamily="49" charset="0"/>
              </a:rPr>
              <a:t>∙ Arduino 1.8.5</a:t>
            </a:r>
          </a:p>
          <a:p>
            <a:pPr algn="just"/>
            <a:endParaRPr lang="en-IN" sz="2400" dirty="0">
              <a:latin typeface="Courier New" panose="02070309020205020404" pitchFamily="49" charset="0"/>
              <a:ea typeface="Batang" pitchFamily="18" charset="-127"/>
              <a:cs typeface="Courier New" panose="02070309020205020404" pitchFamily="49" charset="0"/>
            </a:endParaRPr>
          </a:p>
          <a:p>
            <a:pPr algn="just"/>
            <a:r>
              <a:rPr lang="en-IN" sz="2400" dirty="0">
                <a:latin typeface="Courier New" panose="02070309020205020404" pitchFamily="49" charset="0"/>
                <a:ea typeface="Batang" pitchFamily="18" charset="-127"/>
                <a:cs typeface="Courier New" panose="02070309020205020404" pitchFamily="49" charset="0"/>
              </a:rPr>
              <a:t>∙ C/C++</a:t>
            </a:r>
          </a:p>
          <a:p>
            <a:pPr algn="just"/>
            <a:endParaRPr lang="en-US" sz="2400" dirty="0">
              <a:latin typeface="Courier New" panose="02070309020205020404" pitchFamily="49" charset="0"/>
              <a:ea typeface="Batang" pitchFamily="18" charset="-127"/>
              <a:cs typeface="Courier New" panose="02070309020205020404" pitchFamily="49" charset="0"/>
            </a:endParaRPr>
          </a:p>
          <a:p>
            <a:pPr algn="just"/>
            <a:r>
              <a:rPr lang="en-IN" sz="2400" dirty="0">
                <a:latin typeface="Courier New" panose="02070309020205020404" pitchFamily="49" charset="0"/>
                <a:ea typeface="Batang" pitchFamily="18" charset="-127"/>
                <a:cs typeface="Courier New" panose="02070309020205020404" pitchFamily="49" charset="0"/>
              </a:rPr>
              <a:t>∙ MySQL</a:t>
            </a:r>
          </a:p>
          <a:p>
            <a:pPr algn="just"/>
            <a:endParaRPr lang="en-US" sz="2400" dirty="0">
              <a:latin typeface="Courier New" panose="02070309020205020404" pitchFamily="49" charset="0"/>
              <a:ea typeface="Batang" pitchFamily="18" charset="-127"/>
              <a:cs typeface="Courier New" panose="02070309020205020404" pitchFamily="49" charset="0"/>
            </a:endParaRPr>
          </a:p>
          <a:p>
            <a:pPr algn="just"/>
            <a:r>
              <a:rPr lang="en-IN" sz="2400" dirty="0">
                <a:latin typeface="Courier New" panose="02070309020205020404" pitchFamily="49" charset="0"/>
                <a:ea typeface="Batang" pitchFamily="18" charset="-127"/>
                <a:cs typeface="Courier New" panose="02070309020205020404" pitchFamily="49" charset="0"/>
              </a:rPr>
              <a:t>∙ PHP/HTML/CSS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BEB0B3-ECB7-49B3-8233-45095AD86023}"/>
              </a:ext>
            </a:extLst>
          </p:cNvPr>
          <p:cNvSpPr/>
          <p:nvPr/>
        </p:nvSpPr>
        <p:spPr>
          <a:xfrm>
            <a:off x="6214438" y="395512"/>
            <a:ext cx="45719" cy="64421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5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599" y="211667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Timeline</a:t>
            </a:r>
            <a:endParaRPr lang="en-US" sz="44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1B5BFBD-A033-4D5D-84A3-DB4A529862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399566"/>
              </p:ext>
            </p:extLst>
          </p:nvPr>
        </p:nvGraphicFramePr>
        <p:xfrm>
          <a:off x="1767840" y="821267"/>
          <a:ext cx="9316720" cy="6036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296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BC446-E122-4CFC-AB55-FD41E15BC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0000" y="522923"/>
            <a:ext cx="5025216" cy="823912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Work done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52AFA-27EB-405B-A7C3-B0C01C1372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Implementation of RTC, LCD module with Arduino</a:t>
            </a:r>
          </a:p>
          <a:p>
            <a:r>
              <a:rPr lang="en-IN" dirty="0"/>
              <a:t>GPP designing for ESP32</a:t>
            </a:r>
          </a:p>
          <a:p>
            <a:r>
              <a:rPr lang="en-IN" dirty="0"/>
              <a:t>Activation of ESP32 and integration with RTC, LCD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4FEA6-4B09-4FF9-B736-E789940FF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8240" y="522923"/>
            <a:ext cx="5035548" cy="823912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Issues faced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6F256-B957-41B8-877D-2A1C895EA9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Library mismatch with DS3231</a:t>
            </a:r>
          </a:p>
          <a:p>
            <a:r>
              <a:rPr lang="en-IN" dirty="0"/>
              <a:t>Issues with ESP32 board manager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81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4800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Applications</a:t>
            </a:r>
            <a:endParaRPr lang="en-US" sz="4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6C25F9-9F0C-4FC3-A4EA-F46400990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537" y="1218474"/>
            <a:ext cx="11161486" cy="5167086"/>
          </a:xfrm>
        </p:spPr>
        <p:txBody>
          <a:bodyPr anchor="t">
            <a:noAutofit/>
          </a:bodyPr>
          <a:lstStyle/>
          <a:p>
            <a:pPr algn="ctr"/>
            <a:r>
              <a:rPr lang="en-IN" sz="2800" dirty="0">
                <a:latin typeface="Batang" panose="02030600000101010101" pitchFamily="18" charset="-127"/>
                <a:ea typeface="Batang" panose="02030600000101010101" pitchFamily="18" charset="-127"/>
              </a:rPr>
              <a:t> • Nirma University Servers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849FC5-2AC6-406E-BD87-13C64D0FF74E}"/>
              </a:ext>
            </a:extLst>
          </p:cNvPr>
          <p:cNvSpPr txBox="1"/>
          <p:nvPr/>
        </p:nvSpPr>
        <p:spPr>
          <a:xfrm>
            <a:off x="243840" y="1727200"/>
            <a:ext cx="11765280" cy="492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5189C6-338B-4501-ACD0-98D3B3C1F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99881" y="1926218"/>
            <a:ext cx="4846797" cy="472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860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0</TotalTime>
  <Words>314</Words>
  <Application>Microsoft Office PowerPoint</Application>
  <PresentationFormat>Widescreen</PresentationFormat>
  <Paragraphs>79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Batang</vt:lpstr>
      <vt:lpstr>Arial</vt:lpstr>
      <vt:lpstr>Book Antiqua</vt:lpstr>
      <vt:lpstr>Calibri</vt:lpstr>
      <vt:lpstr>Corbel</vt:lpstr>
      <vt:lpstr>Courier New</vt:lpstr>
      <vt:lpstr>Times New Roman</vt:lpstr>
      <vt:lpstr>Wingdings</vt:lpstr>
      <vt:lpstr>Depth</vt:lpstr>
      <vt:lpstr>Pranjal  Arya ( 16bec105 ) Mrunal Pancholi ( 16bec130 )  Guide: Dr. Vijay Savani</vt:lpstr>
      <vt:lpstr>∙ Title ∙ Motivation ∙ Objectives ∙ System Block Diagram ∙ Timeline ∙ Tools and Technology  ∙ Features ∙ Applications &amp; Advantages ∙ Cost Analysis ∙ Future Scope ∙ Reference</vt:lpstr>
      <vt:lpstr>∙ Costly and system dependent products available in market ∙ Continuous monitoring required ∙ Immediate and safe shutdown of system with notification ∙ No loss of data at shutdown ∙ Designing a product which can be directly implemented on    servers on Nirma University</vt:lpstr>
      <vt:lpstr>∙ To design &amp; Develop smart power monitoring system  ∙ To design sensor network  ∙ To develop data logger, monitor, and alerting system with GUI   ∙ To integrate the server with communication system  ∙ To design database to store condition of system and to notify authority</vt:lpstr>
      <vt:lpstr>PowerPoint Presentation</vt:lpstr>
      <vt:lpstr>  </vt:lpstr>
      <vt:lpstr>PowerPoint Presentation</vt:lpstr>
      <vt:lpstr>PowerPoint Presentation</vt:lpstr>
      <vt:lpstr> • Nirma University Servers</vt:lpstr>
      <vt:lpstr>• Low cost and system independent • Compact in design and easy to operate • Allows control and monitoring of multiple UPSs via LAN and WIFI     UPS Navigation • Real-time dynamic graphs of UPS data  • Safely OS shutdown and protection from data loss during power failure  • Warning notifications via pop-up screen or e-mail/SMS   • Password security protection and Remote access management   Tracking through Mobile • It can monitor and manage from one to multiple UPSs in a networked    environment, either LAN or INTERNET • prevent data loss from power outage and safely store programming    data and scheduled shutdown UPSs. </vt:lpstr>
      <vt:lpstr>Cost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Pranjal Arya</dc:creator>
  <cp:lastModifiedBy>Pranjal Arya</cp:lastModifiedBy>
  <cp:revision>101</cp:revision>
  <dcterms:created xsi:type="dcterms:W3CDTF">2014-09-12T02:17:01Z</dcterms:created>
  <dcterms:modified xsi:type="dcterms:W3CDTF">2019-04-09T05:15:51Z</dcterms:modified>
</cp:coreProperties>
</file>