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3" r:id="rId7"/>
    <p:sldId id="261" r:id="rId8"/>
    <p:sldId id="262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99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950C-1325-4294-9F22-AF29DA34096C}" type="datetimeFigureOut">
              <a:rPr lang="en-US" smtClean="0"/>
              <a:t>06-Mar-2022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8620-0DF1-4244-81FF-597A531C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77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950C-1325-4294-9F22-AF29DA34096C}" type="datetimeFigureOut">
              <a:rPr lang="en-US" smtClean="0"/>
              <a:t>06-Mar-2022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8620-0DF1-4244-81FF-597A531C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72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950C-1325-4294-9F22-AF29DA34096C}" type="datetimeFigureOut">
              <a:rPr lang="en-US" smtClean="0"/>
              <a:t>06-Mar-2022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8620-0DF1-4244-81FF-597A531C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950C-1325-4294-9F22-AF29DA34096C}" type="datetimeFigureOut">
              <a:rPr lang="en-US" smtClean="0"/>
              <a:t>06-Mar-2022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8620-0DF1-4244-81FF-597A531C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77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950C-1325-4294-9F22-AF29DA34096C}" type="datetimeFigureOut">
              <a:rPr lang="en-US" smtClean="0"/>
              <a:t>06-Mar-2022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8620-0DF1-4244-81FF-597A531C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68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950C-1325-4294-9F22-AF29DA34096C}" type="datetimeFigureOut">
              <a:rPr lang="en-US" smtClean="0"/>
              <a:t>06-Mar-2022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8620-0DF1-4244-81FF-597A531C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14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950C-1325-4294-9F22-AF29DA34096C}" type="datetimeFigureOut">
              <a:rPr lang="en-US" smtClean="0"/>
              <a:t>06-Mar-2022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8620-0DF1-4244-81FF-597A531C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26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950C-1325-4294-9F22-AF29DA34096C}" type="datetimeFigureOut">
              <a:rPr lang="en-US" smtClean="0"/>
              <a:t>06-Mar-2022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8620-0DF1-4244-81FF-597A531C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20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950C-1325-4294-9F22-AF29DA34096C}" type="datetimeFigureOut">
              <a:rPr lang="en-US" smtClean="0"/>
              <a:t>06-Mar-2022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8620-0DF1-4244-81FF-597A531C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35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950C-1325-4294-9F22-AF29DA34096C}" type="datetimeFigureOut">
              <a:rPr lang="en-US" smtClean="0"/>
              <a:t>06-Mar-2022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8620-0DF1-4244-81FF-597A531C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2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950C-1325-4294-9F22-AF29DA34096C}" type="datetimeFigureOut">
              <a:rPr lang="en-US" smtClean="0"/>
              <a:t>06-Mar-2022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8620-0DF1-4244-81FF-597A531C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54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0950C-1325-4294-9F22-AF29DA34096C}" type="datetimeFigureOut">
              <a:rPr lang="en-US" smtClean="0"/>
              <a:t>06-Mar-2022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E8620-0DF1-4244-81FF-597A531C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33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C6Q1r3l3R1k" TargetMode="External"/><Relationship Id="rId2" Type="http://schemas.openxmlformats.org/officeDocument/2006/relationships/hyperlink" Target="https://github.com/pvassil/01_KanbanLanes_SpringOnl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4AFE3-6833-42D6-AB96-705E03D1B7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few notes on Spring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FBE2CB-B260-4A01-8E18-BB8BFB1229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Panos Vassiliadis</a:t>
            </a:r>
          </a:p>
        </p:txBody>
      </p:sp>
    </p:spTree>
    <p:extLst>
      <p:ext uri="{BB962C8B-B14F-4D97-AF65-F5344CB8AC3E}">
        <p14:creationId xmlns:p14="http://schemas.microsoft.com/office/powerpoint/2010/main" val="546404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1AD10F-7641-4F98-906E-646C5AD96997}"/>
              </a:ext>
            </a:extLst>
          </p:cNvPr>
          <p:cNvSpPr txBox="1"/>
          <p:nvPr/>
        </p:nvSpPr>
        <p:spPr>
          <a:xfrm>
            <a:off x="345989" y="1431474"/>
            <a:ext cx="862501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solidFill>
                  <a:srgbClr val="646464"/>
                </a:solidFill>
                <a:latin typeface="Consolas" panose="020B0609020204030204" pitchFamily="49" charset="0"/>
              </a:rPr>
              <a:t>@Configuration</a:t>
            </a:r>
          </a:p>
          <a:p>
            <a:pPr algn="l"/>
            <a:r>
              <a:rPr lang="en-US" sz="1600" dirty="0">
                <a:solidFill>
                  <a:srgbClr val="646464"/>
                </a:solidFill>
                <a:latin typeface="Consolas" panose="020B0609020204030204" pitchFamily="49" charset="0"/>
              </a:rPr>
              <a:t>@ComponentScan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(basePackages = {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daintiness.pojoKanban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})</a:t>
            </a: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SpringContext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sz="1600" dirty="0">
              <a:latin typeface="Consolas" panose="020B0609020204030204" pitchFamily="49" charset="0"/>
            </a:endParaRP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LaunchJavaContext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en-US" sz="1600" dirty="0">
              <a:latin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ApplicationContext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AnnotationConfigApplicationContext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SpringContext.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600" dirty="0">
              <a:latin typeface="Consolas" panose="020B0609020204030204" pitchFamily="49" charset="0"/>
            </a:endParaRPr>
          </a:p>
          <a:p>
            <a:pPr marL="898525" indent="-898525"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LaneManagementRepoInterface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repo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.getBean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LaneManagementRepoInterface.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898525" indent="-898525" algn="l"/>
            <a:r>
              <a:rPr lang="en-US" sz="1600" dirty="0"/>
              <a:t>	…</a:t>
            </a:r>
          </a:p>
          <a:p>
            <a:pPr marL="898525" indent="-898525"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LaneReporterInterface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textReporter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.getBean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LaneReporterInterface.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898525" indent="-898525"/>
            <a:r>
              <a:rPr lang="en-US" sz="1600" dirty="0"/>
              <a:t>	…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((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ConfigurableApplicationContext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).close();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FE9668-BA2E-43DC-ADBB-2DB97091E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989" y="0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Inversion of control for object injection in Spring, via annotations</a:t>
            </a:r>
          </a:p>
        </p:txBody>
      </p:sp>
    </p:spTree>
    <p:extLst>
      <p:ext uri="{BB962C8B-B14F-4D97-AF65-F5344CB8AC3E}">
        <p14:creationId xmlns:p14="http://schemas.microsoft.com/office/powerpoint/2010/main" val="4074960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614F8-14DC-4529-BE37-A02D7AF36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also need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87285-BB08-41E6-ACA1-3F065F4E5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correct pom to configure the maven environment for your project</a:t>
            </a:r>
          </a:p>
          <a:p>
            <a:r>
              <a:rPr lang="en-US" dirty="0"/>
              <a:t>A few setup configurations in Eclipse</a:t>
            </a:r>
          </a:p>
          <a:p>
            <a:endParaRPr lang="en-US" dirty="0"/>
          </a:p>
          <a:p>
            <a:r>
              <a:rPr lang="en-US" dirty="0"/>
              <a:t>See: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github</a:t>
            </a:r>
            <a:r>
              <a:rPr lang="en-US" dirty="0"/>
              <a:t> of the project </a:t>
            </a:r>
            <a:r>
              <a:rPr lang="en-US" dirty="0">
                <a:hlinkClick r:id="rId2"/>
              </a:rPr>
              <a:t>https://github.com/pvassil/01_KanbanLanes_SpringOnly</a:t>
            </a:r>
            <a:endParaRPr lang="en-US" dirty="0"/>
          </a:p>
          <a:p>
            <a:pPr lvl="1"/>
            <a:r>
              <a:rPr lang="en-US" dirty="0"/>
              <a:t>The respective video (Video #6) </a:t>
            </a:r>
            <a:r>
              <a:rPr lang="en-US" dirty="0">
                <a:hlinkClick r:id="rId3"/>
              </a:rPr>
              <a:t>https://youtu.be/C6Q1r3l3R1k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69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70681-F80C-47A5-996A-B05475A0F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Based on…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76DDA2-8279-4FAE-BD88-B5DB9443E3CC}"/>
              </a:ext>
            </a:extLst>
          </p:cNvPr>
          <p:cNvSpPr txBox="1"/>
          <p:nvPr/>
        </p:nvSpPr>
        <p:spPr>
          <a:xfrm>
            <a:off x="745266" y="5252465"/>
            <a:ext cx="6229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https://github.com/packtpublishing/mastering-spring-5.0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ACA2C7-923D-4D7F-9A4D-E08376EE48D2}"/>
              </a:ext>
            </a:extLst>
          </p:cNvPr>
          <p:cNvSpPr txBox="1"/>
          <p:nvPr/>
        </p:nvSpPr>
        <p:spPr>
          <a:xfrm>
            <a:off x="745266" y="4782153"/>
            <a:ext cx="77700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https://www.packtpub.com/product/mastering-spring-5-0/9781787123175</a:t>
            </a:r>
          </a:p>
        </p:txBody>
      </p:sp>
      <p:pic>
        <p:nvPicPr>
          <p:cNvPr id="1026" name="Picture 2" descr="Mastering Spring 5.0">
            <a:extLst>
              <a:ext uri="{FF2B5EF4-FFF2-40B4-BE49-F238E27FC236}">
                <a16:creationId xmlns:a16="http://schemas.microsoft.com/office/drawing/2014/main" id="{019C5C44-8061-48E2-AD43-4A947CC83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67" y="1429516"/>
            <a:ext cx="238125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77AB9E5-5178-484C-A21C-817AFBDA5C46}"/>
              </a:ext>
            </a:extLst>
          </p:cNvPr>
          <p:cNvSpPr txBox="1"/>
          <p:nvPr/>
        </p:nvSpPr>
        <p:spPr>
          <a:xfrm>
            <a:off x="3398108" y="1706515"/>
            <a:ext cx="29203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Mastering Spring 5.0</a:t>
            </a:r>
          </a:p>
          <a:p>
            <a:r>
              <a:rPr lang="en-US" dirty="0"/>
              <a:t>    by Ranga Karanam</a:t>
            </a:r>
          </a:p>
          <a:p>
            <a:r>
              <a:rPr lang="en-US" dirty="0" err="1"/>
              <a:t>Packt</a:t>
            </a:r>
            <a:r>
              <a:rPr lang="en-US" dirty="0"/>
              <a:t>, June 2017</a:t>
            </a:r>
          </a:p>
          <a:p>
            <a:r>
              <a:rPr lang="en-US" dirty="0"/>
              <a:t>ISBN: 9781787123175</a:t>
            </a:r>
          </a:p>
        </p:txBody>
      </p:sp>
    </p:spTree>
    <p:extLst>
      <p:ext uri="{BB962C8B-B14F-4D97-AF65-F5344CB8AC3E}">
        <p14:creationId xmlns:p14="http://schemas.microsoft.com/office/powerpoint/2010/main" val="1403793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47112F-2B4C-46CF-ACFD-4B847FB11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42117C-1D0E-4494-9B28-ADE01C40FE0F}"/>
              </a:ext>
            </a:extLst>
          </p:cNvPr>
          <p:cNvSpPr txBox="1"/>
          <p:nvPr/>
        </p:nvSpPr>
        <p:spPr>
          <a:xfrm>
            <a:off x="2286000" y="19015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https://spring.io/why-spring</a:t>
            </a:r>
          </a:p>
        </p:txBody>
      </p:sp>
    </p:spTree>
    <p:extLst>
      <p:ext uri="{BB962C8B-B14F-4D97-AF65-F5344CB8AC3E}">
        <p14:creationId xmlns:p14="http://schemas.microsoft.com/office/powerpoint/2010/main" val="2103274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11231-21B9-41A4-98CF-85BBFD4C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Spring?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5500-F2FC-4736-916B-3900DC787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framework is a Java framework with the intent to  …</a:t>
            </a:r>
          </a:p>
          <a:p>
            <a:pPr lvl="1"/>
            <a:r>
              <a:rPr lang="en-US" dirty="0"/>
              <a:t>… alleviate the developer from the burden of managing the creation of objects,</a:t>
            </a:r>
          </a:p>
          <a:p>
            <a:pPr lvl="1"/>
            <a:r>
              <a:rPr lang="en-US" dirty="0"/>
              <a:t>… and, instead, …</a:t>
            </a:r>
          </a:p>
          <a:p>
            <a:pPr lvl="1"/>
            <a:r>
              <a:rPr lang="en-US" dirty="0"/>
              <a:t>… focus to the business logic of the system being built</a:t>
            </a:r>
          </a:p>
        </p:txBody>
      </p:sp>
    </p:spTree>
    <p:extLst>
      <p:ext uri="{BB962C8B-B14F-4D97-AF65-F5344CB8AC3E}">
        <p14:creationId xmlns:p14="http://schemas.microsoft.com/office/powerpoint/2010/main" val="892917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BD095-8474-4685-B8DD-8515AAEEE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746" y="85040"/>
            <a:ext cx="8633254" cy="1325563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Traditional object creation via factories</a:t>
            </a:r>
            <a:br>
              <a:rPr lang="en-US" dirty="0"/>
            </a:br>
            <a:r>
              <a:rPr lang="en-US" dirty="0"/>
              <a:t> 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7E875E-7E52-4F1C-A4AF-A67253F5C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7" y="1018640"/>
            <a:ext cx="7144629" cy="581244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83257B6-4B68-4753-9077-AEC30D0495D4}"/>
              </a:ext>
            </a:extLst>
          </p:cNvPr>
          <p:cNvSpPr/>
          <p:nvPr/>
        </p:nvSpPr>
        <p:spPr>
          <a:xfrm>
            <a:off x="243016" y="4981325"/>
            <a:ext cx="2973859" cy="1062681"/>
          </a:xfrm>
          <a:prstGeom prst="rect">
            <a:avLst/>
          </a:prstGeom>
          <a:solidFill>
            <a:schemeClr val="accent2">
              <a:alpha val="2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962284-AD14-42EA-8936-FA11C8E7461A}"/>
              </a:ext>
            </a:extLst>
          </p:cNvPr>
          <p:cNvSpPr/>
          <p:nvPr/>
        </p:nvSpPr>
        <p:spPr>
          <a:xfrm>
            <a:off x="3476367" y="4889156"/>
            <a:ext cx="4448433" cy="1062681"/>
          </a:xfrm>
          <a:prstGeom prst="rect">
            <a:avLst/>
          </a:prstGeom>
          <a:solidFill>
            <a:schemeClr val="accent2">
              <a:alpha val="2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701767-D1F9-4E84-B480-BDE6DB6A88D7}"/>
              </a:ext>
            </a:extLst>
          </p:cNvPr>
          <p:cNvSpPr/>
          <p:nvPr/>
        </p:nvSpPr>
        <p:spPr>
          <a:xfrm>
            <a:off x="243016" y="953632"/>
            <a:ext cx="2290119" cy="1600732"/>
          </a:xfrm>
          <a:prstGeom prst="rect">
            <a:avLst/>
          </a:prstGeom>
          <a:solidFill>
            <a:srgbClr val="3399FF">
              <a:alpha val="30196"/>
            </a:srgb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A1FC4E-41F4-47A5-BEAC-8901FA1BAD82}"/>
              </a:ext>
            </a:extLst>
          </p:cNvPr>
          <p:cNvSpPr/>
          <p:nvPr/>
        </p:nvSpPr>
        <p:spPr>
          <a:xfrm>
            <a:off x="4197178" y="906162"/>
            <a:ext cx="2290119" cy="1528355"/>
          </a:xfrm>
          <a:prstGeom prst="rect">
            <a:avLst/>
          </a:prstGeom>
          <a:solidFill>
            <a:srgbClr val="3399FF">
              <a:alpha val="30196"/>
            </a:srgb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36F8F4-9E9E-49A3-A4E8-39D977C179D2}"/>
              </a:ext>
            </a:extLst>
          </p:cNvPr>
          <p:cNvSpPr/>
          <p:nvPr/>
        </p:nvSpPr>
        <p:spPr>
          <a:xfrm rot="1073229">
            <a:off x="2384363" y="2055951"/>
            <a:ext cx="1961588" cy="534582"/>
          </a:xfrm>
          <a:prstGeom prst="rect">
            <a:avLst/>
          </a:prstGeom>
          <a:solidFill>
            <a:srgbClr val="3399FF">
              <a:alpha val="30196"/>
            </a:srgb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AB3603-610B-43B5-BC50-12D5D638750D}"/>
              </a:ext>
            </a:extLst>
          </p:cNvPr>
          <p:cNvSpPr txBox="1"/>
          <p:nvPr/>
        </p:nvSpPr>
        <p:spPr>
          <a:xfrm>
            <a:off x="3122141" y="6461755"/>
            <a:ext cx="602185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https://github.com/pvassil/00_KanbanLanes_NakedInTheRain</a:t>
            </a:r>
          </a:p>
        </p:txBody>
      </p:sp>
    </p:spTree>
    <p:extLst>
      <p:ext uri="{BB962C8B-B14F-4D97-AF65-F5344CB8AC3E}">
        <p14:creationId xmlns:p14="http://schemas.microsoft.com/office/powerpoint/2010/main" val="3674038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DA5989-2A7E-4F59-8CF4-F18A875AA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0" y="0"/>
            <a:ext cx="7769087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934DAA6-13C6-445C-9015-9DC7D825CD30}"/>
              </a:ext>
            </a:extLst>
          </p:cNvPr>
          <p:cNvSpPr/>
          <p:nvPr/>
        </p:nvSpPr>
        <p:spPr>
          <a:xfrm>
            <a:off x="597243" y="854777"/>
            <a:ext cx="2290119" cy="1600732"/>
          </a:xfrm>
          <a:prstGeom prst="rect">
            <a:avLst/>
          </a:prstGeom>
          <a:solidFill>
            <a:srgbClr val="3399FF">
              <a:alpha val="30196"/>
            </a:srgb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73245D-08FE-4B84-9610-1DB5DEDAD2E5}"/>
              </a:ext>
            </a:extLst>
          </p:cNvPr>
          <p:cNvSpPr/>
          <p:nvPr/>
        </p:nvSpPr>
        <p:spPr>
          <a:xfrm>
            <a:off x="4926228" y="560172"/>
            <a:ext cx="1721708" cy="1103871"/>
          </a:xfrm>
          <a:prstGeom prst="rect">
            <a:avLst/>
          </a:prstGeom>
          <a:solidFill>
            <a:srgbClr val="3399FF">
              <a:alpha val="30196"/>
            </a:srgb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01848F-A413-4343-A1D4-0AADE85B2EC4}"/>
              </a:ext>
            </a:extLst>
          </p:cNvPr>
          <p:cNvSpPr/>
          <p:nvPr/>
        </p:nvSpPr>
        <p:spPr>
          <a:xfrm rot="481547">
            <a:off x="2623261" y="1644057"/>
            <a:ext cx="1961588" cy="534582"/>
          </a:xfrm>
          <a:prstGeom prst="rect">
            <a:avLst/>
          </a:prstGeom>
          <a:solidFill>
            <a:srgbClr val="3399FF">
              <a:alpha val="30196"/>
            </a:srgb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1DD70F0-A44A-4713-BBA9-225A994A7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682" y="159180"/>
            <a:ext cx="1553748" cy="1570766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With Spring…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64D0D8-49E0-4B39-AA4D-2881574679E8}"/>
              </a:ext>
            </a:extLst>
          </p:cNvPr>
          <p:cNvSpPr txBox="1"/>
          <p:nvPr/>
        </p:nvSpPr>
        <p:spPr>
          <a:xfrm>
            <a:off x="3690551" y="6488668"/>
            <a:ext cx="545344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/>
            <a:r>
              <a:rPr lang="en-US" dirty="0"/>
              <a:t>https://github.com/pvassil/01_KanbanLanes_SpringOnly</a:t>
            </a:r>
          </a:p>
        </p:txBody>
      </p:sp>
    </p:spTree>
    <p:extLst>
      <p:ext uri="{BB962C8B-B14F-4D97-AF65-F5344CB8AC3E}">
        <p14:creationId xmlns:p14="http://schemas.microsoft.com/office/powerpoint/2010/main" val="1414429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8E51-AE22-4C6C-A42F-68E89C64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 and </a:t>
            </a:r>
            <a:r>
              <a:rPr lang="en-US" dirty="0">
                <a:solidFill>
                  <a:srgbClr val="FF0000"/>
                </a:solidFill>
              </a:rPr>
              <a:t>Injection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8644C5-1757-4994-8885-7CF75719C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Dependency Inversion Principle (DIP): </a:t>
            </a:r>
            <a:r>
              <a:rPr lang="en-US" dirty="0"/>
              <a:t>Clients and high-level modules should depend on abstractions (rather than concrete classes)</a:t>
            </a:r>
          </a:p>
          <a:p>
            <a:r>
              <a:rPr lang="en-US" b="1" dirty="0">
                <a:solidFill>
                  <a:srgbClr val="FF0000"/>
                </a:solidFill>
              </a:rPr>
              <a:t>Dependency Injection</a:t>
            </a:r>
            <a:r>
              <a:rPr lang="en-US" dirty="0">
                <a:solidFill>
                  <a:srgbClr val="FF0000"/>
                </a:solidFill>
              </a:rPr>
              <a:t>: a composite class does NOT create its components (does not deal with instance management), but rather, we pass ready-made components to it, upon the invocation of its constructors (“someone else builds your components and injects them into your structure at your creation”)</a:t>
            </a: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Inversion of Control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the classes that we write, receive “instructions” (“control”) from the framework we use</a:t>
            </a:r>
          </a:p>
        </p:txBody>
      </p:sp>
    </p:spTree>
    <p:extLst>
      <p:ext uri="{BB962C8B-B14F-4D97-AF65-F5344CB8AC3E}">
        <p14:creationId xmlns:p14="http://schemas.microsoft.com/office/powerpoint/2010/main" val="549669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26CB1-D032-4D7D-99FF-A0BECB9E0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 at Spring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3B1B4-32C7-4F47-942F-21FDBB0F3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Done via:</a:t>
            </a:r>
          </a:p>
          <a:p>
            <a:pPr lvl="1"/>
            <a:r>
              <a:rPr lang="en-US" b="1" dirty="0"/>
              <a:t>Spring beans</a:t>
            </a:r>
            <a:r>
              <a:rPr lang="en-US" dirty="0"/>
              <a:t>: business logic objects, created “in the shades” by Spring (instead of explicitly creating them with our code)</a:t>
            </a:r>
          </a:p>
          <a:p>
            <a:pPr lvl="1"/>
            <a:r>
              <a:rPr lang="en-US" b="1" dirty="0" err="1"/>
              <a:t>Autowiring</a:t>
            </a:r>
            <a:r>
              <a:rPr lang="en-US" dirty="0"/>
              <a:t>: instructing Spring how to perform the creation of the objects</a:t>
            </a:r>
          </a:p>
        </p:txBody>
      </p:sp>
    </p:spTree>
    <p:extLst>
      <p:ext uri="{BB962C8B-B14F-4D97-AF65-F5344CB8AC3E}">
        <p14:creationId xmlns:p14="http://schemas.microsoft.com/office/powerpoint/2010/main" val="3928931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1F39F1-5BB7-459D-9702-CCBD2F3486BD}"/>
              </a:ext>
            </a:extLst>
          </p:cNvPr>
          <p:cNvSpPr txBox="1"/>
          <p:nvPr/>
        </p:nvSpPr>
        <p:spPr>
          <a:xfrm>
            <a:off x="115330" y="1626110"/>
            <a:ext cx="891334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@Repository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@Qualifier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"LaneManagementRepoService"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534988" indent="-534988"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LaneManagementRepoService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LaneManagementRepoInterface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D76DD-E548-4D59-A5A2-5C61EAE03292}"/>
              </a:ext>
            </a:extLst>
          </p:cNvPr>
          <p:cNvSpPr txBox="1"/>
          <p:nvPr/>
        </p:nvSpPr>
        <p:spPr>
          <a:xfrm>
            <a:off x="115330" y="2930767"/>
            <a:ext cx="8913340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@Service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@Qualifier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"LaneReporterText"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LaneReporterText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LaneReporterInterface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LaneManagementRepoInterface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repo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@Autowired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LaneReporterText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646464"/>
                </a:solidFill>
                <a:latin typeface="Consolas" panose="020B0609020204030204" pitchFamily="49" charset="0"/>
              </a:rPr>
              <a:t>@Qualifier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"LaneManagementRepoService"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LaneManagementRepoInterface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repo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NullPointerException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repo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Objects.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requireNonNull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repo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A9203A3-E79C-410B-A1C5-D3EA8029E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466" y="93277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Inversion of control for object injection in Spring, via annotations</a:t>
            </a:r>
          </a:p>
        </p:txBody>
      </p:sp>
    </p:spTree>
    <p:extLst>
      <p:ext uri="{BB962C8B-B14F-4D97-AF65-F5344CB8AC3E}">
        <p14:creationId xmlns:p14="http://schemas.microsoft.com/office/powerpoint/2010/main" val="3206781992"/>
      </p:ext>
    </p:extLst>
  </p:cSld>
  <p:clrMapOvr>
    <a:masterClrMapping/>
  </p:clrMapOvr>
</p:sld>
</file>

<file path=ppt/theme/theme1.xml><?xml version="1.0" encoding="utf-8"?>
<a:theme xmlns:a="http://schemas.openxmlformats.org/drawingml/2006/main" name="pvassil">
  <a:themeElements>
    <a:clrScheme name="pvassil">
      <a:dk1>
        <a:srgbClr val="00206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vassil" id="{BE4F907C-04CB-41E5-A6E5-71164DB2691B}" vid="{2FA0246C-2DF3-4222-B537-5A4B452F1B9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36</TotalTime>
  <Words>493</Words>
  <Application>Microsoft Office PowerPoint</Application>
  <PresentationFormat>On-screen Show (4:3)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pvassil</vt:lpstr>
      <vt:lpstr>A few notes on Spring</vt:lpstr>
      <vt:lpstr>Based on…</vt:lpstr>
      <vt:lpstr>PowerPoint Presentation</vt:lpstr>
      <vt:lpstr>Why Spring?</vt:lpstr>
      <vt:lpstr>Traditional object creation via factories  …</vt:lpstr>
      <vt:lpstr>With Spring…</vt:lpstr>
      <vt:lpstr>Dependency Inversion and Injection</vt:lpstr>
      <vt:lpstr>Dependency injection at Spring</vt:lpstr>
      <vt:lpstr>Inversion of control for object injection in Spring, via annotations</vt:lpstr>
      <vt:lpstr>Inversion of control for object injection in Spring, via annotations</vt:lpstr>
      <vt:lpstr>You also need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fundamentals</dc:title>
  <dc:creator>Panos Vassiliadis</dc:creator>
  <cp:lastModifiedBy>Panos Vassiliadis</cp:lastModifiedBy>
  <cp:revision>19</cp:revision>
  <dcterms:created xsi:type="dcterms:W3CDTF">2022-03-06T18:08:59Z</dcterms:created>
  <dcterms:modified xsi:type="dcterms:W3CDTF">2022-03-06T19:46:57Z</dcterms:modified>
</cp:coreProperties>
</file>