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7"/>
  </p:notesMasterIdLst>
  <p:sldIdLst>
    <p:sldId id="306" r:id="rId5"/>
    <p:sldId id="313" r:id="rId6"/>
    <p:sldId id="307" r:id="rId7"/>
    <p:sldId id="308" r:id="rId8"/>
    <p:sldId id="343" r:id="rId9"/>
    <p:sldId id="333" r:id="rId10"/>
    <p:sldId id="334" r:id="rId11"/>
    <p:sldId id="335" r:id="rId12"/>
    <p:sldId id="336" r:id="rId13"/>
    <p:sldId id="337" r:id="rId14"/>
    <p:sldId id="338" r:id="rId15"/>
    <p:sldId id="339" r:id="rId16"/>
    <p:sldId id="340" r:id="rId17"/>
    <p:sldId id="309" r:id="rId18"/>
    <p:sldId id="310" r:id="rId19"/>
    <p:sldId id="303" r:id="rId20"/>
    <p:sldId id="315" r:id="rId21"/>
    <p:sldId id="319" r:id="rId22"/>
    <p:sldId id="304" r:id="rId23"/>
    <p:sldId id="320" r:id="rId24"/>
    <p:sldId id="321" r:id="rId25"/>
    <p:sldId id="322" r:id="rId26"/>
    <p:sldId id="325" r:id="rId27"/>
    <p:sldId id="326" r:id="rId28"/>
    <p:sldId id="327" r:id="rId29"/>
    <p:sldId id="344" r:id="rId30"/>
    <p:sldId id="328" r:id="rId31"/>
    <p:sldId id="329" r:id="rId32"/>
    <p:sldId id="330" r:id="rId33"/>
    <p:sldId id="331" r:id="rId34"/>
    <p:sldId id="332" r:id="rId35"/>
    <p:sldId id="31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027FB"/>
    <a:srgbClr val="2849FD"/>
    <a:srgbClr val="FED0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0F00C-A9B1-43D0-B832-594357EB18A5}" v="230" dt="2022-10-19T14:38:39.474"/>
    <p1510:client id="{BC3B9E08-D362-414E-9A38-39AC03326055}" v="544" dt="2022-10-19T15:20:58.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1392"/>
        <p:guide pos="7056"/>
        <p:guide orient="horz" pos="31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a:solidFill>
                <a:schemeClr val="bg1"/>
              </a:solidFill>
            </a:rPr>
            <a:t>Phạm Thanh Trường</a:t>
          </a:r>
        </a:p>
        <a:p>
          <a:pPr algn="ctr">
            <a:lnSpc>
              <a:spcPct val="100000"/>
            </a:lnSpc>
            <a:defRPr b="1" spc="20">
              <a:latin typeface="+mj-lt"/>
            </a:defRPr>
          </a:pPr>
          <a:r>
            <a:rPr lang="en-US">
              <a:solidFill>
                <a:schemeClr val="bg1"/>
              </a:solidFill>
            </a:rPr>
            <a:t>20IT461</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a:solidFill>
                <a:schemeClr val="bg1"/>
              </a:solidFill>
            </a:rPr>
            <a:t>Phan Văn Bằng</a:t>
          </a:r>
        </a:p>
        <a:p>
          <a:pPr algn="ctr">
            <a:lnSpc>
              <a:spcPct val="100000"/>
            </a:lnSpc>
            <a:defRPr b="1" spc="20">
              <a:latin typeface="+mj-lt"/>
            </a:defRPr>
          </a:pPr>
          <a:r>
            <a:rPr lang="en-US">
              <a:solidFill>
                <a:schemeClr val="bg1"/>
              </a:solidFill>
            </a:rPr>
            <a:t>20IT490</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a:solidFill>
                <a:schemeClr val="bg1"/>
              </a:solidFill>
            </a:rPr>
            <a:t>Phan Văn Lai</a:t>
          </a:r>
        </a:p>
        <a:p>
          <a:pPr algn="ctr">
            <a:lnSpc>
              <a:spcPct val="100000"/>
            </a:lnSpc>
            <a:defRPr b="1" spc="20">
              <a:latin typeface="+mj-lt"/>
            </a:defRPr>
          </a:pPr>
          <a:r>
            <a:rPr lang="en-US">
              <a:solidFill>
                <a:schemeClr val="bg1"/>
              </a:solidFill>
            </a:rPr>
            <a:t>20IT1028</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a:solidFill>
                <a:schemeClr val="bg1"/>
              </a:solidFill>
            </a:rPr>
            <a:t>Hồ Thăng Trình</a:t>
          </a:r>
        </a:p>
        <a:p>
          <a:pPr algn="ctr">
            <a:lnSpc>
              <a:spcPct val="100000"/>
            </a:lnSpc>
            <a:defRPr b="1" spc="20">
              <a:latin typeface="+mj-lt"/>
            </a:defRPr>
          </a:pPr>
          <a:r>
            <a:rPr lang="en-US">
              <a:solidFill>
                <a:schemeClr val="bg1"/>
              </a:solidFill>
            </a:rPr>
            <a:t>20IT511</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6000" r="-6000"/>
          </a:stretch>
        </a:blipFill>
        <a:ln>
          <a:noFill/>
        </a:ln>
      </dgm:spPr>
      <dgm:extLst>
        <a:ext uri="{E40237B7-FDA0-4F09-8148-C483321AD2D9}">
          <dgm14:cNvPr xmlns:dgm14="http://schemas.microsoft.com/office/drawing/2010/diagram" id="0" name="" descr="Astronaut female with solid fill"/>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dgm:spPr>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6000" r="-6000"/>
          </a:stretch>
        </a:blipFill>
        <a:ln>
          <a:noFill/>
        </a:ln>
      </dgm:spPr>
      <dgm:extLst>
        <a:ext uri="{E40237B7-FDA0-4F09-8148-C483321AD2D9}">
          <dgm14:cNvPr xmlns:dgm14="http://schemas.microsoft.com/office/drawing/2010/diagram" id="0" name="" descr="Astronaut female outline"/>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dgm:spPr>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6000" r="-6000"/>
          </a:stretch>
        </a:blipFill>
        <a:ln>
          <a:noFill/>
        </a:ln>
      </dgm:spPr>
      <dgm:extLst>
        <a:ext uri="{E40237B7-FDA0-4F09-8148-C483321AD2D9}">
          <dgm14:cNvPr xmlns:dgm14="http://schemas.microsoft.com/office/drawing/2010/diagram" id="0" name="" descr="Astronaut male with solid fill"/>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6000" r="-6000"/>
          </a:stretch>
        </a:blipFill>
        <a:ln>
          <a:noFill/>
        </a:ln>
      </dgm:spPr>
      <dgm:extLst>
        <a:ext uri="{E40237B7-FDA0-4F09-8148-C483321AD2D9}">
          <dgm14:cNvPr xmlns:dgm14="http://schemas.microsoft.com/office/drawing/2010/diagram" id="0" name="" descr="Astronaut male outline"/>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349299C9-846E-4827-813A-349CCCE20782}">
      <dgm:prSet phldrT="[Text]" custT="1"/>
      <dgm:spPr/>
      <dgm:t>
        <a:bodyPr/>
        <a:lstStyle/>
        <a:p>
          <a:r>
            <a:rPr lang="en-US" sz="1800" dirty="0"/>
            <a:t>r – Read</a:t>
          </a:r>
        </a:p>
        <a:p>
          <a:r>
            <a:rPr lang="en-US" sz="1800" dirty="0"/>
            <a:t>w – Write</a:t>
          </a:r>
        </a:p>
        <a:p>
          <a:r>
            <a:rPr lang="en-US" sz="1800" dirty="0"/>
            <a:t>X – Execute</a:t>
          </a:r>
        </a:p>
        <a:p>
          <a:r>
            <a:rPr lang="en-US" sz="1800" dirty="0" err="1"/>
            <a:t>rwx</a:t>
          </a:r>
          <a:endParaRPr lang="en-US" sz="1800"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rgbClr val="2849FD"/>
        </a:solidFill>
        <a:ln>
          <a:solidFill>
            <a:schemeClr val="accent1"/>
          </a:solidFill>
        </a:ln>
      </dgm:spPr>
      <dgm:t>
        <a:bodyPr/>
        <a:lstStyle/>
        <a:p>
          <a:r>
            <a:rPr lang="en-US"/>
            <a:t>Group</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custT="1"/>
      <dgm:spPr/>
      <dgm:t>
        <a:bodyPr/>
        <a:lstStyle/>
        <a:p>
          <a:r>
            <a:rPr lang="en-US" sz="1800"/>
            <a:t>r – Read</a:t>
          </a: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7B2FF309-5120-45E2-ACC8-F8FAA9DBDA55}">
      <dgm:prSet phldrT="[Text]"/>
      <dgm:spPr>
        <a:solidFill>
          <a:srgbClr val="B027FB"/>
        </a:solidFill>
        <a:ln>
          <a:solidFill>
            <a:schemeClr val="accent4"/>
          </a:solidFill>
        </a:ln>
      </dgm:spPr>
      <dgm:t>
        <a:bodyPr/>
        <a:lstStyle/>
        <a:p>
          <a:r>
            <a:rPr lang="en-US"/>
            <a:t>Other</a:t>
          </a:r>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custT="1"/>
      <dgm:spPr/>
      <dgm:t>
        <a:bodyPr/>
        <a:lstStyle/>
        <a:p>
          <a:r>
            <a:rPr lang="en-US" sz="1800" dirty="0"/>
            <a:t>r – Read</a:t>
          </a:r>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AACEAFD5-63CF-4AFC-B46F-BE086C5D447C}">
      <dgm:prSet phldrT="[Text]"/>
      <dgm:spPr>
        <a:solidFill>
          <a:srgbClr val="FED02A"/>
        </a:solidFill>
        <a:ln>
          <a:solidFill>
            <a:schemeClr val="accent2"/>
          </a:solidFill>
        </a:ln>
      </dgm:spPr>
      <dgm:t>
        <a:bodyPr/>
        <a:lstStyle/>
        <a:p>
          <a:r>
            <a:rPr lang="en-US" dirty="0"/>
            <a:t>User</a:t>
          </a:r>
        </a:p>
      </dgm:t>
    </dgm:pt>
    <dgm:pt modelId="{7A8D4B4D-06E9-4958-810D-A6226B6AC588}" type="sibTrans" cxnId="{AE101ABC-7EA3-4444-A576-8AB15A371C84}">
      <dgm:prSet/>
      <dgm:spPr/>
      <dgm:t>
        <a:bodyPr/>
        <a:lstStyle/>
        <a:p>
          <a:endParaRPr lang="en-US"/>
        </a:p>
      </dgm:t>
    </dgm:pt>
    <dgm:pt modelId="{7A0BD8EC-BB4A-4912-A54E-6F39B681264E}" type="parTrans" cxnId="{AE101ABC-7EA3-4444-A576-8AB15A371C84}">
      <dgm:prSet/>
      <dgm:spPr/>
      <dgm:t>
        <a:bodyPr/>
        <a:lstStyle/>
        <a:p>
          <a:endParaRPr lang="en-US"/>
        </a:p>
      </dgm:t>
    </dgm:pt>
    <dgm:pt modelId="{3EF2BD30-D666-4BF9-AFFD-B0638B156B8C}">
      <dgm:prSet custT="1"/>
      <dgm:spPr/>
      <dgm:t>
        <a:bodyPr/>
        <a:lstStyle/>
        <a:p>
          <a:r>
            <a:rPr lang="en-US" sz="1800"/>
            <a:t>- – No Write</a:t>
          </a:r>
        </a:p>
      </dgm:t>
    </dgm:pt>
    <dgm:pt modelId="{782121A5-AF44-4A4F-BE94-3C722D91B319}" type="parTrans" cxnId="{D5C7F3B3-5399-4E63-97F4-5D24DE731064}">
      <dgm:prSet/>
      <dgm:spPr/>
      <dgm:t>
        <a:bodyPr/>
        <a:lstStyle/>
        <a:p>
          <a:endParaRPr lang="vi-VN"/>
        </a:p>
      </dgm:t>
    </dgm:pt>
    <dgm:pt modelId="{0C219321-B163-4EEF-9168-952F2142CF14}" type="sibTrans" cxnId="{D5C7F3B3-5399-4E63-97F4-5D24DE731064}">
      <dgm:prSet/>
      <dgm:spPr/>
      <dgm:t>
        <a:bodyPr/>
        <a:lstStyle/>
        <a:p>
          <a:endParaRPr lang="vi-VN"/>
        </a:p>
      </dgm:t>
    </dgm:pt>
    <dgm:pt modelId="{C63F2240-3B66-46CA-A040-1B5D3FEDCF16}">
      <dgm:prSet custT="1"/>
      <dgm:spPr/>
      <dgm:t>
        <a:bodyPr/>
        <a:lstStyle/>
        <a:p>
          <a:r>
            <a:rPr lang="en-US" sz="1800"/>
            <a:t>X – Execute</a:t>
          </a:r>
        </a:p>
      </dgm:t>
    </dgm:pt>
    <dgm:pt modelId="{4AB25FF3-231A-4C43-AFA5-49C4D054F955}" type="parTrans" cxnId="{E9ACD347-441B-4EB6-B303-83B3E5F45CA4}">
      <dgm:prSet/>
      <dgm:spPr/>
      <dgm:t>
        <a:bodyPr/>
        <a:lstStyle/>
        <a:p>
          <a:endParaRPr lang="vi-VN"/>
        </a:p>
      </dgm:t>
    </dgm:pt>
    <dgm:pt modelId="{E64AFD95-A13D-43A3-996A-DD3B0AD225B1}" type="sibTrans" cxnId="{E9ACD347-441B-4EB6-B303-83B3E5F45CA4}">
      <dgm:prSet/>
      <dgm:spPr/>
      <dgm:t>
        <a:bodyPr/>
        <a:lstStyle/>
        <a:p>
          <a:endParaRPr lang="vi-VN"/>
        </a:p>
      </dgm:t>
    </dgm:pt>
    <dgm:pt modelId="{51E08FFA-38F1-47B0-B04F-E4384115FA53}">
      <dgm:prSet custT="1"/>
      <dgm:spPr/>
      <dgm:t>
        <a:bodyPr/>
        <a:lstStyle/>
        <a:p>
          <a:r>
            <a:rPr lang="en-US" sz="1800"/>
            <a:t>r-x</a:t>
          </a:r>
        </a:p>
      </dgm:t>
    </dgm:pt>
    <dgm:pt modelId="{5DA0122A-3D10-44E3-9596-18710E8C52A9}" type="parTrans" cxnId="{53402C1B-06D1-46AB-A355-725B9D57E0D0}">
      <dgm:prSet/>
      <dgm:spPr/>
      <dgm:t>
        <a:bodyPr/>
        <a:lstStyle/>
        <a:p>
          <a:endParaRPr lang="vi-VN"/>
        </a:p>
      </dgm:t>
    </dgm:pt>
    <dgm:pt modelId="{F52F7052-F927-4766-BF2C-561B53F102F5}" type="sibTrans" cxnId="{53402C1B-06D1-46AB-A355-725B9D57E0D0}">
      <dgm:prSet/>
      <dgm:spPr/>
      <dgm:t>
        <a:bodyPr/>
        <a:lstStyle/>
        <a:p>
          <a:endParaRPr lang="vi-VN"/>
        </a:p>
      </dgm:t>
    </dgm:pt>
    <dgm:pt modelId="{74A46321-497D-4E28-8009-C1CD9BC8E0A3}">
      <dgm:prSet custT="1"/>
      <dgm:spPr/>
      <dgm:t>
        <a:bodyPr/>
        <a:lstStyle/>
        <a:p>
          <a:r>
            <a:rPr lang="en-US" sz="1800" dirty="0"/>
            <a:t>- – No Write</a:t>
          </a:r>
        </a:p>
      </dgm:t>
    </dgm:pt>
    <dgm:pt modelId="{EF840FBC-46E3-42F6-B67C-865D1233CD43}" type="parTrans" cxnId="{5A976FFC-0C3E-4612-9D61-61ED944AA7B6}">
      <dgm:prSet/>
      <dgm:spPr/>
      <dgm:t>
        <a:bodyPr/>
        <a:lstStyle/>
        <a:p>
          <a:endParaRPr lang="vi-VN"/>
        </a:p>
      </dgm:t>
    </dgm:pt>
    <dgm:pt modelId="{1F6D1A6A-6075-4B4A-8B3C-B306C61B8FE5}" type="sibTrans" cxnId="{5A976FFC-0C3E-4612-9D61-61ED944AA7B6}">
      <dgm:prSet/>
      <dgm:spPr/>
      <dgm:t>
        <a:bodyPr/>
        <a:lstStyle/>
        <a:p>
          <a:endParaRPr lang="vi-VN"/>
        </a:p>
      </dgm:t>
    </dgm:pt>
    <dgm:pt modelId="{D81C4904-896F-4D5A-B912-6F8F781D0D82}">
      <dgm:prSet custT="1"/>
      <dgm:spPr/>
      <dgm:t>
        <a:bodyPr/>
        <a:lstStyle/>
        <a:p>
          <a:r>
            <a:rPr lang="en-US" sz="1800" dirty="0"/>
            <a:t>X – Execute</a:t>
          </a:r>
        </a:p>
      </dgm:t>
    </dgm:pt>
    <dgm:pt modelId="{976538CF-A1E2-41B3-9305-C0FACB39E462}" type="parTrans" cxnId="{9A298B22-45D1-4D9B-8673-B877731976AE}">
      <dgm:prSet/>
      <dgm:spPr/>
      <dgm:t>
        <a:bodyPr/>
        <a:lstStyle/>
        <a:p>
          <a:endParaRPr lang="vi-VN"/>
        </a:p>
      </dgm:t>
    </dgm:pt>
    <dgm:pt modelId="{63E0FC41-EC92-4DE8-B304-16EA2E17CC70}" type="sibTrans" cxnId="{9A298B22-45D1-4D9B-8673-B877731976AE}">
      <dgm:prSet/>
      <dgm:spPr/>
      <dgm:t>
        <a:bodyPr/>
        <a:lstStyle/>
        <a:p>
          <a:endParaRPr lang="vi-VN"/>
        </a:p>
      </dgm:t>
    </dgm:pt>
    <dgm:pt modelId="{DE02CA21-E091-4C10-A9BD-B54670F089D6}">
      <dgm:prSet custT="1"/>
      <dgm:spPr/>
      <dgm:t>
        <a:bodyPr/>
        <a:lstStyle/>
        <a:p>
          <a:r>
            <a:rPr lang="en-US" sz="1800" dirty="0"/>
            <a:t>r-x</a:t>
          </a:r>
        </a:p>
      </dgm:t>
    </dgm:pt>
    <dgm:pt modelId="{8FF60C05-716D-4E58-8E73-05E37647AE21}" type="parTrans" cxnId="{6D4CDEE5-87AA-440F-B7AC-F16CCF99E576}">
      <dgm:prSet/>
      <dgm:spPr/>
      <dgm:t>
        <a:bodyPr/>
        <a:lstStyle/>
        <a:p>
          <a:endParaRPr lang="vi-VN"/>
        </a:p>
      </dgm:t>
    </dgm:pt>
    <dgm:pt modelId="{98BD0C78-E4BE-434C-97D2-F2E3A4AC2C83}" type="sibTrans" cxnId="{6D4CDEE5-87AA-440F-B7AC-F16CCF99E576}">
      <dgm:prSet/>
      <dgm:spPr/>
      <dgm:t>
        <a:bodyPr/>
        <a:lstStyle/>
        <a:p>
          <a:endParaRPr lang="vi-VN"/>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3">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3" custScaleY="90570" custLinFactNeighborY="2759">
        <dgm:presLayoutVars>
          <dgm:chMax val="0"/>
          <dgm:chPref val="0"/>
          <dgm:bulletEnabled val="1"/>
        </dgm:presLayoutVars>
      </dgm:prSet>
      <dgm:spPr/>
    </dgm:pt>
    <dgm:pt modelId="{810D7AA7-A541-4507-BE7F-36CCF210089F}" type="pres">
      <dgm:prSet presAssocID="{AACEAFD5-63CF-4AFC-B46F-BE086C5D447C}" presName="desTx" presStyleLbl="revTx" presStyleIdx="0" presStyleCnt="3">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3">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3">
        <dgm:presLayoutVars>
          <dgm:chMax val="0"/>
          <dgm:chPref val="0"/>
          <dgm:bulletEnabled val="1"/>
        </dgm:presLayoutVars>
      </dgm:prSet>
      <dgm:spPr/>
    </dgm:pt>
    <dgm:pt modelId="{5E07F9E4-149C-4A89-848F-4ABDD305F0C5}" type="pres">
      <dgm:prSet presAssocID="{D07AD3FD-84FF-467E-9693-752776549C61}" presName="desTx" presStyleLbl="revTx" presStyleIdx="1" presStyleCnt="3">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2" presStyleCnt="3">
        <dgm:presLayoutVars>
          <dgm:chMax val="0"/>
          <dgm:chPref val="0"/>
        </dgm:presLayoutVars>
      </dgm:prSet>
      <dgm:spPr>
        <a:ln>
          <a:solidFill>
            <a:schemeClr val="accent4"/>
          </a:solidFill>
        </a:ln>
      </dgm:spPr>
    </dgm:pt>
    <dgm:pt modelId="{B89F8758-DA9D-4018-859A-710084D7ABF3}" type="pres">
      <dgm:prSet presAssocID="{7B2FF309-5120-45E2-ACC8-F8FAA9DBDA55}" presName="parTx" presStyleLbl="alignNode1" presStyleIdx="2" presStyleCnt="3" custLinFactNeighborX="7092">
        <dgm:presLayoutVars>
          <dgm:chMax val="0"/>
          <dgm:chPref val="0"/>
          <dgm:bulletEnabled val="1"/>
        </dgm:presLayoutVars>
      </dgm:prSet>
      <dgm:spPr/>
    </dgm:pt>
    <dgm:pt modelId="{B73D2BBA-574C-491E-A31C-8B6EA5CC871A}" type="pres">
      <dgm:prSet presAssocID="{7B2FF309-5120-45E2-ACC8-F8FAA9DBDA55}" presName="desTx" presStyleLbl="revTx" presStyleIdx="2" presStyleCnt="3">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53402C1B-06D1-46AB-A355-725B9D57E0D0}" srcId="{D07AD3FD-84FF-467E-9693-752776549C61}" destId="{51E08FFA-38F1-47B0-B04F-E4384115FA53}" srcOrd="3" destOrd="0" parTransId="{5DA0122A-3D10-44E3-9596-18710E8C52A9}" sibTransId="{F52F7052-F927-4766-BF2C-561B53F102F5}"/>
    <dgm:cxn modelId="{9A298B22-45D1-4D9B-8673-B877731976AE}" srcId="{7B2FF309-5120-45E2-ACC8-F8FAA9DBDA55}" destId="{D81C4904-896F-4D5A-B912-6F8F781D0D82}" srcOrd="2" destOrd="0" parTransId="{976538CF-A1E2-41B3-9305-C0FACB39E462}" sibTransId="{63E0FC41-EC92-4DE8-B304-16EA2E17CC70}"/>
    <dgm:cxn modelId="{5F721625-EFF4-4E7D-B946-46122F276E86}" type="presOf" srcId="{74A46321-497D-4E28-8009-C1CD9BC8E0A3}" destId="{B73D2BBA-574C-491E-A31C-8B6EA5CC871A}" srcOrd="0" destOrd="1"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37B7F946-DABB-4E4B-906C-5D109790D71D}" type="presOf" srcId="{C63F2240-3B66-46CA-A040-1B5D3FEDCF16}" destId="{5E07F9E4-149C-4A89-848F-4ABDD305F0C5}" srcOrd="0" destOrd="2" presId="urn:microsoft.com/office/officeart/2016/7/layout/AccentHomeChevronProcess"/>
    <dgm:cxn modelId="{E9ACD347-441B-4EB6-B303-83B3E5F45CA4}" srcId="{D07AD3FD-84FF-467E-9693-752776549C61}" destId="{C63F2240-3B66-46CA-A040-1B5D3FEDCF16}" srcOrd="2" destOrd="0" parTransId="{4AB25FF3-231A-4C43-AFA5-49C4D054F955}" sibTransId="{E64AFD95-A13D-43A3-996A-DD3B0AD225B1}"/>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8E0EB892-5ADF-4A67-A338-BC106F16A0A8}" type="presOf" srcId="{DE02CA21-E091-4C10-A9BD-B54670F089D6}" destId="{B73D2BBA-574C-491E-A31C-8B6EA5CC871A}" srcOrd="0" destOrd="3" presId="urn:microsoft.com/office/officeart/2016/7/layout/AccentHomeChevronProcess"/>
    <dgm:cxn modelId="{D5C7F3B3-5399-4E63-97F4-5D24DE731064}" srcId="{D07AD3FD-84FF-467E-9693-752776549C61}" destId="{3EF2BD30-D666-4BF9-AFFD-B0638B156B8C}" srcOrd="1" destOrd="0" parTransId="{782121A5-AF44-4A4F-BE94-3C722D91B319}" sibTransId="{0C219321-B163-4EEF-9168-952F2142CF14}"/>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0B31A4BF-AAC9-42AB-90B9-8DE016E2A203}" type="presOf" srcId="{D81C4904-896F-4D5A-B912-6F8F781D0D82}" destId="{B73D2BBA-574C-491E-A31C-8B6EA5CC871A}" srcOrd="0" destOrd="2" presId="urn:microsoft.com/office/officeart/2016/7/layout/AccentHomeChevronProcess"/>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37E685C9-2029-43B1-A1D6-C073CD76C1B9}" type="presOf" srcId="{51E08FFA-38F1-47B0-B04F-E4384115FA53}" destId="{5E07F9E4-149C-4A89-848F-4ABDD305F0C5}" srcOrd="0" destOrd="3" presId="urn:microsoft.com/office/officeart/2016/7/layout/AccentHomeChevronProcess"/>
    <dgm:cxn modelId="{A265FAD5-4091-4C2B-A47F-280E1D027938}" type="presOf" srcId="{3EF2BD30-D666-4BF9-AFFD-B0638B156B8C}" destId="{5E07F9E4-149C-4A89-848F-4ABDD305F0C5}" srcOrd="0" destOrd="1" presId="urn:microsoft.com/office/officeart/2016/7/layout/AccentHomeChevronProcess"/>
    <dgm:cxn modelId="{D35DB9DA-961B-46CD-BB14-44CD766D8CB7}" srcId="{55C0B14E-AEA6-48D3-A387-ED4A3A3BF840}" destId="{7B2FF309-5120-45E2-ACC8-F8FAA9DBDA55}" srcOrd="2" destOrd="0" parTransId="{2CF5AF8A-5687-489A-9838-EDDBB760D421}" sibTransId="{D5CAA101-B828-45D7-965B-F77CD6FBA109}"/>
    <dgm:cxn modelId="{6D4CDEE5-87AA-440F-B7AC-F16CCF99E576}" srcId="{7B2FF309-5120-45E2-ACC8-F8FAA9DBDA55}" destId="{DE02CA21-E091-4C10-A9BD-B54670F089D6}" srcOrd="3" destOrd="0" parTransId="{8FF60C05-716D-4E58-8E73-05E37647AE21}" sibTransId="{98BD0C78-E4BE-434C-97D2-F2E3A4AC2C83}"/>
    <dgm:cxn modelId="{5A976FFC-0C3E-4612-9D61-61ED944AA7B6}" srcId="{7B2FF309-5120-45E2-ACC8-F8FAA9DBDA55}" destId="{74A46321-497D-4E28-8009-C1CD9BC8E0A3}" srcOrd="1" destOrd="0" parTransId="{EF840FBC-46E3-42F6-B67C-865D1233CD43}" sibTransId="{1F6D1A6A-6075-4B4A-8B3C-B306C61B8FE5}"/>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626D4800-17BB-462C-BE7D-935B963B6EC7}" type="presParOf" srcId="{594BF422-752C-42F3-A230-3D0E6AE9A886}" destId="{761684DA-3DB5-4618-9A30-6E2731CDFCA3}" srcOrd="4"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03136"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3132" y="3081438"/>
          <a:ext cx="2374568"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a:solidFill>
                <a:schemeClr val="bg1"/>
              </a:solidFill>
            </a:rPr>
            <a:t>Phạm Thanh Trường</a:t>
          </a:r>
        </a:p>
        <a:p>
          <a:pPr marL="0" lvl="0" indent="0" algn="ctr" defTabSz="622300">
            <a:lnSpc>
              <a:spcPct val="100000"/>
            </a:lnSpc>
            <a:spcBef>
              <a:spcPct val="0"/>
            </a:spcBef>
            <a:spcAft>
              <a:spcPct val="35000"/>
            </a:spcAft>
            <a:buNone/>
            <a:defRPr b="1" spc="20">
              <a:latin typeface="+mj-lt"/>
            </a:defRPr>
          </a:pPr>
          <a:r>
            <a:rPr lang="en-US" sz="1400" kern="1200">
              <a:solidFill>
                <a:schemeClr val="bg1"/>
              </a:solidFill>
            </a:rPr>
            <a:t>20IT461</a:t>
          </a:r>
        </a:p>
      </dsp:txBody>
      <dsp:txXfrm>
        <a:off x="13132" y="3081438"/>
        <a:ext cx="2374568" cy="487349"/>
      </dsp:txXfrm>
    </dsp:sp>
    <dsp:sp modelId="{7D166BBB-55AF-452C-B9A0-94A1EE55FF4F}">
      <dsp:nvSpPr>
        <dsp:cNvPr id="0" name=""/>
        <dsp:cNvSpPr/>
      </dsp:nvSpPr>
      <dsp:spPr>
        <a:xfrm>
          <a:off x="13132" y="3416310"/>
          <a:ext cx="2374568"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893254" y="460948"/>
          <a:ext cx="2194559" cy="2468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803250" y="3081438"/>
          <a:ext cx="2374568"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a:solidFill>
                <a:schemeClr val="bg1"/>
              </a:solidFill>
            </a:rPr>
            <a:t>Phan Văn Bằng</a:t>
          </a:r>
        </a:p>
        <a:p>
          <a:pPr marL="0" lvl="0" indent="0" algn="ctr" defTabSz="622300">
            <a:lnSpc>
              <a:spcPct val="100000"/>
            </a:lnSpc>
            <a:spcBef>
              <a:spcPct val="0"/>
            </a:spcBef>
            <a:spcAft>
              <a:spcPct val="35000"/>
            </a:spcAft>
            <a:buNone/>
            <a:defRPr b="1" spc="20">
              <a:latin typeface="+mj-lt"/>
            </a:defRPr>
          </a:pPr>
          <a:r>
            <a:rPr lang="en-US" sz="1400" kern="1200">
              <a:solidFill>
                <a:schemeClr val="bg1"/>
              </a:solidFill>
            </a:rPr>
            <a:t>20IT490</a:t>
          </a:r>
        </a:p>
      </dsp:txBody>
      <dsp:txXfrm>
        <a:off x="2803250" y="3081438"/>
        <a:ext cx="2374568" cy="487349"/>
      </dsp:txXfrm>
    </dsp:sp>
    <dsp:sp modelId="{1223E777-77CB-4A9A-BF21-12B513842696}">
      <dsp:nvSpPr>
        <dsp:cNvPr id="0" name=""/>
        <dsp:cNvSpPr/>
      </dsp:nvSpPr>
      <dsp:spPr>
        <a:xfrm>
          <a:off x="2803250" y="3416310"/>
          <a:ext cx="2374568"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683372" y="460948"/>
          <a:ext cx="2194559" cy="246888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368" y="3081438"/>
          <a:ext cx="2374568"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a:solidFill>
                <a:schemeClr val="bg1"/>
              </a:solidFill>
            </a:rPr>
            <a:t>Phan Văn Lai</a:t>
          </a:r>
        </a:p>
        <a:p>
          <a:pPr marL="0" lvl="0" indent="0" algn="ctr" defTabSz="622300">
            <a:lnSpc>
              <a:spcPct val="100000"/>
            </a:lnSpc>
            <a:spcBef>
              <a:spcPct val="0"/>
            </a:spcBef>
            <a:spcAft>
              <a:spcPct val="35000"/>
            </a:spcAft>
            <a:buNone/>
            <a:defRPr b="1" spc="20">
              <a:latin typeface="+mj-lt"/>
            </a:defRPr>
          </a:pPr>
          <a:r>
            <a:rPr lang="en-US" sz="1400" kern="1200">
              <a:solidFill>
                <a:schemeClr val="bg1"/>
              </a:solidFill>
            </a:rPr>
            <a:t>20IT1028</a:t>
          </a:r>
        </a:p>
      </dsp:txBody>
      <dsp:txXfrm>
        <a:off x="5593368" y="3081438"/>
        <a:ext cx="2374568" cy="487349"/>
      </dsp:txXfrm>
    </dsp:sp>
    <dsp:sp modelId="{EE420F84-477D-4635-BEF8-66426E9A259D}">
      <dsp:nvSpPr>
        <dsp:cNvPr id="0" name=""/>
        <dsp:cNvSpPr/>
      </dsp:nvSpPr>
      <dsp:spPr>
        <a:xfrm>
          <a:off x="5593368" y="3416310"/>
          <a:ext cx="2374568"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73490" y="460948"/>
          <a:ext cx="2194559" cy="24688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3486" y="3081438"/>
          <a:ext cx="2374568"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a:solidFill>
                <a:schemeClr val="bg1"/>
              </a:solidFill>
            </a:rPr>
            <a:t>Hồ Thăng Trình</a:t>
          </a:r>
        </a:p>
        <a:p>
          <a:pPr marL="0" lvl="0" indent="0" algn="ctr" defTabSz="622300">
            <a:lnSpc>
              <a:spcPct val="100000"/>
            </a:lnSpc>
            <a:spcBef>
              <a:spcPct val="0"/>
            </a:spcBef>
            <a:spcAft>
              <a:spcPct val="35000"/>
            </a:spcAft>
            <a:buNone/>
            <a:defRPr b="1" spc="20">
              <a:latin typeface="+mj-lt"/>
            </a:defRPr>
          </a:pPr>
          <a:r>
            <a:rPr lang="en-US" sz="1400" kern="1200">
              <a:solidFill>
                <a:schemeClr val="bg1"/>
              </a:solidFill>
            </a:rPr>
            <a:t>20IT511</a:t>
          </a:r>
        </a:p>
      </dsp:txBody>
      <dsp:txXfrm>
        <a:off x="8383486" y="3081438"/>
        <a:ext cx="2374568" cy="487349"/>
      </dsp:txXfrm>
    </dsp:sp>
    <dsp:sp modelId="{5A7600AF-A34B-4D03-B3D6-B3C760AE8E06}">
      <dsp:nvSpPr>
        <dsp:cNvPr id="0" name=""/>
        <dsp:cNvSpPr/>
      </dsp:nvSpPr>
      <dsp:spPr>
        <a:xfrm>
          <a:off x="8383486" y="3416310"/>
          <a:ext cx="2374568"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761720" y="1730703"/>
          <a:ext cx="1801274" cy="269319"/>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4256" y="2891030"/>
          <a:ext cx="3366492" cy="600424"/>
        </a:xfrm>
        <a:prstGeom prst="homePlate">
          <a:avLst>
            <a:gd name="adj" fmla="val 25000"/>
          </a:avLst>
        </a:prstGeom>
        <a:solidFill>
          <a:srgbClr val="FED02A"/>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kern="1200" dirty="0"/>
            <a:t>User</a:t>
          </a:r>
        </a:p>
      </dsp:txBody>
      <dsp:txXfrm>
        <a:off x="4256" y="2891030"/>
        <a:ext cx="3291439" cy="600424"/>
      </dsp:txXfrm>
    </dsp:sp>
    <dsp:sp modelId="{810D7AA7-A541-4507-BE7F-36CCF210089F}">
      <dsp:nvSpPr>
        <dsp:cNvPr id="0" name=""/>
        <dsp:cNvSpPr/>
      </dsp:nvSpPr>
      <dsp:spPr>
        <a:xfrm>
          <a:off x="273575" y="1096279"/>
          <a:ext cx="2733591" cy="1224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r – Read</a:t>
          </a:r>
        </a:p>
        <a:p>
          <a:pPr marL="0" lvl="0" indent="0" algn="l" defTabSz="800100">
            <a:lnSpc>
              <a:spcPct val="90000"/>
            </a:lnSpc>
            <a:spcBef>
              <a:spcPct val="0"/>
            </a:spcBef>
            <a:spcAft>
              <a:spcPct val="35000"/>
            </a:spcAft>
            <a:buNone/>
          </a:pPr>
          <a:r>
            <a:rPr lang="en-US" sz="1800" kern="1200" dirty="0"/>
            <a:t>w – Write</a:t>
          </a:r>
        </a:p>
        <a:p>
          <a:pPr marL="0" lvl="0" indent="0" algn="l" defTabSz="800100">
            <a:lnSpc>
              <a:spcPct val="90000"/>
            </a:lnSpc>
            <a:spcBef>
              <a:spcPct val="0"/>
            </a:spcBef>
            <a:spcAft>
              <a:spcPct val="35000"/>
            </a:spcAft>
            <a:buNone/>
          </a:pPr>
          <a:r>
            <a:rPr lang="en-US" sz="1800" kern="1200" dirty="0"/>
            <a:t>X – Execute</a:t>
          </a:r>
        </a:p>
        <a:p>
          <a:pPr marL="0" lvl="0" indent="0" algn="l" defTabSz="800100">
            <a:lnSpc>
              <a:spcPct val="90000"/>
            </a:lnSpc>
            <a:spcBef>
              <a:spcPct val="0"/>
            </a:spcBef>
            <a:spcAft>
              <a:spcPct val="35000"/>
            </a:spcAft>
            <a:buNone/>
          </a:pPr>
          <a:r>
            <a:rPr lang="en-US" sz="1800" kern="1200" dirty="0" err="1"/>
            <a:t>rwx</a:t>
          </a:r>
          <a:endParaRPr lang="en-US" sz="1800" kern="1200" dirty="0"/>
        </a:p>
      </dsp:txBody>
      <dsp:txXfrm>
        <a:off x="273575" y="1096279"/>
        <a:ext cx="2733591" cy="1224271"/>
      </dsp:txXfrm>
    </dsp:sp>
    <dsp:sp modelId="{E41E7729-FD3F-426D-804C-45BD60BD762D}">
      <dsp:nvSpPr>
        <dsp:cNvPr id="0" name=""/>
        <dsp:cNvSpPr/>
      </dsp:nvSpPr>
      <dsp:spPr>
        <a:xfrm rot="5400000">
          <a:off x="2410003" y="1743670"/>
          <a:ext cx="1988820" cy="26931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3269753" y="2872740"/>
          <a:ext cx="3366492" cy="662940"/>
        </a:xfrm>
        <a:prstGeom prst="chevron">
          <a:avLst>
            <a:gd name="adj" fmla="val 25000"/>
          </a:avLst>
        </a:prstGeom>
        <a:solidFill>
          <a:srgbClr val="2849FD"/>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kern="1200"/>
            <a:t>Group</a:t>
          </a:r>
        </a:p>
      </dsp:txBody>
      <dsp:txXfrm>
        <a:off x="3435488" y="2872740"/>
        <a:ext cx="3035022" cy="662940"/>
      </dsp:txXfrm>
    </dsp:sp>
    <dsp:sp modelId="{5E07F9E4-149C-4A89-848F-4ABDD305F0C5}">
      <dsp:nvSpPr>
        <dsp:cNvPr id="0" name=""/>
        <dsp:cNvSpPr/>
      </dsp:nvSpPr>
      <dsp:spPr>
        <a:xfrm>
          <a:off x="3539073" y="1045511"/>
          <a:ext cx="2733591" cy="135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a:t>r – Read</a:t>
          </a:r>
        </a:p>
        <a:p>
          <a:pPr marL="0" lvl="0" indent="0" algn="l" defTabSz="800100">
            <a:lnSpc>
              <a:spcPct val="90000"/>
            </a:lnSpc>
            <a:spcBef>
              <a:spcPct val="0"/>
            </a:spcBef>
            <a:spcAft>
              <a:spcPct val="35000"/>
            </a:spcAft>
            <a:buNone/>
          </a:pPr>
          <a:r>
            <a:rPr lang="en-US" sz="1800" kern="1200"/>
            <a:t>- – No Write</a:t>
          </a:r>
        </a:p>
        <a:p>
          <a:pPr marL="0" lvl="0" indent="0" algn="l" defTabSz="800100">
            <a:lnSpc>
              <a:spcPct val="90000"/>
            </a:lnSpc>
            <a:spcBef>
              <a:spcPct val="0"/>
            </a:spcBef>
            <a:spcAft>
              <a:spcPct val="35000"/>
            </a:spcAft>
            <a:buNone/>
          </a:pPr>
          <a:r>
            <a:rPr lang="en-US" sz="1800" kern="1200"/>
            <a:t>X – Execute</a:t>
          </a:r>
        </a:p>
        <a:p>
          <a:pPr marL="0" lvl="0" indent="0" algn="l" defTabSz="800100">
            <a:lnSpc>
              <a:spcPct val="90000"/>
            </a:lnSpc>
            <a:spcBef>
              <a:spcPct val="0"/>
            </a:spcBef>
            <a:spcAft>
              <a:spcPct val="35000"/>
            </a:spcAft>
            <a:buNone/>
          </a:pPr>
          <a:r>
            <a:rPr lang="en-US" sz="1800" kern="1200"/>
            <a:t>r-x</a:t>
          </a:r>
        </a:p>
      </dsp:txBody>
      <dsp:txXfrm>
        <a:off x="3539073" y="1045511"/>
        <a:ext cx="2733591" cy="1351740"/>
      </dsp:txXfrm>
    </dsp:sp>
    <dsp:sp modelId="{E2C584B7-5B6E-4F6E-A7B8-E679FEF7BC4D}">
      <dsp:nvSpPr>
        <dsp:cNvPr id="0" name=""/>
        <dsp:cNvSpPr/>
      </dsp:nvSpPr>
      <dsp:spPr>
        <a:xfrm rot="5400000">
          <a:off x="5679757" y="1743670"/>
          <a:ext cx="1988820" cy="26931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6539507" y="2872740"/>
          <a:ext cx="3366492" cy="662940"/>
        </a:xfrm>
        <a:prstGeom prst="chevron">
          <a:avLst>
            <a:gd name="adj" fmla="val 25000"/>
          </a:avLst>
        </a:prstGeom>
        <a:solidFill>
          <a:srgbClr val="B027FB"/>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kern="1200"/>
            <a:t>Other</a:t>
          </a:r>
        </a:p>
      </dsp:txBody>
      <dsp:txXfrm>
        <a:off x="6705242" y="2872740"/>
        <a:ext cx="3035022" cy="662940"/>
      </dsp:txXfrm>
    </dsp:sp>
    <dsp:sp modelId="{B73D2BBA-574C-491E-A31C-8B6EA5CC871A}">
      <dsp:nvSpPr>
        <dsp:cNvPr id="0" name=""/>
        <dsp:cNvSpPr/>
      </dsp:nvSpPr>
      <dsp:spPr>
        <a:xfrm>
          <a:off x="6808827" y="1045511"/>
          <a:ext cx="2733591" cy="135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r – Read</a:t>
          </a:r>
        </a:p>
        <a:p>
          <a:pPr marL="0" lvl="0" indent="0" algn="l" defTabSz="800100">
            <a:lnSpc>
              <a:spcPct val="90000"/>
            </a:lnSpc>
            <a:spcBef>
              <a:spcPct val="0"/>
            </a:spcBef>
            <a:spcAft>
              <a:spcPct val="35000"/>
            </a:spcAft>
            <a:buNone/>
          </a:pPr>
          <a:r>
            <a:rPr lang="en-US" sz="1800" kern="1200" dirty="0"/>
            <a:t>- – No Write</a:t>
          </a:r>
        </a:p>
        <a:p>
          <a:pPr marL="0" lvl="0" indent="0" algn="l" defTabSz="800100">
            <a:lnSpc>
              <a:spcPct val="90000"/>
            </a:lnSpc>
            <a:spcBef>
              <a:spcPct val="0"/>
            </a:spcBef>
            <a:spcAft>
              <a:spcPct val="35000"/>
            </a:spcAft>
            <a:buNone/>
          </a:pPr>
          <a:r>
            <a:rPr lang="en-US" sz="1800" kern="1200" dirty="0"/>
            <a:t>X – Execute</a:t>
          </a:r>
        </a:p>
        <a:p>
          <a:pPr marL="0" lvl="0" indent="0" algn="l" defTabSz="800100">
            <a:lnSpc>
              <a:spcPct val="90000"/>
            </a:lnSpc>
            <a:spcBef>
              <a:spcPct val="0"/>
            </a:spcBef>
            <a:spcAft>
              <a:spcPct val="35000"/>
            </a:spcAft>
            <a:buNone/>
          </a:pPr>
          <a:r>
            <a:rPr lang="en-US" sz="1800" kern="1200" dirty="0"/>
            <a:t>r-x</a:t>
          </a:r>
        </a:p>
      </dsp:txBody>
      <dsp:txXfrm>
        <a:off x="6808827" y="1045511"/>
        <a:ext cx="2733591" cy="135174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D5939589-3E79-4C82-AA4A-FE78234FAA59}" type="slidenum">
              <a:rPr lang="en-US" smtClean="0"/>
              <a:t>26</a:t>
            </a:fld>
            <a:endParaRPr lang="en-US"/>
          </a:p>
        </p:txBody>
      </p:sp>
    </p:spTree>
    <p:extLst>
      <p:ext uri="{BB962C8B-B14F-4D97-AF65-F5344CB8AC3E}">
        <p14:creationId xmlns:p14="http://schemas.microsoft.com/office/powerpoint/2010/main" val="342487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1.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620982" y="2050195"/>
            <a:ext cx="6272784" cy="2843784"/>
          </a:xfrm>
        </p:spPr>
        <p:txBody>
          <a:bodyPr/>
          <a:lstStyle/>
          <a:p>
            <a:r>
              <a:rPr lang="en-US" spc="400"/>
              <a:t>Group 7</a:t>
            </a:r>
            <a:br>
              <a:rPr lang="en-US" spc="400"/>
            </a:br>
            <a:r>
              <a:rPr lang="en-US" spc="400"/>
              <a:t>Topic name</a:t>
            </a:r>
            <a:endParaRPr lang="en-US"/>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634836" y="5115652"/>
            <a:ext cx="10557164" cy="1742347"/>
          </a:xfrm>
        </p:spPr>
        <p:txBody>
          <a:bodyPr>
            <a:normAutofit/>
          </a:bodyPr>
          <a:lstStyle/>
          <a:p>
            <a:pPr algn="l"/>
            <a:r>
              <a:rPr lang="en-US" sz="2800" dirty="0"/>
              <a:t>File management</a:t>
            </a:r>
          </a:p>
          <a:p>
            <a:pPr algn="l"/>
            <a:r>
              <a:rPr lang="en-US" sz="2800" dirty="0"/>
              <a:t>Write or modify functions related to file management</a:t>
            </a:r>
          </a:p>
          <a:p>
            <a:pPr algn="l"/>
            <a:r>
              <a:rPr lang="en-US" sz="2800" dirty="0"/>
              <a:t>Programming the execution process</a:t>
            </a:r>
          </a:p>
        </p:txBody>
      </p:sp>
    </p:spTree>
    <p:extLst>
      <p:ext uri="{BB962C8B-B14F-4D97-AF65-F5344CB8AC3E}">
        <p14:creationId xmlns:p14="http://schemas.microsoft.com/office/powerpoint/2010/main" val="11476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anim calcmode="lin" valueType="num">
                                      <p:cBhvr>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anim calcmode="lin" valueType="num">
                                      <p:cBhvr>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002982" cy="1339417"/>
          </a:xfrm>
        </p:spPr>
        <p:txBody>
          <a:bodyPr>
            <a:normAutofit/>
          </a:bodyPr>
          <a:lstStyle/>
          <a:p>
            <a:r>
              <a:rPr lang="en-US" sz="3600" dirty="0"/>
              <a:t>Copying a File</a:t>
            </a:r>
            <a:endParaRPr lang="en-US" sz="2800"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00006" y="1704542"/>
            <a:ext cx="10304457" cy="667893"/>
          </a:xfrm>
        </p:spPr>
        <p:txBody>
          <a:bodyPr vert="horz" lIns="91440" tIns="45720" rIns="91440" bIns="45720" rtlCol="0" anchor="t">
            <a:noAutofit/>
          </a:bodyPr>
          <a:lstStyle/>
          <a:p>
            <a:pPr marL="0" indent="0" algn="just">
              <a:buNone/>
            </a:pPr>
            <a:r>
              <a:rPr lang="en-US" b="1" dirty="0"/>
              <a:t>cp command </a:t>
            </a:r>
            <a:r>
              <a:rPr lang="en-US" dirty="0"/>
              <a:t>could be used to create the copy of a file. It will create the new file in destination with the same name and content as that of the file ‘filename’.</a:t>
            </a:r>
            <a:endParaRPr lang="vi-VN" i="1" dirty="0"/>
          </a:p>
        </p:txBody>
      </p:sp>
      <p:pic>
        <p:nvPicPr>
          <p:cNvPr id="5" name="Picture 4">
            <a:extLst>
              <a:ext uri="{FF2B5EF4-FFF2-40B4-BE49-F238E27FC236}">
                <a16:creationId xmlns:a16="http://schemas.microsoft.com/office/drawing/2014/main" id="{7B713D95-7D4A-C6EB-00B7-AF80667C81F4}"/>
              </a:ext>
            </a:extLst>
          </p:cNvPr>
          <p:cNvPicPr>
            <a:picLocks noChangeAspect="1"/>
          </p:cNvPicPr>
          <p:nvPr/>
        </p:nvPicPr>
        <p:blipFill>
          <a:blip r:embed="rId2"/>
          <a:stretch>
            <a:fillRect/>
          </a:stretch>
        </p:blipFill>
        <p:spPr>
          <a:xfrm>
            <a:off x="1330038" y="2570390"/>
            <a:ext cx="10002982" cy="1224592"/>
          </a:xfrm>
          <a:prstGeom prst="rect">
            <a:avLst/>
          </a:prstGeom>
        </p:spPr>
      </p:pic>
    </p:spTree>
    <p:extLst>
      <p:ext uri="{BB962C8B-B14F-4D97-AF65-F5344CB8AC3E}">
        <p14:creationId xmlns:p14="http://schemas.microsoft.com/office/powerpoint/2010/main" val="34777080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002982" cy="1339417"/>
          </a:xfrm>
        </p:spPr>
        <p:txBody>
          <a:bodyPr>
            <a:normAutofit/>
          </a:bodyPr>
          <a:lstStyle/>
          <a:p>
            <a:r>
              <a:rPr lang="en-US" sz="3600" dirty="0"/>
              <a:t>Moving a File</a:t>
            </a:r>
            <a:endParaRPr lang="en-US" sz="2800"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00006" y="1704542"/>
            <a:ext cx="10304457" cy="667893"/>
          </a:xfrm>
        </p:spPr>
        <p:txBody>
          <a:bodyPr vert="horz" lIns="91440" tIns="45720" rIns="91440" bIns="45720" rtlCol="0" anchor="t">
            <a:noAutofit/>
          </a:bodyPr>
          <a:lstStyle/>
          <a:p>
            <a:pPr marL="0" indent="0" algn="just">
              <a:buNone/>
            </a:pPr>
            <a:r>
              <a:rPr lang="en-US" b="1" dirty="0"/>
              <a:t>mv command </a:t>
            </a:r>
            <a:r>
              <a:rPr lang="en-US" dirty="0"/>
              <a:t>could be used to move a file from source to destination. It will remove the file filename from the source folder and would be creating a file with the same name and content in the destination folder.</a:t>
            </a:r>
            <a:endParaRPr lang="vi-VN" i="1" dirty="0"/>
          </a:p>
        </p:txBody>
      </p:sp>
      <p:pic>
        <p:nvPicPr>
          <p:cNvPr id="6" name="Picture 5">
            <a:extLst>
              <a:ext uri="{FF2B5EF4-FFF2-40B4-BE49-F238E27FC236}">
                <a16:creationId xmlns:a16="http://schemas.microsoft.com/office/drawing/2014/main" id="{ABEE8095-409F-A614-615A-8B659BB7FE12}"/>
              </a:ext>
            </a:extLst>
          </p:cNvPr>
          <p:cNvPicPr>
            <a:picLocks noChangeAspect="1"/>
          </p:cNvPicPr>
          <p:nvPr/>
        </p:nvPicPr>
        <p:blipFill>
          <a:blip r:embed="rId2"/>
          <a:stretch>
            <a:fillRect/>
          </a:stretch>
        </p:blipFill>
        <p:spPr>
          <a:xfrm>
            <a:off x="1269280" y="2898291"/>
            <a:ext cx="10133011" cy="1200294"/>
          </a:xfrm>
          <a:prstGeom prst="rect">
            <a:avLst/>
          </a:prstGeom>
        </p:spPr>
      </p:pic>
    </p:spTree>
    <p:extLst>
      <p:ext uri="{BB962C8B-B14F-4D97-AF65-F5344CB8AC3E}">
        <p14:creationId xmlns:p14="http://schemas.microsoft.com/office/powerpoint/2010/main" val="33633313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002982" cy="1339417"/>
          </a:xfrm>
        </p:spPr>
        <p:txBody>
          <a:bodyPr>
            <a:normAutofit/>
          </a:bodyPr>
          <a:lstStyle/>
          <a:p>
            <a:r>
              <a:rPr lang="en-US" sz="3600" dirty="0"/>
              <a:t>Renaming a File</a:t>
            </a:r>
            <a:endParaRPr lang="en-US" sz="2800"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00006" y="1704542"/>
            <a:ext cx="10304457" cy="667893"/>
          </a:xfrm>
        </p:spPr>
        <p:txBody>
          <a:bodyPr vert="horz" lIns="91440" tIns="45720" rIns="91440" bIns="45720" rtlCol="0" anchor="t">
            <a:noAutofit/>
          </a:bodyPr>
          <a:lstStyle/>
          <a:p>
            <a:pPr marL="0" indent="0" algn="just">
              <a:buNone/>
            </a:pPr>
            <a:r>
              <a:rPr lang="en-US" b="1" dirty="0"/>
              <a:t>mv command </a:t>
            </a:r>
            <a:r>
              <a:rPr lang="en-US" dirty="0"/>
              <a:t>could be used to rename a file. It will rename the filename to </a:t>
            </a:r>
            <a:r>
              <a:rPr lang="en-US" dirty="0" err="1"/>
              <a:t>new_filename</a:t>
            </a:r>
            <a:r>
              <a:rPr lang="en-US" dirty="0"/>
              <a:t> or in other words, it will remove the filename file and would be creating a new file with the </a:t>
            </a:r>
            <a:r>
              <a:rPr lang="en-US" dirty="0" err="1"/>
              <a:t>new_filename</a:t>
            </a:r>
            <a:r>
              <a:rPr lang="en-US" dirty="0"/>
              <a:t> with the same content and name as that of the filename file.</a:t>
            </a:r>
            <a:endParaRPr lang="vi-VN" i="1" dirty="0"/>
          </a:p>
        </p:txBody>
      </p:sp>
      <p:pic>
        <p:nvPicPr>
          <p:cNvPr id="5" name="Picture 4">
            <a:extLst>
              <a:ext uri="{FF2B5EF4-FFF2-40B4-BE49-F238E27FC236}">
                <a16:creationId xmlns:a16="http://schemas.microsoft.com/office/drawing/2014/main" id="{7BEE4D68-38D5-D80B-FD80-9CCF296870E9}"/>
              </a:ext>
            </a:extLst>
          </p:cNvPr>
          <p:cNvPicPr>
            <a:picLocks noChangeAspect="1"/>
          </p:cNvPicPr>
          <p:nvPr/>
        </p:nvPicPr>
        <p:blipFill>
          <a:blip r:embed="rId2"/>
          <a:stretch>
            <a:fillRect/>
          </a:stretch>
        </p:blipFill>
        <p:spPr>
          <a:xfrm>
            <a:off x="1269282" y="3154796"/>
            <a:ext cx="10091446" cy="769361"/>
          </a:xfrm>
          <a:prstGeom prst="rect">
            <a:avLst/>
          </a:prstGeom>
        </p:spPr>
      </p:pic>
    </p:spTree>
    <p:extLst>
      <p:ext uri="{BB962C8B-B14F-4D97-AF65-F5344CB8AC3E}">
        <p14:creationId xmlns:p14="http://schemas.microsoft.com/office/powerpoint/2010/main" val="888942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002982" cy="1339417"/>
          </a:xfrm>
        </p:spPr>
        <p:txBody>
          <a:bodyPr>
            <a:normAutofit/>
          </a:bodyPr>
          <a:lstStyle/>
          <a:p>
            <a:r>
              <a:rPr lang="en-US" sz="3600" dirty="0"/>
              <a:t>Deleting a File</a:t>
            </a:r>
            <a:endParaRPr lang="en-US" sz="2800"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00006" y="1704542"/>
            <a:ext cx="10304457" cy="667893"/>
          </a:xfrm>
        </p:spPr>
        <p:txBody>
          <a:bodyPr vert="horz" lIns="91440" tIns="45720" rIns="91440" bIns="45720" rtlCol="0" anchor="t">
            <a:noAutofit/>
          </a:bodyPr>
          <a:lstStyle/>
          <a:p>
            <a:pPr marL="0" indent="0" algn="just">
              <a:buNone/>
            </a:pPr>
            <a:r>
              <a:rPr lang="en-US" b="1" dirty="0"/>
              <a:t>rm command </a:t>
            </a:r>
            <a:r>
              <a:rPr lang="en-US" dirty="0"/>
              <a:t>could be used to delete a file. It will remove the filename file from the directory.</a:t>
            </a:r>
            <a:endParaRPr lang="vi-VN" i="1" dirty="0"/>
          </a:p>
        </p:txBody>
      </p:sp>
      <p:pic>
        <p:nvPicPr>
          <p:cNvPr id="6" name="Picture 5">
            <a:extLst>
              <a:ext uri="{FF2B5EF4-FFF2-40B4-BE49-F238E27FC236}">
                <a16:creationId xmlns:a16="http://schemas.microsoft.com/office/drawing/2014/main" id="{AB0AD38A-3B91-ACB5-6998-0A1296972EF9}"/>
              </a:ext>
            </a:extLst>
          </p:cNvPr>
          <p:cNvPicPr>
            <a:picLocks noChangeAspect="1"/>
          </p:cNvPicPr>
          <p:nvPr/>
        </p:nvPicPr>
        <p:blipFill>
          <a:blip r:embed="rId2"/>
          <a:stretch>
            <a:fillRect/>
          </a:stretch>
        </p:blipFill>
        <p:spPr>
          <a:xfrm>
            <a:off x="1300054" y="2600984"/>
            <a:ext cx="10074527" cy="1153856"/>
          </a:xfrm>
          <a:prstGeom prst="rect">
            <a:avLst/>
          </a:prstGeom>
        </p:spPr>
      </p:pic>
    </p:spTree>
    <p:extLst>
      <p:ext uri="{BB962C8B-B14F-4D97-AF65-F5344CB8AC3E}">
        <p14:creationId xmlns:p14="http://schemas.microsoft.com/office/powerpoint/2010/main" val="18952899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519545" y="1496291"/>
            <a:ext cx="11152909" cy="2340864"/>
          </a:xfrm>
        </p:spPr>
        <p:txBody>
          <a:bodyPr>
            <a:normAutofit/>
          </a:bodyPr>
          <a:lstStyle/>
          <a:p>
            <a:r>
              <a:rPr lang="en-US" sz="5400" dirty="0"/>
              <a:t>Linux File Ownership</a:t>
            </a:r>
          </a:p>
        </p:txBody>
      </p:sp>
    </p:spTree>
    <p:extLst>
      <p:ext uri="{BB962C8B-B14F-4D97-AF65-F5344CB8AC3E}">
        <p14:creationId xmlns:p14="http://schemas.microsoft.com/office/powerpoint/2010/main" val="22278825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6391661" y="2359152"/>
            <a:ext cx="4434840" cy="4068526"/>
          </a:xfrm>
        </p:spPr>
        <p:txBody>
          <a:bodyPr>
            <a:normAutofit fontScale="90000"/>
          </a:bodyPr>
          <a:lstStyle/>
          <a:p>
            <a:r>
              <a:rPr lang="en-US" dirty="0">
                <a:solidFill>
                  <a:srgbClr val="FED02A"/>
                </a:solidFill>
              </a:rPr>
              <a:t>User</a:t>
            </a:r>
            <a:br>
              <a:rPr lang="en-US" dirty="0"/>
            </a:br>
            <a:r>
              <a:rPr lang="en-US" sz="1800" dirty="0"/>
              <a:t>By default, the person who created a file becomes its owner</a:t>
            </a:r>
            <a:br>
              <a:rPr lang="en-US" dirty="0"/>
            </a:br>
            <a:r>
              <a:rPr lang="en-US" dirty="0">
                <a:solidFill>
                  <a:srgbClr val="2849FD"/>
                </a:solidFill>
              </a:rPr>
              <a:t>Group</a:t>
            </a:r>
            <a:br>
              <a:rPr lang="en-US" dirty="0"/>
            </a:br>
            <a:r>
              <a:rPr lang="en-US" sz="1800" dirty="0"/>
              <a:t>All users belonging to a group will have the same Linux group permissions access to the file.</a:t>
            </a:r>
            <a:br>
              <a:rPr lang="en-US" dirty="0"/>
            </a:br>
            <a:r>
              <a:rPr lang="en-US" dirty="0">
                <a:solidFill>
                  <a:srgbClr val="B027FB"/>
                </a:solidFill>
              </a:rPr>
              <a:t>Other</a:t>
            </a:r>
            <a:br>
              <a:rPr lang="en-US" dirty="0"/>
            </a:br>
            <a:r>
              <a:rPr lang="en-US" sz="1800" dirty="0"/>
              <a:t>Any other user who has access to a file. This person has neither created the file, nor he belongs to a user group who could own the file.</a:t>
            </a:r>
          </a:p>
        </p:txBody>
      </p:sp>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a:xfrm>
            <a:off x="6391661" y="1128205"/>
            <a:ext cx="4434835" cy="846899"/>
          </a:xfrm>
        </p:spPr>
        <p:txBody>
          <a:bodyPr>
            <a:noAutofit/>
          </a:bodyPr>
          <a:lstStyle/>
          <a:p>
            <a:r>
              <a:rPr lang="en-US" sz="1600" dirty="0"/>
              <a:t>Every file and directory on your Unix/Linux system is assigned 3 types of owner, given below.</a:t>
            </a:r>
          </a:p>
        </p:txBody>
      </p: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a:xfrm rot="16200000">
            <a:off x="9825367" y="1618765"/>
            <a:ext cx="3547872" cy="365125"/>
          </a:xfrm>
        </p:spPr>
        <p:txBody>
          <a:bodyPr/>
          <a:lstStyle/>
          <a:p>
            <a:r>
              <a:rPr lang="en-US" sz="600"/>
              <a:t>File management</a:t>
            </a:r>
          </a:p>
          <a:p>
            <a:r>
              <a:rPr lang="en-US" sz="600"/>
              <a:t>Write or modify functions related to file management</a:t>
            </a:r>
          </a:p>
          <a:p>
            <a:endParaRPr lang="en-US" sz="600"/>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15</a:t>
            </a:fld>
            <a:endParaRPr lang="en-US"/>
          </a:p>
        </p:txBody>
      </p:sp>
      <p:pic>
        <p:nvPicPr>
          <p:cNvPr id="13" name="Picture Placeholder 12" descr="Text&#10;&#10;Description automatically generated">
            <a:extLst>
              <a:ext uri="{FF2B5EF4-FFF2-40B4-BE49-F238E27FC236}">
                <a16:creationId xmlns:a16="http://schemas.microsoft.com/office/drawing/2014/main" id="{80A57AC0-DB3D-B61C-B996-64CE8B19261D}"/>
              </a:ext>
            </a:extLst>
          </p:cNvPr>
          <p:cNvPicPr>
            <a:picLocks noGrp="1" noChangeAspect="1"/>
          </p:cNvPicPr>
          <p:nvPr>
            <p:ph type="pic" sz="quarter" idx="13"/>
          </p:nvPr>
        </p:nvPicPr>
        <p:blipFill rotWithShape="1">
          <a:blip r:embed="rId2"/>
          <a:srcRect l="83" t="13286" r="59426" b="-423"/>
          <a:stretch/>
        </p:blipFill>
        <p:spPr>
          <a:xfrm>
            <a:off x="283464" y="1263866"/>
            <a:ext cx="5247729" cy="4927600"/>
          </a:xfrm>
        </p:spPr>
      </p:pic>
    </p:spTree>
    <p:extLst>
      <p:ext uri="{BB962C8B-B14F-4D97-AF65-F5344CB8AC3E}">
        <p14:creationId xmlns:p14="http://schemas.microsoft.com/office/powerpoint/2010/main" val="3561473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1295399" y="365125"/>
            <a:ext cx="10058401" cy="1339417"/>
          </a:xfrm>
        </p:spPr>
        <p:txBody>
          <a:bodyPr>
            <a:normAutofit/>
          </a:bodyPr>
          <a:lstStyle/>
          <a:p>
            <a:r>
              <a:rPr lang="en-US"/>
              <a:t>Example</a:t>
            </a:r>
          </a:p>
        </p:txBody>
      </p:sp>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a:normAutofit/>
          </a:bodyPr>
          <a:lstStyle/>
          <a:p>
            <a:pPr>
              <a:spcAft>
                <a:spcPts val="600"/>
              </a:spcAft>
            </a:pPr>
            <a:fld id="{D8DA9DAA-006C-4F4B-980E-E3DF019B24E2}" type="slidenum">
              <a:rPr lang="en-US" b="1" cap="all" spc="100" smtClean="0">
                <a:solidFill>
                  <a:schemeClr val="accent2"/>
                </a:solidFill>
              </a:rPr>
              <a:pPr>
                <a:spcAft>
                  <a:spcPts val="600"/>
                </a:spcAft>
              </a:pPr>
              <a:t>16</a:t>
            </a:fld>
            <a:endParaRPr lang="en-US" b="1" cap="all" spc="100">
              <a:solidFill>
                <a:schemeClr val="accent2"/>
              </a:solidFill>
            </a:endParaRPr>
          </a:p>
        </p:txBody>
      </p:sp>
      <p:graphicFrame>
        <p:nvGraphicFramePr>
          <p:cNvPr id="14" name="Content Placeholder 6" descr="timeline SmartArt Graphic">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3213161872"/>
              </p:ext>
            </p:extLst>
          </p:nvPr>
        </p:nvGraphicFramePr>
        <p:xfrm>
          <a:off x="1447800" y="1325880"/>
          <a:ext cx="9906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51D30951-25F8-D148-0AA2-EA160690A348}"/>
              </a:ext>
            </a:extLst>
          </p:cNvPr>
          <p:cNvPicPr>
            <a:picLocks noChangeAspect="1"/>
          </p:cNvPicPr>
          <p:nvPr/>
        </p:nvPicPr>
        <p:blipFill>
          <a:blip r:embed="rId7"/>
          <a:stretch>
            <a:fillRect/>
          </a:stretch>
        </p:blipFill>
        <p:spPr>
          <a:xfrm>
            <a:off x="1447800" y="5375681"/>
            <a:ext cx="10210800" cy="491943"/>
          </a:xfrm>
          <a:prstGeom prst="rect">
            <a:avLst/>
          </a:prstGeom>
        </p:spPr>
      </p:pic>
    </p:spTree>
    <p:extLst>
      <p:ext uri="{BB962C8B-B14F-4D97-AF65-F5344CB8AC3E}">
        <p14:creationId xmlns:p14="http://schemas.microsoft.com/office/powerpoint/2010/main" val="31592886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533400" y="1476894"/>
            <a:ext cx="11125200" cy="2340864"/>
          </a:xfrm>
        </p:spPr>
        <p:txBody>
          <a:bodyPr>
            <a:normAutofit/>
          </a:bodyPr>
          <a:lstStyle/>
          <a:p>
            <a:r>
              <a:rPr lang="en-US" sz="5400" dirty="0"/>
              <a:t>Linux File Permissions</a:t>
            </a:r>
          </a:p>
        </p:txBody>
      </p:sp>
    </p:spTree>
    <p:extLst>
      <p:ext uri="{BB962C8B-B14F-4D97-AF65-F5344CB8AC3E}">
        <p14:creationId xmlns:p14="http://schemas.microsoft.com/office/powerpoint/2010/main" val="16596483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421679" y="365125"/>
            <a:ext cx="9947563" cy="1339418"/>
          </a:xfrm>
        </p:spPr>
        <p:txBody>
          <a:bodyPr>
            <a:normAutofit/>
          </a:bodyPr>
          <a:lstStyle/>
          <a:p>
            <a:r>
              <a:rPr lang="en-US" sz="5400"/>
              <a:t>Linux File Permissions</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2834640" cy="823912"/>
          </a:xfrm>
        </p:spPr>
        <p:txBody>
          <a:bodyPr>
            <a:normAutofit/>
          </a:bodyPr>
          <a:lstStyle/>
          <a:p>
            <a:r>
              <a:rPr lang="en-US"/>
              <a:t>Read</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2834640" cy="3684588"/>
          </a:xfrm>
        </p:spPr>
        <p:txBody>
          <a:bodyPr>
            <a:normAutofit/>
          </a:bodyPr>
          <a:lstStyle/>
          <a:p>
            <a:r>
              <a:rPr lang="en-US" sz="2000" dirty="0"/>
              <a:t>This permission give you the authority to open and read a file. </a:t>
            </a:r>
          </a:p>
          <a:p>
            <a:r>
              <a:rPr lang="en-US" sz="2000" dirty="0"/>
              <a:t>Read permission on a directory gives you the ability to lists its content. </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4987335" y="1681163"/>
            <a:ext cx="2834640" cy="823912"/>
          </a:xfrm>
        </p:spPr>
        <p:txBody>
          <a:bodyPr>
            <a:normAutofit/>
          </a:bodyPr>
          <a:lstStyle/>
          <a:p>
            <a:r>
              <a:rPr lang="en-US"/>
              <a:t>Write</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4987335" y="2505075"/>
            <a:ext cx="2834640" cy="3684588"/>
          </a:xfrm>
        </p:spPr>
        <p:txBody>
          <a:bodyPr>
            <a:normAutofit/>
          </a:bodyPr>
          <a:lstStyle/>
          <a:p>
            <a:r>
              <a:rPr lang="en-US" sz="2000"/>
              <a:t>The write permission gives you the authority to modify the contents of a file. </a:t>
            </a:r>
          </a:p>
          <a:p>
            <a:r>
              <a:rPr lang="en-US" sz="2000"/>
              <a:t>The write permission on a directory gives you the authority to add, remove and rename files stored in the directory. </a:t>
            </a:r>
          </a:p>
        </p:txBody>
      </p:sp>
      <p:sp>
        <p:nvSpPr>
          <p:cNvPr id="11" name="Text Placeholder 4">
            <a:extLst>
              <a:ext uri="{FF2B5EF4-FFF2-40B4-BE49-F238E27FC236}">
                <a16:creationId xmlns:a16="http://schemas.microsoft.com/office/drawing/2014/main" id="{CE6B5B72-43F9-4438-A504-FD3C083AB96D}"/>
              </a:ext>
            </a:extLst>
          </p:cNvPr>
          <p:cNvSpPr txBox="1">
            <a:spLocks/>
          </p:cNvSpPr>
          <p:nvPr/>
        </p:nvSpPr>
        <p:spPr>
          <a:xfrm>
            <a:off x="8526870" y="1681163"/>
            <a:ext cx="283464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Execute</a:t>
            </a:r>
          </a:p>
        </p:txBody>
      </p:sp>
      <p:sp>
        <p:nvSpPr>
          <p:cNvPr id="13" name="Content Placeholder 5">
            <a:extLst>
              <a:ext uri="{FF2B5EF4-FFF2-40B4-BE49-F238E27FC236}">
                <a16:creationId xmlns:a16="http://schemas.microsoft.com/office/drawing/2014/main" id="{DE486408-F529-4D60-A080-911A0851FE1B}"/>
              </a:ext>
            </a:extLst>
          </p:cNvPr>
          <p:cNvSpPr txBox="1">
            <a:spLocks/>
          </p:cNvSpPr>
          <p:nvPr/>
        </p:nvSpPr>
        <p:spPr>
          <a:xfrm>
            <a:off x="8526870" y="2505075"/>
            <a:ext cx="2834640"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In Windows, an executable program usually has an extension “.exe” and which you can easily run. </a:t>
            </a:r>
          </a:p>
          <a:p>
            <a:r>
              <a:rPr lang="en-US" sz="2000"/>
              <a:t>In Unix/Linux, you cannot run a program unless the execute permission is set. </a:t>
            </a:r>
          </a:p>
        </p:txBody>
      </p:sp>
    </p:spTree>
    <p:extLst>
      <p:ext uri="{BB962C8B-B14F-4D97-AF65-F5344CB8AC3E}">
        <p14:creationId xmlns:p14="http://schemas.microsoft.com/office/powerpoint/2010/main" val="1296175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anim calcmode="lin" valueType="num">
                                      <p:cBhvr>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anim calcmode="lin" valueType="num">
                                      <p:cBhvr>
                                        <p:cTn id="2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anim calcmode="lin" valueType="num">
                                      <p:cBhvr>
                                        <p:cTn id="26" dur="500" fill="hold"/>
                                        <p:tgtEl>
                                          <p:spTgt spid="11"/>
                                        </p:tgtEl>
                                        <p:attrNameLst>
                                          <p:attrName>ppt_x</p:attrName>
                                        </p:attrNameLst>
                                      </p:cBhvr>
                                      <p:tavLst>
                                        <p:tav tm="0">
                                          <p:val>
                                            <p:strVal val="#ppt_x"/>
                                          </p:val>
                                        </p:tav>
                                        <p:tav tm="100000">
                                          <p:val>
                                            <p:strVal val="#ppt_x"/>
                                          </p:val>
                                        </p:tav>
                                      </p:tavLst>
                                    </p:anim>
                                    <p:anim calcmode="lin" valueType="num">
                                      <p:cBhvr>
                                        <p:cTn id="27" dur="50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14" presetClass="entr" presetSubtype="10" fill="hold" grpId="0" nodeType="after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randombar(horizontal)">
                                      <p:cBhvr>
                                        <p:cTn id="31" dur="500"/>
                                        <p:tgtEl>
                                          <p:spTgt spid="4">
                                            <p:txEl>
                                              <p:pRg st="0" end="0"/>
                                            </p:txEl>
                                          </p:spTgt>
                                        </p:tgtEl>
                                      </p:cBhvr>
                                    </p:animEffect>
                                  </p:childTnLst>
                                </p:cTn>
                              </p:par>
                            </p:childTnLst>
                          </p:cTn>
                        </p:par>
                        <p:par>
                          <p:cTn id="32" fill="hold">
                            <p:stCondLst>
                              <p:cond delay="2500"/>
                            </p:stCondLst>
                            <p:childTnLst>
                              <p:par>
                                <p:cTn id="33" presetID="14" presetClass="entr" presetSubtype="10" fill="hold" grpId="0" nodeType="after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5" dur="500"/>
                                        <p:tgtEl>
                                          <p:spTgt spid="4">
                                            <p:txEl>
                                              <p:pRg st="1" end="1"/>
                                            </p:txEl>
                                          </p:spTgt>
                                        </p:tgtEl>
                                      </p:cBhvr>
                                    </p:animEffect>
                                  </p:childTnLst>
                                </p:cTn>
                              </p:par>
                            </p:childTnLst>
                          </p:cTn>
                        </p:par>
                        <p:par>
                          <p:cTn id="36" fill="hold">
                            <p:stCondLst>
                              <p:cond delay="3000"/>
                            </p:stCondLst>
                            <p:childTnLst>
                              <p:par>
                                <p:cTn id="37" presetID="14" presetClass="entr" presetSubtype="10" fill="hold" grpId="0" nodeType="after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randombar(horizontal)">
                                      <p:cBhvr>
                                        <p:cTn id="39" dur="500"/>
                                        <p:tgtEl>
                                          <p:spTgt spid="6">
                                            <p:txEl>
                                              <p:pRg st="0" end="0"/>
                                            </p:txEl>
                                          </p:spTgt>
                                        </p:tgtEl>
                                      </p:cBhvr>
                                    </p:animEffect>
                                  </p:childTnLst>
                                </p:cTn>
                              </p:par>
                            </p:childTnLst>
                          </p:cTn>
                        </p:par>
                        <p:par>
                          <p:cTn id="40" fill="hold">
                            <p:stCondLst>
                              <p:cond delay="3500"/>
                            </p:stCondLst>
                            <p:childTnLst>
                              <p:par>
                                <p:cTn id="41" presetID="14" presetClass="entr" presetSubtype="10" fill="hold" grpId="0" nodeType="after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randombar(horizontal)">
                                      <p:cBhvr>
                                        <p:cTn id="43" dur="500"/>
                                        <p:tgtEl>
                                          <p:spTgt spid="6">
                                            <p:txEl>
                                              <p:pRg st="1" end="1"/>
                                            </p:txEl>
                                          </p:spTgt>
                                        </p:tgtEl>
                                      </p:cBhvr>
                                    </p:animEffect>
                                  </p:childTnLst>
                                </p:cTn>
                              </p:par>
                            </p:childTnLst>
                          </p:cTn>
                        </p:par>
                        <p:par>
                          <p:cTn id="44" fill="hold">
                            <p:stCondLst>
                              <p:cond delay="4000"/>
                            </p:stCondLst>
                            <p:childTnLst>
                              <p:par>
                                <p:cTn id="45" presetID="14" presetClass="entr" presetSubtype="1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randombar(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11"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799" y="766763"/>
            <a:ext cx="7556211" cy="823912"/>
          </a:xfrm>
        </p:spPr>
        <p:txBody>
          <a:bodyPr/>
          <a:lstStyle/>
          <a:p>
            <a:r>
              <a:rPr lang="en-US"/>
              <a:t>Syntax show file permissions in Linux</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798" y="1709548"/>
            <a:ext cx="10172563" cy="1183860"/>
          </a:xfrm>
        </p:spPr>
        <p:txBody>
          <a:bodyPr vert="horz" lIns="91440" tIns="45720" rIns="91440" bIns="45720" rtlCol="0" anchor="t">
            <a:normAutofit fontScale="92500"/>
          </a:bodyPr>
          <a:lstStyle/>
          <a:p>
            <a:pPr algn="just"/>
            <a:r>
              <a:rPr lang="en-US"/>
              <a:t>ls –l</a:t>
            </a:r>
          </a:p>
          <a:p>
            <a:pPr algn="just"/>
            <a:r>
              <a:rPr lang="en-US" sz="2000"/>
              <a:t>Here, we have highlighted ‘-rw-rw-r–‘and this weird looking code is the one that tells us about the Unix permissions given to the owner, user group and the world.</a:t>
            </a:r>
          </a:p>
        </p:txBody>
      </p:sp>
      <p:pic>
        <p:nvPicPr>
          <p:cNvPr id="1028" name="Picture 4" descr="Linux chmod and chown – How to Change File Permissions and Ownership in  Linux">
            <a:extLst>
              <a:ext uri="{FF2B5EF4-FFF2-40B4-BE49-F238E27FC236}">
                <a16:creationId xmlns:a16="http://schemas.microsoft.com/office/drawing/2014/main" id="{199B2DCA-2CA3-9BA4-A999-93B0867F6E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990"/>
          <a:stretch/>
        </p:blipFill>
        <p:spPr bwMode="auto">
          <a:xfrm>
            <a:off x="1586344" y="2837988"/>
            <a:ext cx="8744460" cy="3612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60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3" dur="500"/>
                                        <p:tgtEl>
                                          <p:spTgt spid="4">
                                            <p:txEl>
                                              <p:pRg st="0" end="0"/>
                                            </p:txEl>
                                          </p:spTgt>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500"/>
                                        <p:tgtEl>
                                          <p:spTgt spid="4">
                                            <p:txEl>
                                              <p:pRg st="1" end="1"/>
                                            </p:txEl>
                                          </p:spTgt>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wipe(down)">
                                      <p:cBhvr>
                                        <p:cTn id="2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a:t>member</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a:xfrm>
            <a:off x="4341737" y="882811"/>
            <a:ext cx="7626096" cy="365125"/>
          </a:xfrm>
        </p:spPr>
        <p:txBody>
          <a:bodyPr/>
          <a:lstStyle/>
          <a:p>
            <a:r>
              <a:rPr lang="en-US"/>
              <a:t>File management - Write or modify functions related to file management</a:t>
            </a:r>
          </a:p>
          <a:p>
            <a:endParaRPr lang="en-US"/>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3200723813"/>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a:t>
            </a:fld>
            <a:endParaRPr lang="en-US"/>
          </a:p>
        </p:txBody>
      </p:sp>
    </p:spTree>
    <p:extLst>
      <p:ext uri="{BB962C8B-B14F-4D97-AF65-F5344CB8AC3E}">
        <p14:creationId xmlns:p14="http://schemas.microsoft.com/office/powerpoint/2010/main" val="22700286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Graphic spid="7"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3E85FB-540D-5693-722F-3149E0697DA4}"/>
              </a:ext>
            </a:extLst>
          </p:cNvPr>
          <p:cNvPicPr>
            <a:picLocks noChangeAspect="1"/>
          </p:cNvPicPr>
          <p:nvPr/>
        </p:nvPicPr>
        <p:blipFill>
          <a:blip r:embed="rId2"/>
          <a:stretch>
            <a:fillRect/>
          </a:stretch>
        </p:blipFill>
        <p:spPr>
          <a:xfrm>
            <a:off x="1503220" y="4238453"/>
            <a:ext cx="8668960" cy="2495898"/>
          </a:xfrm>
          <a:prstGeom prst="rect">
            <a:avLst/>
          </a:prstGeom>
        </p:spPr>
      </p:pic>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407824" y="365125"/>
            <a:ext cx="9947564" cy="1311709"/>
          </a:xfrm>
        </p:spPr>
        <p:txBody>
          <a:bodyPr>
            <a:noAutofit/>
          </a:bodyPr>
          <a:lstStyle/>
          <a:p>
            <a:r>
              <a:rPr lang="en-US" sz="3600"/>
              <a:t>Changing file/directory permissions in Linux</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2727987"/>
            <a:ext cx="5187084" cy="796203"/>
          </a:xfrm>
        </p:spPr>
        <p:txBody>
          <a:bodyPr/>
          <a:lstStyle/>
          <a:p>
            <a:r>
              <a:rPr lang="en-US" dirty="0"/>
              <a:t>Syntax:</a:t>
            </a:r>
            <a:r>
              <a:rPr lang="en-US" sz="1800" dirty="0"/>
              <a:t> </a:t>
            </a:r>
            <a:r>
              <a:rPr lang="en-US" sz="1800" b="0" dirty="0" err="1"/>
              <a:t>chmod</a:t>
            </a:r>
            <a:r>
              <a:rPr lang="en-US" sz="1800" b="0" dirty="0"/>
              <a:t> permissions </a:t>
            </a:r>
            <a:r>
              <a:rPr lang="en-US" sz="1800" b="0" dirty="0" err="1"/>
              <a:t>file_name</a:t>
            </a:r>
            <a:endParaRPr lang="en-US" sz="1800" b="0" dirty="0"/>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1447800" y="3558190"/>
            <a:ext cx="4572182" cy="536735"/>
          </a:xfrm>
        </p:spPr>
        <p:txBody>
          <a:bodyPr/>
          <a:lstStyle/>
          <a:p>
            <a:r>
              <a:rPr lang="en-US" dirty="0"/>
              <a:t>Example</a:t>
            </a:r>
          </a:p>
        </p:txBody>
      </p:sp>
      <p:pic>
        <p:nvPicPr>
          <p:cNvPr id="2052" name="Picture 4" descr="chmod Cheatsheet : r/linux">
            <a:extLst>
              <a:ext uri="{FF2B5EF4-FFF2-40B4-BE49-F238E27FC236}">
                <a16:creationId xmlns:a16="http://schemas.microsoft.com/office/drawing/2014/main" id="{E359B227-64C2-5D8E-AF09-C1F4A377A4B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006646" y="1512183"/>
            <a:ext cx="2929930" cy="25827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FB9CD74-EB7C-ACCB-86AC-49E5C69A31C8}"/>
              </a:ext>
            </a:extLst>
          </p:cNvPr>
          <p:cNvSpPr txBox="1"/>
          <p:nvPr/>
        </p:nvSpPr>
        <p:spPr>
          <a:xfrm>
            <a:off x="1447800" y="1615381"/>
            <a:ext cx="4452239" cy="923330"/>
          </a:xfrm>
          <a:prstGeom prst="rect">
            <a:avLst/>
          </a:prstGeom>
          <a:noFill/>
        </p:spPr>
        <p:txBody>
          <a:bodyPr wrap="square" rtlCol="0">
            <a:spAutoFit/>
          </a:bodyPr>
          <a:lstStyle/>
          <a:p>
            <a:r>
              <a:rPr lang="en-US" dirty="0"/>
              <a:t>There are 2 ways to use the command:</a:t>
            </a:r>
          </a:p>
          <a:p>
            <a:r>
              <a:rPr lang="vi-VN" dirty="0"/>
              <a:t>- Absolute mode</a:t>
            </a:r>
            <a:endParaRPr lang="en-US" dirty="0"/>
          </a:p>
          <a:p>
            <a:r>
              <a:rPr lang="vi-VN" dirty="0"/>
              <a:t>- Symbolic mode</a:t>
            </a:r>
          </a:p>
        </p:txBody>
      </p:sp>
      <p:sp>
        <p:nvSpPr>
          <p:cNvPr id="8" name="Rectangle 7">
            <a:extLst>
              <a:ext uri="{FF2B5EF4-FFF2-40B4-BE49-F238E27FC236}">
                <a16:creationId xmlns:a16="http://schemas.microsoft.com/office/drawing/2014/main" id="{1A5F2512-0140-9DD0-DA70-4795A185DD37}"/>
              </a:ext>
            </a:extLst>
          </p:cNvPr>
          <p:cNvSpPr/>
          <p:nvPr/>
        </p:nvSpPr>
        <p:spPr>
          <a:xfrm>
            <a:off x="1407824" y="4394565"/>
            <a:ext cx="1376940" cy="30177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a:extLst>
              <a:ext uri="{FF2B5EF4-FFF2-40B4-BE49-F238E27FC236}">
                <a16:creationId xmlns:a16="http://schemas.microsoft.com/office/drawing/2014/main" id="{2A1E76CE-D7A7-FAC9-DE53-2423427033AC}"/>
              </a:ext>
            </a:extLst>
          </p:cNvPr>
          <p:cNvSpPr/>
          <p:nvPr/>
        </p:nvSpPr>
        <p:spPr>
          <a:xfrm>
            <a:off x="1420090" y="4886727"/>
            <a:ext cx="1376940" cy="30177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a:extLst>
              <a:ext uri="{FF2B5EF4-FFF2-40B4-BE49-F238E27FC236}">
                <a16:creationId xmlns:a16="http://schemas.microsoft.com/office/drawing/2014/main" id="{FFE6531A-C237-C71C-5468-DB2A79201880}"/>
              </a:ext>
            </a:extLst>
          </p:cNvPr>
          <p:cNvSpPr/>
          <p:nvPr/>
        </p:nvSpPr>
        <p:spPr>
          <a:xfrm>
            <a:off x="1407824" y="5416356"/>
            <a:ext cx="1376940" cy="30177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a:extLst>
              <a:ext uri="{FF2B5EF4-FFF2-40B4-BE49-F238E27FC236}">
                <a16:creationId xmlns:a16="http://schemas.microsoft.com/office/drawing/2014/main" id="{F6767467-3AE7-9C0F-4FD8-A853A24AD995}"/>
              </a:ext>
            </a:extLst>
          </p:cNvPr>
          <p:cNvSpPr/>
          <p:nvPr/>
        </p:nvSpPr>
        <p:spPr>
          <a:xfrm>
            <a:off x="1407824" y="5922063"/>
            <a:ext cx="1376940" cy="30177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a:extLst>
              <a:ext uri="{FF2B5EF4-FFF2-40B4-BE49-F238E27FC236}">
                <a16:creationId xmlns:a16="http://schemas.microsoft.com/office/drawing/2014/main" id="{7F0B4C8B-26D2-10C3-F770-BEF25561C4E3}"/>
              </a:ext>
            </a:extLst>
          </p:cNvPr>
          <p:cNvSpPr/>
          <p:nvPr/>
        </p:nvSpPr>
        <p:spPr>
          <a:xfrm>
            <a:off x="1407824" y="6461086"/>
            <a:ext cx="1376940" cy="30177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9179076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000"/>
                            </p:stCondLst>
                            <p:childTnLst>
                              <p:par>
                                <p:cTn id="15" presetID="16" presetClass="entr" presetSubtype="21" fill="hold" nodeType="after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barn(inVertical)">
                                      <p:cBhvr>
                                        <p:cTn id="17" dur="500"/>
                                        <p:tgtEl>
                                          <p:spTgt spid="2052"/>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anim calcmode="lin" valueType="num">
                                      <p:cBhvr>
                                        <p:cTn id="2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P spid="7" grpId="0"/>
      <p:bldP spid="8" grpId="0" animBg="1"/>
      <p:bldP spid="11" grpId="0" animBg="1"/>
      <p:bldP spid="10"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352406" y="365125"/>
            <a:ext cx="10002982" cy="1339417"/>
          </a:xfrm>
        </p:spPr>
        <p:txBody>
          <a:bodyPr>
            <a:normAutofit/>
          </a:bodyPr>
          <a:lstStyle/>
          <a:p>
            <a:r>
              <a:rPr lang="en-US" sz="3600"/>
              <a:t>Changing Ownership and Group in Linux</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361070" y="2840458"/>
            <a:ext cx="4549775" cy="516064"/>
          </a:xfrm>
        </p:spPr>
        <p:txBody>
          <a:bodyPr/>
          <a:lstStyle/>
          <a:p>
            <a:r>
              <a:rPr lang="en-US"/>
              <a:t>chown user file_name</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347216" y="1978603"/>
            <a:ext cx="4993119" cy="667893"/>
          </a:xfrm>
        </p:spPr>
        <p:txBody>
          <a:bodyPr vert="horz" lIns="91440" tIns="45720" rIns="91440" bIns="45720" rtlCol="0" anchor="t">
            <a:noAutofit/>
          </a:bodyPr>
          <a:lstStyle/>
          <a:p>
            <a:pPr marL="0" indent="0">
              <a:buNone/>
            </a:pPr>
            <a:r>
              <a:rPr lang="vi-VN" dirty="0">
                <a:solidFill>
                  <a:srgbClr val="000000"/>
                </a:solidFill>
                <a:effectLst/>
                <a:latin typeface="Calibri"/>
                <a:ea typeface="Times New Roman" panose="02020603050405020304" pitchFamily="18" charset="0"/>
                <a:cs typeface="Calibri"/>
              </a:rPr>
              <a:t>For changing the ownership of a file/directory, you can use the following command</a:t>
            </a:r>
            <a:r>
              <a:rPr lang="vi-VN" dirty="0">
                <a:solidFill>
                  <a:srgbClr val="000000"/>
                </a:solidFill>
                <a:latin typeface="Calibri"/>
                <a:ea typeface="Times New Roman" panose="02020603050405020304" pitchFamily="18" charset="0"/>
                <a:cs typeface="Calibri"/>
              </a:rPr>
              <a:t>:</a:t>
            </a:r>
            <a:endParaRPr lang="en-US" dirty="0">
              <a:latin typeface="Univers"/>
            </a:endParaRP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2826604"/>
            <a:ext cx="4572182" cy="493395"/>
          </a:xfrm>
        </p:spPr>
        <p:txBody>
          <a:bodyPr/>
          <a:lstStyle/>
          <a:p>
            <a:r>
              <a:rPr lang="en-US"/>
              <a:t>chown user:group file_name</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783206" y="1964746"/>
            <a:ext cx="4572182" cy="823912"/>
          </a:xfrm>
        </p:spPr>
        <p:txBody>
          <a:bodyPr vert="horz" lIns="91440" tIns="45720" rIns="91440" bIns="45720" rtlCol="0" anchor="t">
            <a:noAutofit/>
          </a:bodyPr>
          <a:lstStyle/>
          <a:p>
            <a:pPr marL="0" indent="0">
              <a:buNone/>
            </a:pPr>
            <a:r>
              <a:rPr lang="en-US" dirty="0">
                <a:latin typeface="Calibri" panose="020F0502020204030204" pitchFamily="34" charset="0"/>
                <a:cs typeface="Calibri" panose="020F0502020204030204" pitchFamily="34" charset="0"/>
              </a:rPr>
              <a:t>In case you want to change the user as well as group for a file or directory use the command:</a:t>
            </a:r>
          </a:p>
        </p:txBody>
      </p:sp>
      <p:pic>
        <p:nvPicPr>
          <p:cNvPr id="7" name="Picture 6">
            <a:extLst>
              <a:ext uri="{FF2B5EF4-FFF2-40B4-BE49-F238E27FC236}">
                <a16:creationId xmlns:a16="http://schemas.microsoft.com/office/drawing/2014/main" id="{94C6ED2D-5234-AF27-A4B4-5E2D726D6D06}"/>
              </a:ext>
            </a:extLst>
          </p:cNvPr>
          <p:cNvPicPr>
            <a:picLocks noChangeAspect="1"/>
          </p:cNvPicPr>
          <p:nvPr/>
        </p:nvPicPr>
        <p:blipFill>
          <a:blip r:embed="rId2"/>
          <a:stretch>
            <a:fillRect/>
          </a:stretch>
        </p:blipFill>
        <p:spPr>
          <a:xfrm>
            <a:off x="1470107" y="4007431"/>
            <a:ext cx="9696658" cy="1952799"/>
          </a:xfrm>
          <a:prstGeom prst="rect">
            <a:avLst/>
          </a:prstGeom>
        </p:spPr>
      </p:pic>
      <p:sp>
        <p:nvSpPr>
          <p:cNvPr id="8" name="Rectangle 7">
            <a:extLst>
              <a:ext uri="{FF2B5EF4-FFF2-40B4-BE49-F238E27FC236}">
                <a16:creationId xmlns:a16="http://schemas.microsoft.com/office/drawing/2014/main" id="{04D6AF48-AFC0-41FC-0F75-C40A1E12C880}"/>
              </a:ext>
            </a:extLst>
          </p:cNvPr>
          <p:cNvSpPr/>
          <p:nvPr/>
        </p:nvSpPr>
        <p:spPr>
          <a:xfrm>
            <a:off x="2599315" y="4281055"/>
            <a:ext cx="2138940" cy="30809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a:extLst>
              <a:ext uri="{FF2B5EF4-FFF2-40B4-BE49-F238E27FC236}">
                <a16:creationId xmlns:a16="http://schemas.microsoft.com/office/drawing/2014/main" id="{5A27C9D4-EA25-02E6-D320-1FA23EC52222}"/>
              </a:ext>
            </a:extLst>
          </p:cNvPr>
          <p:cNvSpPr/>
          <p:nvPr/>
        </p:nvSpPr>
        <p:spPr>
          <a:xfrm>
            <a:off x="2552632" y="4987377"/>
            <a:ext cx="578495" cy="30809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a:extLst>
              <a:ext uri="{FF2B5EF4-FFF2-40B4-BE49-F238E27FC236}">
                <a16:creationId xmlns:a16="http://schemas.microsoft.com/office/drawing/2014/main" id="{7DD6AB54-D56D-D288-E590-F803A81B3642}"/>
              </a:ext>
            </a:extLst>
          </p:cNvPr>
          <p:cNvSpPr/>
          <p:nvPr/>
        </p:nvSpPr>
        <p:spPr>
          <a:xfrm>
            <a:off x="2552631" y="5707554"/>
            <a:ext cx="938713" cy="31159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437237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ppt_y"/>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500"/>
                                        <p:tgtEl>
                                          <p:spTgt spid="6">
                                            <p:txEl>
                                              <p:pRg st="0" end="0"/>
                                            </p:txEl>
                                          </p:spTgt>
                                        </p:tgtEl>
                                      </p:cBhvr>
                                    </p:animEffect>
                                    <p:anim calcmode="lin" valueType="num">
                                      <p:cBhvr>
                                        <p:cTn id="3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6"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500"/>
                            </p:stCondLst>
                            <p:childTnLst>
                              <p:par>
                                <p:cTn id="38" presetID="2" presetClass="entr" presetSubtype="2" fill="hold" grpId="0" nodeType="after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 calcmode="lin" valueType="num">
                                      <p:cBhvr additive="base">
                                        <p:cTn id="4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5">
                                            <p:txEl>
                                              <p:pRg st="0" end="0"/>
                                            </p:txEl>
                                          </p:spTgt>
                                        </p:tgtEl>
                                        <p:attrNameLst>
                                          <p:attrName>ppt_y</p:attrName>
                                        </p:attrNameLst>
                                      </p:cBhvr>
                                      <p:tavLst>
                                        <p:tav tm="0">
                                          <p:val>
                                            <p:strVal val="#ppt_y"/>
                                          </p:val>
                                        </p:tav>
                                        <p:tav tm="100000">
                                          <p:val>
                                            <p:strVal val="#ppt_y"/>
                                          </p:val>
                                        </p:tav>
                                      </p:tavLst>
                                    </p:anim>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002982" cy="1339417"/>
          </a:xfrm>
        </p:spPr>
        <p:txBody>
          <a:bodyPr>
            <a:normAutofit/>
          </a:bodyPr>
          <a:lstStyle/>
          <a:p>
            <a:r>
              <a:rPr lang="en-US" sz="3600" dirty="0"/>
              <a:t>Changing Ownership and Group in Linux</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180961" y="1978603"/>
            <a:ext cx="4993119" cy="667893"/>
          </a:xfrm>
        </p:spPr>
        <p:txBody>
          <a:bodyPr vert="horz" lIns="91440" tIns="45720" rIns="91440" bIns="45720" rtlCol="0" anchor="t">
            <a:noAutofit/>
          </a:bodyPr>
          <a:lstStyle/>
          <a:p>
            <a:pPr marL="0" indent="0">
              <a:buNone/>
            </a:pPr>
            <a:r>
              <a:rPr lang="vi-VN" err="1">
                <a:ea typeface="+mn-lt"/>
                <a:cs typeface="+mn-lt"/>
              </a:rPr>
              <a:t>Let’s</a:t>
            </a:r>
            <a:r>
              <a:rPr lang="vi-VN">
                <a:ea typeface="+mn-lt"/>
                <a:cs typeface="+mn-lt"/>
              </a:rPr>
              <a:t> </a:t>
            </a:r>
            <a:r>
              <a:rPr lang="vi-VN" err="1">
                <a:ea typeface="+mn-lt"/>
                <a:cs typeface="+mn-lt"/>
              </a:rPr>
              <a:t>see</a:t>
            </a:r>
            <a:r>
              <a:rPr lang="vi-VN">
                <a:ea typeface="+mn-lt"/>
                <a:cs typeface="+mn-lt"/>
              </a:rPr>
              <a:t> </a:t>
            </a:r>
            <a:r>
              <a:rPr lang="vi-VN" err="1">
                <a:ea typeface="+mn-lt"/>
                <a:cs typeface="+mn-lt"/>
              </a:rPr>
              <a:t>this</a:t>
            </a:r>
            <a:r>
              <a:rPr lang="vi-VN">
                <a:ea typeface="+mn-lt"/>
                <a:cs typeface="+mn-lt"/>
              </a:rPr>
              <a:t> in </a:t>
            </a:r>
            <a:r>
              <a:rPr lang="vi-VN" err="1">
                <a:ea typeface="+mn-lt"/>
                <a:cs typeface="+mn-lt"/>
              </a:rPr>
              <a:t>action</a:t>
            </a:r>
            <a:r>
              <a:rPr lang="vi-VN">
                <a:ea typeface="+mn-lt"/>
                <a:cs typeface="+mn-lt"/>
              </a:rPr>
              <a:t>: </a:t>
            </a:r>
            <a:endParaRPr lang="en-US"/>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838624" y="2646495"/>
            <a:ext cx="4572182" cy="493395"/>
          </a:xfrm>
        </p:spPr>
        <p:txBody>
          <a:bodyPr>
            <a:normAutofit/>
          </a:bodyPr>
          <a:lstStyle/>
          <a:p>
            <a:r>
              <a:rPr lang="en-US" dirty="0" err="1">
                <a:ea typeface="+mn-lt"/>
                <a:cs typeface="+mn-lt"/>
              </a:rPr>
              <a:t>chgrp</a:t>
            </a:r>
            <a:r>
              <a:rPr lang="en-US" dirty="0">
                <a:ea typeface="+mn-lt"/>
                <a:cs typeface="+mn-lt"/>
              </a:rPr>
              <a:t> </a:t>
            </a:r>
            <a:r>
              <a:rPr lang="en-US" dirty="0" err="1">
                <a:ea typeface="+mn-lt"/>
                <a:cs typeface="+mn-lt"/>
              </a:rPr>
              <a:t>group_name</a:t>
            </a:r>
            <a:r>
              <a:rPr lang="en-US" dirty="0">
                <a:ea typeface="+mn-lt"/>
                <a:cs typeface="+mn-lt"/>
              </a:rPr>
              <a:t> filename </a:t>
            </a:r>
            <a:endParaRPr lang="en-US" dirty="0"/>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603097" y="1978602"/>
            <a:ext cx="4849273" cy="851621"/>
          </a:xfrm>
        </p:spPr>
        <p:txBody>
          <a:bodyPr vert="horz" lIns="91440" tIns="45720" rIns="91440" bIns="45720" rtlCol="0" anchor="t">
            <a:noAutofit/>
          </a:bodyPr>
          <a:lstStyle/>
          <a:p>
            <a:pPr>
              <a:buNone/>
            </a:pPr>
            <a:r>
              <a:rPr lang="en-US" sz="1800" dirty="0">
                <a:ea typeface="+mn-lt"/>
                <a:cs typeface="+mn-lt"/>
              </a:rPr>
              <a:t>    In case you want to change group-owner only, use the command: </a:t>
            </a:r>
            <a:endParaRPr lang="en-US" dirty="0"/>
          </a:p>
        </p:txBody>
      </p:sp>
      <p:pic>
        <p:nvPicPr>
          <p:cNvPr id="9" name="Picture 9">
            <a:extLst>
              <a:ext uri="{FF2B5EF4-FFF2-40B4-BE49-F238E27FC236}">
                <a16:creationId xmlns:a16="http://schemas.microsoft.com/office/drawing/2014/main" id="{9C1DD616-872C-21E9-75A7-38207935A025}"/>
              </a:ext>
            </a:extLst>
          </p:cNvPr>
          <p:cNvPicPr>
            <a:picLocks noChangeAspect="1"/>
          </p:cNvPicPr>
          <p:nvPr/>
        </p:nvPicPr>
        <p:blipFill>
          <a:blip r:embed="rId2"/>
          <a:stretch>
            <a:fillRect/>
          </a:stretch>
        </p:blipFill>
        <p:spPr>
          <a:xfrm>
            <a:off x="914400" y="2722993"/>
            <a:ext cx="5694218" cy="3891979"/>
          </a:xfrm>
          <a:prstGeom prst="rect">
            <a:avLst/>
          </a:prstGeom>
        </p:spPr>
      </p:pic>
      <p:pic>
        <p:nvPicPr>
          <p:cNvPr id="11" name="Picture 11" descr="Text&#10;&#10;Description automatically generated">
            <a:extLst>
              <a:ext uri="{FF2B5EF4-FFF2-40B4-BE49-F238E27FC236}">
                <a16:creationId xmlns:a16="http://schemas.microsoft.com/office/drawing/2014/main" id="{C6482D29-9D0B-3344-0BDB-6FF9BE610A95}"/>
              </a:ext>
            </a:extLst>
          </p:cNvPr>
          <p:cNvPicPr>
            <a:picLocks noChangeAspect="1"/>
          </p:cNvPicPr>
          <p:nvPr/>
        </p:nvPicPr>
        <p:blipFill rotWithShape="1">
          <a:blip r:embed="rId3"/>
          <a:srcRect r="4404"/>
          <a:stretch/>
        </p:blipFill>
        <p:spPr>
          <a:xfrm>
            <a:off x="6761018" y="3284800"/>
            <a:ext cx="5311008" cy="2269600"/>
          </a:xfrm>
          <a:prstGeom prst="rect">
            <a:avLst/>
          </a:prstGeom>
        </p:spPr>
      </p:pic>
    </p:spTree>
    <p:extLst>
      <p:ext uri="{BB962C8B-B14F-4D97-AF65-F5344CB8AC3E}">
        <p14:creationId xmlns:p14="http://schemas.microsoft.com/office/powerpoint/2010/main" val="14101305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anim calcmode="lin" valueType="num">
                                      <p:cBhvr>
                                        <p:cTn id="2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5"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anim calcmode="lin" valueType="num">
                                      <p:cBhvr>
                                        <p:cTn id="3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1"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22" presetClass="entr" presetSubtype="4"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build="p"/>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533400" y="1947949"/>
            <a:ext cx="11125200" cy="2340864"/>
          </a:xfrm>
        </p:spPr>
        <p:txBody>
          <a:bodyPr>
            <a:normAutofit/>
          </a:bodyPr>
          <a:lstStyle/>
          <a:p>
            <a:r>
              <a:rPr lang="en-US" sz="4800" dirty="0"/>
              <a:t>Write or modify functions related to file management</a:t>
            </a:r>
          </a:p>
        </p:txBody>
      </p:sp>
    </p:spTree>
    <p:extLst>
      <p:ext uri="{BB962C8B-B14F-4D97-AF65-F5344CB8AC3E}">
        <p14:creationId xmlns:p14="http://schemas.microsoft.com/office/powerpoint/2010/main" val="28703726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002982" cy="1339417"/>
          </a:xfrm>
        </p:spPr>
        <p:txBody>
          <a:bodyPr>
            <a:normAutofit/>
          </a:bodyPr>
          <a:lstStyle/>
          <a:p>
            <a:r>
              <a:rPr lang="en-US" sz="3600" dirty="0"/>
              <a:t>Modify function “cat” in Linux</a:t>
            </a:r>
            <a:endParaRPr lang="en-US" sz="2800"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00006" y="1940291"/>
            <a:ext cx="10304457" cy="667893"/>
          </a:xfrm>
        </p:spPr>
        <p:txBody>
          <a:bodyPr vert="horz" lIns="91440" tIns="45720" rIns="91440" bIns="45720" rtlCol="0" anchor="t">
            <a:noAutofit/>
          </a:bodyPr>
          <a:lstStyle/>
          <a:p>
            <a:pPr marL="0" indent="0" algn="just">
              <a:buNone/>
            </a:pPr>
            <a:r>
              <a:rPr lang="en-US" dirty="0"/>
              <a:t>Our team changed the "cat" command in the Linux system file. After calling the "cat" command, the terminal still displays the contents of the file, but the bottom also writes the words "-- p/s: cat program by group 7 - </a:t>
            </a:r>
            <a:r>
              <a:rPr lang="en-US" dirty="0" err="1"/>
              <a:t>ltht</a:t>
            </a:r>
            <a:r>
              <a:rPr lang="en-US" dirty="0"/>
              <a:t>"</a:t>
            </a:r>
            <a:endParaRPr lang="vi-VN" i="1" dirty="0"/>
          </a:p>
        </p:txBody>
      </p:sp>
      <p:pic>
        <p:nvPicPr>
          <p:cNvPr id="12" name="Picture 11">
            <a:extLst>
              <a:ext uri="{FF2B5EF4-FFF2-40B4-BE49-F238E27FC236}">
                <a16:creationId xmlns:a16="http://schemas.microsoft.com/office/drawing/2014/main" id="{CC659EE9-E321-5A4B-2743-284770871A39}"/>
              </a:ext>
            </a:extLst>
          </p:cNvPr>
          <p:cNvPicPr>
            <a:picLocks noChangeAspect="1"/>
          </p:cNvPicPr>
          <p:nvPr/>
        </p:nvPicPr>
        <p:blipFill>
          <a:blip r:embed="rId2"/>
          <a:stretch>
            <a:fillRect/>
          </a:stretch>
        </p:blipFill>
        <p:spPr>
          <a:xfrm>
            <a:off x="2202462" y="3429000"/>
            <a:ext cx="8299544" cy="1451199"/>
          </a:xfrm>
          <a:prstGeom prst="rect">
            <a:avLst/>
          </a:prstGeom>
        </p:spPr>
      </p:pic>
    </p:spTree>
    <p:extLst>
      <p:ext uri="{BB962C8B-B14F-4D97-AF65-F5344CB8AC3E}">
        <p14:creationId xmlns:p14="http://schemas.microsoft.com/office/powerpoint/2010/main" val="22049967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002982" cy="1339417"/>
          </a:xfrm>
        </p:spPr>
        <p:txBody>
          <a:bodyPr>
            <a:normAutofit/>
          </a:bodyPr>
          <a:lstStyle/>
          <a:p>
            <a:r>
              <a:rPr lang="en-US" sz="3200" dirty="0"/>
              <a:t>Write function “ls-group7” same as “ls” command</a:t>
            </a:r>
            <a:endParaRPr lang="en-US" sz="1800"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00007" y="1940291"/>
            <a:ext cx="10002982" cy="667893"/>
          </a:xfrm>
        </p:spPr>
        <p:txBody>
          <a:bodyPr vert="horz" lIns="91440" tIns="45720" rIns="91440" bIns="45720" rtlCol="0" anchor="t">
            <a:noAutofit/>
          </a:bodyPr>
          <a:lstStyle/>
          <a:p>
            <a:pPr marL="0" indent="0" algn="just">
              <a:buNone/>
            </a:pPr>
            <a:r>
              <a:rPr lang="en-US" dirty="0"/>
              <a:t>Our team wrote the command "ls-group7" which has the same effect as the command "ls" in the Linux operating system. After calling the command "ls-group7", the terminal still displays files and folders, but the bottom also says "-- p/s: ls program by group 7 - </a:t>
            </a:r>
            <a:r>
              <a:rPr lang="en-US" dirty="0" err="1"/>
              <a:t>ltht</a:t>
            </a:r>
            <a:r>
              <a:rPr lang="en-US" dirty="0"/>
              <a:t>"</a:t>
            </a:r>
            <a:endParaRPr lang="vi-VN" dirty="0"/>
          </a:p>
        </p:txBody>
      </p:sp>
      <p:pic>
        <p:nvPicPr>
          <p:cNvPr id="3" name="Picture 2">
            <a:extLst>
              <a:ext uri="{FF2B5EF4-FFF2-40B4-BE49-F238E27FC236}">
                <a16:creationId xmlns:a16="http://schemas.microsoft.com/office/drawing/2014/main" id="{CAABB5F0-C871-F963-C883-8F31F8042788}"/>
              </a:ext>
            </a:extLst>
          </p:cNvPr>
          <p:cNvPicPr>
            <a:picLocks noChangeAspect="1"/>
          </p:cNvPicPr>
          <p:nvPr/>
        </p:nvPicPr>
        <p:blipFill>
          <a:blip r:embed="rId2"/>
          <a:stretch>
            <a:fillRect/>
          </a:stretch>
        </p:blipFill>
        <p:spPr>
          <a:xfrm>
            <a:off x="3257263" y="3574474"/>
            <a:ext cx="5677473" cy="1824902"/>
          </a:xfrm>
          <a:prstGeom prst="rect">
            <a:avLst/>
          </a:prstGeom>
        </p:spPr>
      </p:pic>
    </p:spTree>
    <p:extLst>
      <p:ext uri="{BB962C8B-B14F-4D97-AF65-F5344CB8AC3E}">
        <p14:creationId xmlns:p14="http://schemas.microsoft.com/office/powerpoint/2010/main" val="16077107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576358" cy="1339417"/>
          </a:xfrm>
        </p:spPr>
        <p:txBody>
          <a:bodyPr>
            <a:normAutofit/>
          </a:bodyPr>
          <a:lstStyle/>
          <a:p>
            <a:r>
              <a:rPr lang="en-US" sz="3200" dirty="0"/>
              <a:t>Write function “ls-l-group7” same as “ls -l” command</a:t>
            </a:r>
            <a:endParaRPr lang="en-US" sz="1800"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00007" y="1940291"/>
            <a:ext cx="5145375" cy="667893"/>
          </a:xfrm>
        </p:spPr>
        <p:txBody>
          <a:bodyPr vert="horz" lIns="91440" tIns="45720" rIns="91440" bIns="45720" rtlCol="0" anchor="t">
            <a:noAutofit/>
          </a:bodyPr>
          <a:lstStyle/>
          <a:p>
            <a:pPr marL="0" indent="0" algn="just">
              <a:buNone/>
            </a:pPr>
            <a:r>
              <a:rPr lang="en-US" dirty="0"/>
              <a:t>Our team wrote the command "ls-l-group7" which has the same effect as the command "ls-l" in the Linux operating system. After calling the command "ls-l-group7", the terminal still displays files and folders, but the bottom also says "-- p/s: ls -l program by group 7 - </a:t>
            </a:r>
            <a:r>
              <a:rPr lang="en-US" dirty="0" err="1"/>
              <a:t>ltht</a:t>
            </a:r>
            <a:r>
              <a:rPr lang="en-US" dirty="0"/>
              <a:t>"</a:t>
            </a:r>
            <a:endParaRPr lang="vi-VN" dirty="0"/>
          </a:p>
        </p:txBody>
      </p:sp>
      <p:pic>
        <p:nvPicPr>
          <p:cNvPr id="6" name="Picture 5">
            <a:extLst>
              <a:ext uri="{FF2B5EF4-FFF2-40B4-BE49-F238E27FC236}">
                <a16:creationId xmlns:a16="http://schemas.microsoft.com/office/drawing/2014/main" id="{E26E4D65-8397-090A-5E7D-FC69D4E3BF86}"/>
              </a:ext>
            </a:extLst>
          </p:cNvPr>
          <p:cNvPicPr>
            <a:picLocks noChangeAspect="1"/>
          </p:cNvPicPr>
          <p:nvPr/>
        </p:nvPicPr>
        <p:blipFill>
          <a:blip r:embed="rId3"/>
          <a:stretch>
            <a:fillRect/>
          </a:stretch>
        </p:blipFill>
        <p:spPr>
          <a:xfrm>
            <a:off x="6916124" y="2023421"/>
            <a:ext cx="4677428" cy="4677428"/>
          </a:xfrm>
          <a:prstGeom prst="rect">
            <a:avLst/>
          </a:prstGeom>
        </p:spPr>
      </p:pic>
    </p:spTree>
    <p:extLst>
      <p:ext uri="{BB962C8B-B14F-4D97-AF65-F5344CB8AC3E}">
        <p14:creationId xmlns:p14="http://schemas.microsoft.com/office/powerpoint/2010/main" val="14276605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437812" cy="1339417"/>
          </a:xfrm>
        </p:spPr>
        <p:txBody>
          <a:bodyPr>
            <a:normAutofit/>
          </a:bodyPr>
          <a:lstStyle/>
          <a:p>
            <a:r>
              <a:rPr lang="en-US" sz="3200" dirty="0"/>
              <a:t>Write function “cd-group7” same as “cd” command</a:t>
            </a:r>
            <a:endParaRPr lang="en-US" sz="1200"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00007" y="1940291"/>
            <a:ext cx="10002982" cy="667893"/>
          </a:xfrm>
        </p:spPr>
        <p:txBody>
          <a:bodyPr vert="horz" lIns="91440" tIns="45720" rIns="91440" bIns="45720" rtlCol="0" anchor="t">
            <a:noAutofit/>
          </a:bodyPr>
          <a:lstStyle/>
          <a:p>
            <a:pPr marL="0" indent="0" algn="just">
              <a:buNone/>
            </a:pPr>
            <a:r>
              <a:rPr lang="en-US" dirty="0"/>
              <a:t>Our team wrote the command "cd-group7" which has the same effect as the command "cd" in the Linux operating system. After calling the command "cd-group7", the terminal displays the path after moving in, but the bottom also says "-- p/s: cd program by group 7 - </a:t>
            </a:r>
            <a:r>
              <a:rPr lang="en-US" dirty="0" err="1"/>
              <a:t>ltht</a:t>
            </a:r>
            <a:r>
              <a:rPr lang="en-US" dirty="0"/>
              <a:t>"</a:t>
            </a:r>
            <a:endParaRPr lang="vi-VN" dirty="0"/>
          </a:p>
        </p:txBody>
      </p:sp>
      <p:pic>
        <p:nvPicPr>
          <p:cNvPr id="5" name="Picture 4">
            <a:extLst>
              <a:ext uri="{FF2B5EF4-FFF2-40B4-BE49-F238E27FC236}">
                <a16:creationId xmlns:a16="http://schemas.microsoft.com/office/drawing/2014/main" id="{173944CB-6542-8CEA-ABA3-74A9115C8E27}"/>
              </a:ext>
            </a:extLst>
          </p:cNvPr>
          <p:cNvPicPr>
            <a:picLocks noChangeAspect="1"/>
          </p:cNvPicPr>
          <p:nvPr/>
        </p:nvPicPr>
        <p:blipFill>
          <a:blip r:embed="rId2"/>
          <a:stretch>
            <a:fillRect/>
          </a:stretch>
        </p:blipFill>
        <p:spPr>
          <a:xfrm>
            <a:off x="2571865" y="3665577"/>
            <a:ext cx="7700230" cy="1168480"/>
          </a:xfrm>
          <a:prstGeom prst="rect">
            <a:avLst/>
          </a:prstGeom>
        </p:spPr>
      </p:pic>
    </p:spTree>
    <p:extLst>
      <p:ext uri="{BB962C8B-B14F-4D97-AF65-F5344CB8AC3E}">
        <p14:creationId xmlns:p14="http://schemas.microsoft.com/office/powerpoint/2010/main" val="16204242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437812" cy="1339417"/>
          </a:xfrm>
        </p:spPr>
        <p:txBody>
          <a:bodyPr>
            <a:normAutofit/>
          </a:bodyPr>
          <a:lstStyle/>
          <a:p>
            <a:r>
              <a:rPr lang="en-US" sz="3600" dirty="0"/>
              <a:t>Address of Linux system commands</a:t>
            </a:r>
            <a:endParaRPr lang="en-US" sz="1050" dirty="0"/>
          </a:p>
        </p:txBody>
      </p:sp>
      <p:pic>
        <p:nvPicPr>
          <p:cNvPr id="3" name="Picture 2">
            <a:extLst>
              <a:ext uri="{FF2B5EF4-FFF2-40B4-BE49-F238E27FC236}">
                <a16:creationId xmlns:a16="http://schemas.microsoft.com/office/drawing/2014/main" id="{004EB69E-8652-E676-E7FA-0B65455C7187}"/>
              </a:ext>
            </a:extLst>
          </p:cNvPr>
          <p:cNvPicPr>
            <a:picLocks noChangeAspect="1"/>
          </p:cNvPicPr>
          <p:nvPr/>
        </p:nvPicPr>
        <p:blipFill>
          <a:blip r:embed="rId2"/>
          <a:stretch>
            <a:fillRect/>
          </a:stretch>
        </p:blipFill>
        <p:spPr>
          <a:xfrm>
            <a:off x="1289856" y="1676832"/>
            <a:ext cx="8070526" cy="4822566"/>
          </a:xfrm>
          <a:prstGeom prst="rect">
            <a:avLst/>
          </a:prstGeom>
        </p:spPr>
      </p:pic>
      <p:sp>
        <p:nvSpPr>
          <p:cNvPr id="8" name="Rectangle 7">
            <a:extLst>
              <a:ext uri="{FF2B5EF4-FFF2-40B4-BE49-F238E27FC236}">
                <a16:creationId xmlns:a16="http://schemas.microsoft.com/office/drawing/2014/main" id="{4DCAD062-8FE9-496A-2D25-6B6AE7596945}"/>
              </a:ext>
            </a:extLst>
          </p:cNvPr>
          <p:cNvSpPr/>
          <p:nvPr/>
        </p:nvSpPr>
        <p:spPr>
          <a:xfrm>
            <a:off x="3014952" y="2008909"/>
            <a:ext cx="905884" cy="81741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 name="Picture 8">
            <a:extLst>
              <a:ext uri="{FF2B5EF4-FFF2-40B4-BE49-F238E27FC236}">
                <a16:creationId xmlns:a16="http://schemas.microsoft.com/office/drawing/2014/main" id="{07639A54-358F-B381-18CA-F3DE2D527F94}"/>
              </a:ext>
            </a:extLst>
          </p:cNvPr>
          <p:cNvPicPr>
            <a:picLocks noChangeAspect="1"/>
          </p:cNvPicPr>
          <p:nvPr/>
        </p:nvPicPr>
        <p:blipFill>
          <a:blip r:embed="rId3"/>
          <a:stretch>
            <a:fillRect/>
          </a:stretch>
        </p:blipFill>
        <p:spPr>
          <a:xfrm>
            <a:off x="1289856" y="1676832"/>
            <a:ext cx="8070526" cy="4713144"/>
          </a:xfrm>
          <a:prstGeom prst="rect">
            <a:avLst/>
          </a:prstGeom>
        </p:spPr>
      </p:pic>
      <p:sp>
        <p:nvSpPr>
          <p:cNvPr id="10" name="Rectangle 9">
            <a:extLst>
              <a:ext uri="{FF2B5EF4-FFF2-40B4-BE49-F238E27FC236}">
                <a16:creationId xmlns:a16="http://schemas.microsoft.com/office/drawing/2014/main" id="{7A3A0B01-0FAB-9F7D-560D-409069C65A5E}"/>
              </a:ext>
            </a:extLst>
          </p:cNvPr>
          <p:cNvSpPr/>
          <p:nvPr/>
        </p:nvSpPr>
        <p:spPr>
          <a:xfrm>
            <a:off x="3920836" y="2008909"/>
            <a:ext cx="4585854" cy="81741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159619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437812" cy="1339417"/>
          </a:xfrm>
        </p:spPr>
        <p:txBody>
          <a:bodyPr>
            <a:normAutofit/>
          </a:bodyPr>
          <a:lstStyle/>
          <a:p>
            <a:r>
              <a:rPr lang="en-US" sz="3600" dirty="0"/>
              <a:t>Source code</a:t>
            </a:r>
            <a:endParaRPr lang="en-US" sz="1050" dirty="0"/>
          </a:p>
        </p:txBody>
      </p:sp>
      <p:pic>
        <p:nvPicPr>
          <p:cNvPr id="4" name="Picture 3">
            <a:extLst>
              <a:ext uri="{FF2B5EF4-FFF2-40B4-BE49-F238E27FC236}">
                <a16:creationId xmlns:a16="http://schemas.microsoft.com/office/drawing/2014/main" id="{933F2473-A3F7-057D-3966-982BD06FDBF9}"/>
              </a:ext>
            </a:extLst>
          </p:cNvPr>
          <p:cNvPicPr>
            <a:picLocks noChangeAspect="1"/>
          </p:cNvPicPr>
          <p:nvPr/>
        </p:nvPicPr>
        <p:blipFill>
          <a:blip r:embed="rId2"/>
          <a:stretch>
            <a:fillRect/>
          </a:stretch>
        </p:blipFill>
        <p:spPr>
          <a:xfrm>
            <a:off x="1284567" y="1535486"/>
            <a:ext cx="5760720" cy="5144770"/>
          </a:xfrm>
          <a:prstGeom prst="rect">
            <a:avLst/>
          </a:prstGeom>
        </p:spPr>
      </p:pic>
      <p:pic>
        <p:nvPicPr>
          <p:cNvPr id="11" name="Picture 10">
            <a:extLst>
              <a:ext uri="{FF2B5EF4-FFF2-40B4-BE49-F238E27FC236}">
                <a16:creationId xmlns:a16="http://schemas.microsoft.com/office/drawing/2014/main" id="{E6B5C85F-2F85-EED2-B520-3434DD9BB1F2}"/>
              </a:ext>
            </a:extLst>
          </p:cNvPr>
          <p:cNvPicPr>
            <a:picLocks noChangeAspect="1"/>
          </p:cNvPicPr>
          <p:nvPr/>
        </p:nvPicPr>
        <p:blipFill>
          <a:blip r:embed="rId3"/>
          <a:stretch>
            <a:fillRect/>
          </a:stretch>
        </p:blipFill>
        <p:spPr>
          <a:xfrm>
            <a:off x="6401502" y="835077"/>
            <a:ext cx="756056" cy="869465"/>
          </a:xfrm>
          <a:prstGeom prst="rect">
            <a:avLst/>
          </a:prstGeom>
        </p:spPr>
      </p:pic>
    </p:spTree>
    <p:extLst>
      <p:ext uri="{BB962C8B-B14F-4D97-AF65-F5344CB8AC3E}">
        <p14:creationId xmlns:p14="http://schemas.microsoft.com/office/powerpoint/2010/main" val="324012068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par>
                          <p:cTn id="14" fill="hold">
                            <p:stCondLst>
                              <p:cond delay="1000"/>
                            </p:stCondLst>
                            <p:childTnLst>
                              <p:par>
                                <p:cTn id="15" presetID="16" presetClass="entr" presetSubtype="2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a:xfrm>
            <a:off x="7543630" y="2874094"/>
            <a:ext cx="3707972" cy="3707971"/>
          </a:xfrm>
        </p:spPr>
      </p:pic>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1351371" y="383730"/>
            <a:ext cx="6181344" cy="2276856"/>
          </a:xfrm>
        </p:spPr>
        <p:txBody>
          <a:bodyPr>
            <a:normAutofit fontScale="90000"/>
          </a:bodyPr>
          <a:lstStyle/>
          <a:p>
            <a:pPr algn="l"/>
            <a:r>
              <a:rPr lang="en-US" b="1" cap="all" spc="400" dirty="0">
                <a:solidFill>
                  <a:schemeClr val="bg1"/>
                </a:solidFill>
                <a:latin typeface="+mn-lt"/>
              </a:rPr>
              <a:t>topic introduction</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1351371" y="3030483"/>
            <a:ext cx="8319101" cy="3118104"/>
          </a:xfrm>
        </p:spPr>
        <p:txBody>
          <a:bodyPr/>
          <a:lstStyle/>
          <a:p>
            <a:pPr algn="l"/>
            <a:r>
              <a:rPr lang="en-US" dirty="0"/>
              <a:t>1</a:t>
            </a:r>
            <a:r>
              <a:rPr lang="en-US" sz="1800" dirty="0">
                <a:solidFill>
                  <a:schemeClr val="bg1"/>
                </a:solidFill>
              </a:rPr>
              <a:t>. Linux File </a:t>
            </a:r>
            <a:r>
              <a:rPr lang="en-US" dirty="0"/>
              <a:t>Management</a:t>
            </a:r>
            <a:endParaRPr lang="en-US" sz="1800" dirty="0">
              <a:solidFill>
                <a:schemeClr val="bg1"/>
              </a:solidFill>
            </a:endParaRPr>
          </a:p>
          <a:p>
            <a:pPr algn="l"/>
            <a:r>
              <a:rPr lang="en-US" dirty="0"/>
              <a:t>2. Linux File Ownership</a:t>
            </a:r>
            <a:endParaRPr lang="en-US" sz="1800" dirty="0">
              <a:solidFill>
                <a:schemeClr val="bg1"/>
              </a:solidFill>
            </a:endParaRPr>
          </a:p>
          <a:p>
            <a:pPr algn="l"/>
            <a:r>
              <a:rPr lang="en-US" dirty="0"/>
              <a:t>3</a:t>
            </a:r>
            <a:r>
              <a:rPr lang="en-US" sz="1800" dirty="0">
                <a:solidFill>
                  <a:schemeClr val="bg1"/>
                </a:solidFill>
              </a:rPr>
              <a:t>. Linux File Permissions</a:t>
            </a:r>
          </a:p>
          <a:p>
            <a:pPr algn="l"/>
            <a:r>
              <a:rPr lang="en-US" dirty="0"/>
              <a:t>4. Write or modify functions related to file management</a:t>
            </a:r>
          </a:p>
          <a:p>
            <a:pPr algn="l"/>
            <a:endParaRPr lang="en-US" sz="1800" dirty="0">
              <a:solidFill>
                <a:schemeClr val="bg1"/>
              </a:solidFill>
            </a:endParaRP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870391" y="1589066"/>
            <a:ext cx="3515552" cy="365125"/>
          </a:xfrm>
        </p:spPr>
        <p:txBody>
          <a:bodyPr/>
          <a:lstStyle/>
          <a:p>
            <a:r>
              <a:rPr lang="en-US" sz="600"/>
              <a:t>File management</a:t>
            </a:r>
          </a:p>
          <a:p>
            <a:r>
              <a:rPr lang="en-US" sz="600"/>
              <a:t> Write or modify functions related to file management</a:t>
            </a:r>
          </a:p>
          <a:p>
            <a:endParaRPr lang="en-US" sz="600"/>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3</a:t>
            </a:fld>
            <a:endParaRPr lang="en-US"/>
          </a:p>
        </p:txBody>
      </p:sp>
    </p:spTree>
    <p:extLst>
      <p:ext uri="{BB962C8B-B14F-4D97-AF65-F5344CB8AC3E}">
        <p14:creationId xmlns:p14="http://schemas.microsoft.com/office/powerpoint/2010/main" val="16135980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0" dur="500"/>
                                        <p:tgtEl>
                                          <p:spTgt spid="4">
                                            <p:txEl>
                                              <p:pRg st="0" end="0"/>
                                            </p:txEl>
                                          </p:spTgt>
                                        </p:tgtEl>
                                      </p:cBhvr>
                                    </p:animEffect>
                                  </p:childTnLst>
                                </p:cTn>
                              </p:par>
                            </p:childTnLst>
                          </p:cTn>
                        </p:par>
                        <p:par>
                          <p:cTn id="21" fill="hold">
                            <p:stCondLst>
                              <p:cond delay="500"/>
                            </p:stCondLst>
                            <p:childTnLst>
                              <p:par>
                                <p:cTn id="22" presetID="14" presetClass="entr" presetSubtype="10" fill="hold" grpId="0" nodeType="after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4" dur="500"/>
                                        <p:tgtEl>
                                          <p:spTgt spid="4">
                                            <p:txEl>
                                              <p:pRg st="1" end="1"/>
                                            </p:txEl>
                                          </p:spTgt>
                                        </p:tgtEl>
                                      </p:cBhvr>
                                    </p:animEffect>
                                  </p:childTnLst>
                                </p:cTn>
                              </p:par>
                            </p:childTnLst>
                          </p:cTn>
                        </p:par>
                        <p:par>
                          <p:cTn id="25" fill="hold">
                            <p:stCondLst>
                              <p:cond delay="1000"/>
                            </p:stCondLst>
                            <p:childTnLst>
                              <p:par>
                                <p:cTn id="26" presetID="14" presetClass="entr" presetSubtype="10" fill="hold" grpId="0" nodeType="after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8" dur="500"/>
                                        <p:tgtEl>
                                          <p:spTgt spid="4">
                                            <p:txEl>
                                              <p:pRg st="2" end="2"/>
                                            </p:txEl>
                                          </p:spTgt>
                                        </p:tgtEl>
                                      </p:cBhvr>
                                    </p:animEffect>
                                  </p:childTnLst>
                                </p:cTn>
                              </p:par>
                            </p:childTnLst>
                          </p:cTn>
                        </p:par>
                        <p:par>
                          <p:cTn id="29" fill="hold">
                            <p:stCondLst>
                              <p:cond delay="1500"/>
                            </p:stCondLst>
                            <p:childTnLst>
                              <p:par>
                                <p:cTn id="30" presetID="14" presetClass="entr" presetSubtype="10" fill="hold" grpId="0" nodeType="after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BD5513-49F3-FCA5-E3BC-2911B242E7FE}"/>
              </a:ext>
            </a:extLst>
          </p:cNvPr>
          <p:cNvPicPr>
            <a:picLocks noChangeAspect="1"/>
          </p:cNvPicPr>
          <p:nvPr/>
        </p:nvPicPr>
        <p:blipFill>
          <a:blip r:embed="rId2"/>
          <a:stretch>
            <a:fillRect/>
          </a:stretch>
        </p:blipFill>
        <p:spPr>
          <a:xfrm>
            <a:off x="1298922" y="1539267"/>
            <a:ext cx="6198417" cy="5110914"/>
          </a:xfrm>
          <a:prstGeom prst="rect">
            <a:avLst/>
          </a:prstGeom>
        </p:spPr>
      </p:pic>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437812" cy="1339417"/>
          </a:xfrm>
        </p:spPr>
        <p:txBody>
          <a:bodyPr>
            <a:normAutofit/>
          </a:bodyPr>
          <a:lstStyle/>
          <a:p>
            <a:r>
              <a:rPr lang="en-US" sz="3600" dirty="0"/>
              <a:t>Source code</a:t>
            </a:r>
            <a:endParaRPr lang="en-US" sz="1050" dirty="0"/>
          </a:p>
        </p:txBody>
      </p:sp>
      <p:pic>
        <p:nvPicPr>
          <p:cNvPr id="5" name="Picture 4">
            <a:extLst>
              <a:ext uri="{FF2B5EF4-FFF2-40B4-BE49-F238E27FC236}">
                <a16:creationId xmlns:a16="http://schemas.microsoft.com/office/drawing/2014/main" id="{1BA1915A-525A-7566-E998-A298D4163370}"/>
              </a:ext>
            </a:extLst>
          </p:cNvPr>
          <p:cNvPicPr>
            <a:picLocks noChangeAspect="1"/>
          </p:cNvPicPr>
          <p:nvPr/>
        </p:nvPicPr>
        <p:blipFill>
          <a:blip r:embed="rId3"/>
          <a:stretch>
            <a:fillRect/>
          </a:stretch>
        </p:blipFill>
        <p:spPr>
          <a:xfrm>
            <a:off x="6418912" y="880589"/>
            <a:ext cx="971352" cy="834220"/>
          </a:xfrm>
          <a:prstGeom prst="rect">
            <a:avLst/>
          </a:prstGeom>
        </p:spPr>
      </p:pic>
    </p:spTree>
    <p:extLst>
      <p:ext uri="{BB962C8B-B14F-4D97-AF65-F5344CB8AC3E}">
        <p14:creationId xmlns:p14="http://schemas.microsoft.com/office/powerpoint/2010/main" val="91049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par>
                          <p:cTn id="14" fill="hold">
                            <p:stCondLst>
                              <p:cond delay="1000"/>
                            </p:stCondLst>
                            <p:childTnLst>
                              <p:par>
                                <p:cTn id="15" presetID="16" presetClass="entr" presetSubtype="21"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EA2C4A-6E98-E408-4E6A-47273DB87BA2}"/>
              </a:ext>
            </a:extLst>
          </p:cNvPr>
          <p:cNvPicPr>
            <a:picLocks noChangeAspect="1"/>
          </p:cNvPicPr>
          <p:nvPr/>
        </p:nvPicPr>
        <p:blipFill>
          <a:blip r:embed="rId2"/>
          <a:stretch>
            <a:fillRect/>
          </a:stretch>
        </p:blipFill>
        <p:spPr>
          <a:xfrm>
            <a:off x="1296985" y="1506538"/>
            <a:ext cx="8159181" cy="5014047"/>
          </a:xfrm>
          <a:prstGeom prst="rect">
            <a:avLst/>
          </a:prstGeom>
        </p:spPr>
      </p:pic>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437812" cy="1339417"/>
          </a:xfrm>
        </p:spPr>
        <p:txBody>
          <a:bodyPr>
            <a:normAutofit/>
          </a:bodyPr>
          <a:lstStyle/>
          <a:p>
            <a:r>
              <a:rPr lang="en-US" sz="3600" dirty="0"/>
              <a:t>Source code</a:t>
            </a:r>
            <a:endParaRPr lang="en-US" sz="1050" dirty="0"/>
          </a:p>
        </p:txBody>
      </p:sp>
      <p:pic>
        <p:nvPicPr>
          <p:cNvPr id="5" name="Picture 4">
            <a:extLst>
              <a:ext uri="{FF2B5EF4-FFF2-40B4-BE49-F238E27FC236}">
                <a16:creationId xmlns:a16="http://schemas.microsoft.com/office/drawing/2014/main" id="{C9983340-4F89-E9D6-2279-83BAEBB561EF}"/>
              </a:ext>
            </a:extLst>
          </p:cNvPr>
          <p:cNvPicPr>
            <a:picLocks noChangeAspect="1"/>
          </p:cNvPicPr>
          <p:nvPr/>
        </p:nvPicPr>
        <p:blipFill>
          <a:blip r:embed="rId3"/>
          <a:stretch>
            <a:fillRect/>
          </a:stretch>
        </p:blipFill>
        <p:spPr>
          <a:xfrm>
            <a:off x="6511635" y="838005"/>
            <a:ext cx="880800" cy="780456"/>
          </a:xfrm>
          <a:prstGeom prst="rect">
            <a:avLst/>
          </a:prstGeom>
        </p:spPr>
      </p:pic>
    </p:spTree>
    <p:extLst>
      <p:ext uri="{BB962C8B-B14F-4D97-AF65-F5344CB8AC3E}">
        <p14:creationId xmlns:p14="http://schemas.microsoft.com/office/powerpoint/2010/main" val="357559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par>
                          <p:cTn id="14" fill="hold">
                            <p:stCondLst>
                              <p:cond delay="1000"/>
                            </p:stCondLst>
                            <p:childTnLst>
                              <p:par>
                                <p:cTn id="15" presetID="16" presetClass="entr" presetSubtype="2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dirty="0" smtClean="0"/>
              <a:pPr/>
              <a:t>32</a:t>
            </a:fld>
            <a:endParaRPr lang="en-US"/>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a:t>Thank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
        <p:nvSpPr>
          <p:cNvPr id="16" name="Footer Placeholder 7">
            <a:extLst>
              <a:ext uri="{FF2B5EF4-FFF2-40B4-BE49-F238E27FC236}">
                <a16:creationId xmlns:a16="http://schemas.microsoft.com/office/drawing/2014/main" id="{1C2B6468-D097-DC17-6A48-F21A06C1B418}"/>
              </a:ext>
            </a:extLst>
          </p:cNvPr>
          <p:cNvSpPr>
            <a:spLocks noGrp="1"/>
          </p:cNvSpPr>
          <p:nvPr>
            <p:ph type="ftr" sz="quarter" idx="11"/>
          </p:nvPr>
        </p:nvSpPr>
        <p:spPr>
          <a:xfrm rot="16200000">
            <a:off x="-884246" y="1630630"/>
            <a:ext cx="3515552" cy="365125"/>
          </a:xfrm>
        </p:spPr>
        <p:txBody>
          <a:bodyPr/>
          <a:lstStyle/>
          <a:p>
            <a:r>
              <a:rPr lang="en-US" sz="600"/>
              <a:t>File management</a:t>
            </a:r>
          </a:p>
          <a:p>
            <a:r>
              <a:rPr lang="en-US" sz="600"/>
              <a:t> Write or modify functions related to file management</a:t>
            </a:r>
          </a:p>
          <a:p>
            <a:endParaRPr lang="en-US" sz="600"/>
          </a:p>
        </p:txBody>
      </p:sp>
    </p:spTree>
    <p:extLst>
      <p:ext uri="{BB962C8B-B14F-4D97-AF65-F5344CB8AC3E}">
        <p14:creationId xmlns:p14="http://schemas.microsoft.com/office/powerpoint/2010/main" val="92731315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anim calcmode="lin" valueType="num">
                                      <p:cBhvr>
                                        <p:cTn id="14" dur="500" fill="hold"/>
                                        <p:tgtEl>
                                          <p:spTgt spid="24"/>
                                        </p:tgtEl>
                                        <p:attrNameLst>
                                          <p:attrName>ppt_x</p:attrName>
                                        </p:attrNameLst>
                                      </p:cBhvr>
                                      <p:tavLst>
                                        <p:tav tm="0">
                                          <p:val>
                                            <p:strVal val="#ppt_x"/>
                                          </p:val>
                                        </p:tav>
                                        <p:tav tm="100000">
                                          <p:val>
                                            <p:strVal val="#ppt_x"/>
                                          </p:val>
                                        </p:tav>
                                      </p:tavLst>
                                    </p:anim>
                                    <p:anim calcmode="lin" valueType="num">
                                      <p:cBhvr>
                                        <p:cTn id="15" dur="500" fill="hold"/>
                                        <p:tgtEl>
                                          <p:spTgt spid="2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anim calcmode="lin" valueType="num">
                                      <p:cBhvr>
                                        <p:cTn id="24" dur="500" fill="hold"/>
                                        <p:tgtEl>
                                          <p:spTgt spid="11"/>
                                        </p:tgtEl>
                                        <p:attrNameLst>
                                          <p:attrName>ppt_x</p:attrName>
                                        </p:attrNameLst>
                                      </p:cBhvr>
                                      <p:tavLst>
                                        <p:tav tm="0">
                                          <p:val>
                                            <p:strVal val="#ppt_x"/>
                                          </p:val>
                                        </p:tav>
                                        <p:tav tm="100000">
                                          <p:val>
                                            <p:strVal val="#ppt_x"/>
                                          </p:val>
                                        </p:tav>
                                      </p:tavLst>
                                    </p:anim>
                                    <p:anim calcmode="lin" valueType="num">
                                      <p:cBhvr>
                                        <p:cTn id="25" dur="500" fill="hold"/>
                                        <p:tgtEl>
                                          <p:spTgt spid="11"/>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anim calcmode="lin" valueType="num">
                                      <p:cBhvr>
                                        <p:cTn id="29" dur="500" fill="hold"/>
                                        <p:tgtEl>
                                          <p:spTgt spid="15"/>
                                        </p:tgtEl>
                                        <p:attrNameLst>
                                          <p:attrName>ppt_x</p:attrName>
                                        </p:attrNameLst>
                                      </p:cBhvr>
                                      <p:tavLst>
                                        <p:tav tm="0">
                                          <p:val>
                                            <p:strVal val="#ppt_x"/>
                                          </p:val>
                                        </p:tav>
                                        <p:tav tm="100000">
                                          <p:val>
                                            <p:strVal val="#ppt_x"/>
                                          </p:val>
                                        </p:tav>
                                      </p:tavLst>
                                    </p:anim>
                                    <p:anim calcmode="lin" valueType="num">
                                      <p:cBhvr>
                                        <p:cTn id="30" dur="500" fill="hold"/>
                                        <p:tgtEl>
                                          <p:spTgt spid="15"/>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anim calcmode="lin" valueType="num">
                                      <p:cBhvr>
                                        <p:cTn id="34" dur="500" fill="hold"/>
                                        <p:tgtEl>
                                          <p:spTgt spid="13"/>
                                        </p:tgtEl>
                                        <p:attrNameLst>
                                          <p:attrName>ppt_x</p:attrName>
                                        </p:attrNameLst>
                                      </p:cBhvr>
                                      <p:tavLst>
                                        <p:tav tm="0">
                                          <p:val>
                                            <p:strVal val="#ppt_x"/>
                                          </p:val>
                                        </p:tav>
                                        <p:tav tm="100000">
                                          <p:val>
                                            <p:strVal val="#ppt_x"/>
                                          </p:val>
                                        </p:tav>
                                      </p:tavLst>
                                    </p:anim>
                                    <p:anim calcmode="lin" valueType="num">
                                      <p:cBhvr>
                                        <p:cTn id="35" dur="500" fill="hold"/>
                                        <p:tgtEl>
                                          <p:spTgt spid="13"/>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14" presetClass="entr" presetSubtype="1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randombar(horizontal)">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033" name="Rectangle 103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3776" y="1336390"/>
            <a:ext cx="6190412" cy="1182927"/>
          </a:xfrm>
        </p:spPr>
        <p:txBody>
          <a:bodyPr vert="horz" lIns="91440" tIns="45720" rIns="91440" bIns="45720" rtlCol="0" anchor="b">
            <a:normAutofit/>
          </a:bodyPr>
          <a:lstStyle/>
          <a:p>
            <a:r>
              <a:rPr lang="en-US" kern="1200">
                <a:latin typeface="+mj-lt"/>
                <a:ea typeface="+mj-ea"/>
                <a:cs typeface="+mj-cs"/>
              </a:rPr>
              <a:t>Linux </a:t>
            </a:r>
            <a:r>
              <a:rPr lang="en-US"/>
              <a:t>Preview</a:t>
            </a:r>
            <a:endParaRPr lang="en-US" kern="1200">
              <a:latin typeface="+mj-lt"/>
            </a:endParaRPr>
          </a:p>
        </p:txBody>
      </p:sp>
      <p:cxnSp>
        <p:nvCxnSpPr>
          <p:cNvPr id="1035"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540780"/>
            <a:ext cx="4114800" cy="365125"/>
          </a:xfrm>
        </p:spPr>
        <p:txBody>
          <a:bodyPr vert="horz" lIns="91440" tIns="45720" rIns="91440" bIns="45720" rtlCol="0" anchor="ctr">
            <a:normAutofit fontScale="70000" lnSpcReduction="20000"/>
          </a:bodyPr>
          <a:lstStyle/>
          <a:p>
            <a:pPr>
              <a:spcAft>
                <a:spcPts val="600"/>
              </a:spcAft>
            </a:pPr>
            <a:r>
              <a:rPr lang="en-US" b="1" i="0" kern="1200" cap="all" spc="100" baseline="0">
                <a:latin typeface="+mn-lt"/>
                <a:ea typeface="+mn-ea"/>
                <a:cs typeface="+mn-cs"/>
              </a:rPr>
              <a:t>File management</a:t>
            </a:r>
          </a:p>
          <a:p>
            <a:pPr>
              <a:spcAft>
                <a:spcPts val="600"/>
              </a:spcAft>
            </a:pPr>
            <a:r>
              <a:rPr lang="en-US" b="1" i="0" kern="1200" cap="all" spc="100" baseline="0">
                <a:latin typeface="+mn-lt"/>
                <a:ea typeface="+mn-ea"/>
                <a:cs typeface="+mn-cs"/>
              </a:rPr>
              <a:t>Write or modify functions related to file management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algn="just">
              <a:lnSpc>
                <a:spcPct val="90000"/>
              </a:lnSpc>
            </a:pPr>
            <a:r>
              <a:rPr lang="en-US" sz="1800" dirty="0">
                <a:ea typeface="+mn-lt"/>
                <a:cs typeface="+mn-lt"/>
              </a:rPr>
              <a:t>Linux is a clone of UNIX, the multi-user operating system which can be accessed by many users simultaneously. Linux can also be used in mainframes and servers without any modifications. But this raises security concerns as an unsolicited or malign user can corrupt, change or remove crucial data. For effective security, Linux divides authorization into 2 levels: </a:t>
            </a:r>
            <a:endParaRPr lang="en-US" dirty="0"/>
          </a:p>
          <a:p>
            <a:pPr marL="57150" indent="-285750" algn="just">
              <a:lnSpc>
                <a:spcPct val="90000"/>
              </a:lnSpc>
              <a:buFont typeface="Arial" panose="020B0604020202020204" pitchFamily="34" charset="0"/>
              <a:buChar char="•"/>
            </a:pPr>
            <a:r>
              <a:rPr lang="en-US" sz="1800" dirty="0">
                <a:ea typeface="+mn-lt"/>
                <a:cs typeface="+mn-lt"/>
              </a:rPr>
              <a:t>Ownership</a:t>
            </a:r>
            <a:endParaRPr lang="en-US" sz="1800" dirty="0"/>
          </a:p>
          <a:p>
            <a:pPr marL="57150" indent="-285750" algn="just">
              <a:lnSpc>
                <a:spcPct val="90000"/>
              </a:lnSpc>
              <a:buFont typeface="Arial" panose="020B0604020202020204" pitchFamily="34" charset="0"/>
              <a:buChar char="•"/>
            </a:pPr>
            <a:r>
              <a:rPr lang="en-US" sz="1800" dirty="0">
                <a:ea typeface="+mn-lt"/>
                <a:cs typeface="+mn-lt"/>
              </a:rPr>
              <a:t>Permission</a:t>
            </a:r>
            <a:endParaRPr lang="en-US" sz="1800" dirty="0"/>
          </a:p>
          <a:p>
            <a:pPr indent="-228600" algn="just">
              <a:lnSpc>
                <a:spcPct val="90000"/>
              </a:lnSpc>
              <a:buFont typeface="Arial" panose="020B0604020202020204" pitchFamily="34" charset="0"/>
              <a:buChar char="•"/>
            </a:pPr>
            <a:endParaRPr lang="en-US" sz="1800" dirty="0"/>
          </a:p>
          <a:p>
            <a:pPr indent="-228600">
              <a:lnSpc>
                <a:spcPct val="90000"/>
              </a:lnSpc>
              <a:buFont typeface="Arial" panose="020B0604020202020204" pitchFamily="34" charset="0"/>
              <a:buChar char="•"/>
            </a:pPr>
            <a:endParaRPr lang="en-US" sz="1800" dirty="0"/>
          </a:p>
        </p:txBody>
      </p:sp>
      <p:pic>
        <p:nvPicPr>
          <p:cNvPr id="1026" name="Picture 2" descr="6 signs you might be a Linux user | Opensource.com">
            <a:extLst>
              <a:ext uri="{FF2B5EF4-FFF2-40B4-BE49-F238E27FC236}">
                <a16:creationId xmlns:a16="http://schemas.microsoft.com/office/drawing/2014/main" id="{49B6B5C4-5765-DDBD-BDB8-9A1AF3012A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131" r="4618" b="-2"/>
          <a:stretch/>
        </p:blipFill>
        <p:spPr bwMode="auto">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1037"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039"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spTree>
    <p:extLst>
      <p:ext uri="{BB962C8B-B14F-4D97-AF65-F5344CB8AC3E}">
        <p14:creationId xmlns:p14="http://schemas.microsoft.com/office/powerpoint/2010/main" val="3653349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par>
                          <p:cTn id="25" fill="hold">
                            <p:stCondLst>
                              <p:cond delay="2500"/>
                            </p:stCondLst>
                            <p:childTnLst>
                              <p:par>
                                <p:cTn id="26" presetID="6" presetClass="entr" presetSubtype="16" fill="hold" nodeType="after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circle(in)">
                                      <p:cBhvr>
                                        <p:cTn id="2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002982" cy="1339417"/>
          </a:xfrm>
        </p:spPr>
        <p:txBody>
          <a:bodyPr>
            <a:normAutofit/>
          </a:bodyPr>
          <a:lstStyle/>
          <a:p>
            <a:r>
              <a:rPr lang="en-US" sz="3600" dirty="0"/>
              <a:t>Linux Shell</a:t>
            </a:r>
            <a:endParaRPr lang="en-US" sz="2800" dirty="0"/>
          </a:p>
        </p:txBody>
      </p:sp>
      <p:pic>
        <p:nvPicPr>
          <p:cNvPr id="8" name="Picture 7">
            <a:extLst>
              <a:ext uri="{FF2B5EF4-FFF2-40B4-BE49-F238E27FC236}">
                <a16:creationId xmlns:a16="http://schemas.microsoft.com/office/drawing/2014/main" id="{5A51FD4B-79D6-E1F3-4259-F2B0921C9D5C}"/>
              </a:ext>
            </a:extLst>
          </p:cNvPr>
          <p:cNvPicPr>
            <a:picLocks noChangeAspect="1"/>
          </p:cNvPicPr>
          <p:nvPr/>
        </p:nvPicPr>
        <p:blipFill>
          <a:blip r:embed="rId2"/>
          <a:stretch>
            <a:fillRect/>
          </a:stretch>
        </p:blipFill>
        <p:spPr>
          <a:xfrm>
            <a:off x="1299684" y="1704542"/>
            <a:ext cx="9477496" cy="4349894"/>
          </a:xfrm>
          <a:prstGeom prst="rect">
            <a:avLst/>
          </a:prstGeom>
        </p:spPr>
      </p:pic>
    </p:spTree>
    <p:extLst>
      <p:ext uri="{BB962C8B-B14F-4D97-AF65-F5344CB8AC3E}">
        <p14:creationId xmlns:p14="http://schemas.microsoft.com/office/powerpoint/2010/main" val="38263880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519545" y="1496291"/>
            <a:ext cx="11152909" cy="2340864"/>
          </a:xfrm>
        </p:spPr>
        <p:txBody>
          <a:bodyPr>
            <a:normAutofit/>
          </a:bodyPr>
          <a:lstStyle/>
          <a:p>
            <a:r>
              <a:rPr lang="en-US" sz="5400" dirty="0"/>
              <a:t>Linux </a:t>
            </a:r>
            <a:r>
              <a:rPr lang="en-US" sz="5400" dirty="0" err="1"/>
              <a:t>FilE</a:t>
            </a:r>
            <a:r>
              <a:rPr lang="en-US" sz="5400" dirty="0"/>
              <a:t> MANAGEMENT</a:t>
            </a:r>
          </a:p>
        </p:txBody>
      </p:sp>
    </p:spTree>
    <p:extLst>
      <p:ext uri="{BB962C8B-B14F-4D97-AF65-F5344CB8AC3E}">
        <p14:creationId xmlns:p14="http://schemas.microsoft.com/office/powerpoint/2010/main" val="14563047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002982" cy="1339417"/>
          </a:xfrm>
        </p:spPr>
        <p:txBody>
          <a:bodyPr>
            <a:normAutofit/>
          </a:bodyPr>
          <a:lstStyle/>
          <a:p>
            <a:r>
              <a:rPr lang="en-US" sz="3600" dirty="0"/>
              <a:t>File Listing</a:t>
            </a:r>
            <a:endParaRPr lang="en-US" sz="2800"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00006" y="1614512"/>
            <a:ext cx="10304457" cy="667893"/>
          </a:xfrm>
        </p:spPr>
        <p:txBody>
          <a:bodyPr vert="horz" lIns="91440" tIns="45720" rIns="91440" bIns="45720" rtlCol="0" anchor="t">
            <a:noAutofit/>
          </a:bodyPr>
          <a:lstStyle/>
          <a:p>
            <a:pPr marL="0" indent="0" algn="just">
              <a:buNone/>
            </a:pPr>
            <a:r>
              <a:rPr lang="en-US" dirty="0"/>
              <a:t>To perform Files listings or to list files and directories </a:t>
            </a:r>
            <a:r>
              <a:rPr lang="en-US" b="1" dirty="0"/>
              <a:t>ls command </a:t>
            </a:r>
            <a:r>
              <a:rPr lang="en-US" dirty="0"/>
              <a:t>is used</a:t>
            </a:r>
            <a:endParaRPr lang="vi-VN" i="1" dirty="0"/>
          </a:p>
        </p:txBody>
      </p:sp>
      <p:pic>
        <p:nvPicPr>
          <p:cNvPr id="5" name="Picture 4">
            <a:extLst>
              <a:ext uri="{FF2B5EF4-FFF2-40B4-BE49-F238E27FC236}">
                <a16:creationId xmlns:a16="http://schemas.microsoft.com/office/drawing/2014/main" id="{8334F23B-A774-6703-F3A5-C3D839222C57}"/>
              </a:ext>
            </a:extLst>
          </p:cNvPr>
          <p:cNvPicPr>
            <a:picLocks noChangeAspect="1"/>
          </p:cNvPicPr>
          <p:nvPr/>
        </p:nvPicPr>
        <p:blipFill>
          <a:blip r:embed="rId2"/>
          <a:stretch>
            <a:fillRect/>
          </a:stretch>
        </p:blipFill>
        <p:spPr>
          <a:xfrm>
            <a:off x="1310846" y="2029743"/>
            <a:ext cx="8199315" cy="708286"/>
          </a:xfrm>
          <a:prstGeom prst="rect">
            <a:avLst/>
          </a:prstGeom>
        </p:spPr>
      </p:pic>
      <p:sp>
        <p:nvSpPr>
          <p:cNvPr id="6" name="Content Placeholder 3">
            <a:extLst>
              <a:ext uri="{FF2B5EF4-FFF2-40B4-BE49-F238E27FC236}">
                <a16:creationId xmlns:a16="http://schemas.microsoft.com/office/drawing/2014/main" id="{17EF23D6-C93D-6DF4-94A1-6CA7CD989B84}"/>
              </a:ext>
            </a:extLst>
          </p:cNvPr>
          <p:cNvSpPr txBox="1">
            <a:spLocks/>
          </p:cNvSpPr>
          <p:nvPr/>
        </p:nvSpPr>
        <p:spPr>
          <a:xfrm>
            <a:off x="1241571" y="2967784"/>
            <a:ext cx="10304457" cy="66789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All your files and directories in the current directory would be listed and each type of file would be displayed with a different color. Like in the output directories are displayed with dark blue color.</a:t>
            </a:r>
            <a:endParaRPr lang="vi-VN" i="1" dirty="0"/>
          </a:p>
        </p:txBody>
      </p:sp>
      <p:pic>
        <p:nvPicPr>
          <p:cNvPr id="8" name="Picture 7">
            <a:extLst>
              <a:ext uri="{FF2B5EF4-FFF2-40B4-BE49-F238E27FC236}">
                <a16:creationId xmlns:a16="http://schemas.microsoft.com/office/drawing/2014/main" id="{8AD520E8-CA38-3ECF-BFD3-A35CB810986E}"/>
              </a:ext>
            </a:extLst>
          </p:cNvPr>
          <p:cNvPicPr>
            <a:picLocks noChangeAspect="1"/>
          </p:cNvPicPr>
          <p:nvPr/>
        </p:nvPicPr>
        <p:blipFill>
          <a:blip r:embed="rId3"/>
          <a:stretch>
            <a:fillRect/>
          </a:stretch>
        </p:blipFill>
        <p:spPr>
          <a:xfrm>
            <a:off x="1310846" y="4043649"/>
            <a:ext cx="8155150" cy="2592677"/>
          </a:xfrm>
          <a:prstGeom prst="rect">
            <a:avLst/>
          </a:prstGeom>
        </p:spPr>
      </p:pic>
    </p:spTree>
    <p:extLst>
      <p:ext uri="{BB962C8B-B14F-4D97-AF65-F5344CB8AC3E}">
        <p14:creationId xmlns:p14="http://schemas.microsoft.com/office/powerpoint/2010/main" val="673179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anim calcmode="lin" valueType="num">
                                      <p:cBhvr>
                                        <p:cTn id="2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7"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002982" cy="1339417"/>
          </a:xfrm>
        </p:spPr>
        <p:txBody>
          <a:bodyPr>
            <a:normAutofit/>
          </a:bodyPr>
          <a:lstStyle/>
          <a:p>
            <a:r>
              <a:rPr lang="en-US" sz="3600" dirty="0"/>
              <a:t>Creating Files</a:t>
            </a:r>
            <a:endParaRPr lang="en-US" sz="2800"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00006" y="1911692"/>
            <a:ext cx="10304457" cy="667893"/>
          </a:xfrm>
        </p:spPr>
        <p:txBody>
          <a:bodyPr vert="horz" lIns="91440" tIns="45720" rIns="91440" bIns="45720" rtlCol="0" anchor="t">
            <a:noAutofit/>
          </a:bodyPr>
          <a:lstStyle/>
          <a:p>
            <a:pPr marL="0" indent="0" algn="just">
              <a:buNone/>
            </a:pPr>
            <a:r>
              <a:rPr lang="en-US" b="1" dirty="0"/>
              <a:t>touch command </a:t>
            </a:r>
            <a:r>
              <a:rPr lang="en-US" dirty="0"/>
              <a:t>can be used to create a new file. It will create and open a new blank file if the file with a filename does not exist. And in case the file already exists then the file will not be affected.</a:t>
            </a:r>
            <a:endParaRPr lang="vi-VN" i="1" dirty="0"/>
          </a:p>
        </p:txBody>
      </p:sp>
      <p:pic>
        <p:nvPicPr>
          <p:cNvPr id="7" name="Picture 6">
            <a:extLst>
              <a:ext uri="{FF2B5EF4-FFF2-40B4-BE49-F238E27FC236}">
                <a16:creationId xmlns:a16="http://schemas.microsoft.com/office/drawing/2014/main" id="{324FCF69-6F56-5674-C628-12BF6A176775}"/>
              </a:ext>
            </a:extLst>
          </p:cNvPr>
          <p:cNvPicPr>
            <a:picLocks noChangeAspect="1"/>
          </p:cNvPicPr>
          <p:nvPr/>
        </p:nvPicPr>
        <p:blipFill>
          <a:blip r:embed="rId2"/>
          <a:stretch>
            <a:fillRect/>
          </a:stretch>
        </p:blipFill>
        <p:spPr>
          <a:xfrm>
            <a:off x="1314306" y="3022509"/>
            <a:ext cx="10018712" cy="379109"/>
          </a:xfrm>
          <a:prstGeom prst="rect">
            <a:avLst/>
          </a:prstGeom>
        </p:spPr>
      </p:pic>
    </p:spTree>
    <p:extLst>
      <p:ext uri="{BB962C8B-B14F-4D97-AF65-F5344CB8AC3E}">
        <p14:creationId xmlns:p14="http://schemas.microsoft.com/office/powerpoint/2010/main" val="13654160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00006" y="365125"/>
            <a:ext cx="10002982" cy="1339417"/>
          </a:xfrm>
        </p:spPr>
        <p:txBody>
          <a:bodyPr>
            <a:normAutofit/>
          </a:bodyPr>
          <a:lstStyle/>
          <a:p>
            <a:r>
              <a:rPr lang="en-US" sz="3600" dirty="0"/>
              <a:t>Displaying File Contents</a:t>
            </a:r>
            <a:endParaRPr lang="en-US" sz="2800"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00006" y="1704542"/>
            <a:ext cx="10304457" cy="667893"/>
          </a:xfrm>
        </p:spPr>
        <p:txBody>
          <a:bodyPr vert="horz" lIns="91440" tIns="45720" rIns="91440" bIns="45720" rtlCol="0" anchor="t">
            <a:noAutofit/>
          </a:bodyPr>
          <a:lstStyle/>
          <a:p>
            <a:pPr marL="0" indent="0" algn="just">
              <a:buNone/>
            </a:pPr>
            <a:r>
              <a:rPr lang="en-US" b="1" dirty="0"/>
              <a:t>cat command </a:t>
            </a:r>
            <a:r>
              <a:rPr lang="en-US" dirty="0"/>
              <a:t>can be used to display the contents of a file. This command will display the contents of the ‘filename’ file. And if the output is very large then we could use more or less to fit the output on the terminal screen otherwise the content of the whole file is displayed at once</a:t>
            </a:r>
            <a:endParaRPr lang="vi-VN" i="1" dirty="0"/>
          </a:p>
        </p:txBody>
      </p:sp>
      <p:pic>
        <p:nvPicPr>
          <p:cNvPr id="10" name="Picture 9">
            <a:extLst>
              <a:ext uri="{FF2B5EF4-FFF2-40B4-BE49-F238E27FC236}">
                <a16:creationId xmlns:a16="http://schemas.microsoft.com/office/drawing/2014/main" id="{35E9807F-841B-56EE-5688-84869F362539}"/>
              </a:ext>
            </a:extLst>
          </p:cNvPr>
          <p:cNvPicPr>
            <a:picLocks noChangeAspect="1"/>
          </p:cNvPicPr>
          <p:nvPr/>
        </p:nvPicPr>
        <p:blipFill>
          <a:blip r:embed="rId2"/>
          <a:stretch>
            <a:fillRect/>
          </a:stretch>
        </p:blipFill>
        <p:spPr>
          <a:xfrm>
            <a:off x="1319156" y="3145992"/>
            <a:ext cx="6987959" cy="3265401"/>
          </a:xfrm>
          <a:prstGeom prst="rect">
            <a:avLst/>
          </a:prstGeom>
        </p:spPr>
      </p:pic>
    </p:spTree>
    <p:extLst>
      <p:ext uri="{BB962C8B-B14F-4D97-AF65-F5344CB8AC3E}">
        <p14:creationId xmlns:p14="http://schemas.microsoft.com/office/powerpoint/2010/main" val="41474248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9919F73-B6C2-4A43-95E2-833EC48925FE}">
  <ds:schemaRefs>
    <ds:schemaRef ds:uri="http://purl.org/dc/elements/1.1/"/>
    <ds:schemaRef ds:uri="http://purl.org/dc/terms/"/>
    <ds:schemaRef ds:uri="http://schemas.microsoft.com/office/2006/metadata/properties"/>
    <ds:schemaRef ds:uri="71af3243-3dd4-4a8d-8c0d-dd76da1f02a5"/>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Galaxy presentation</Template>
  <TotalTime>462</TotalTime>
  <Words>1211</Words>
  <Application>Microsoft Office PowerPoint</Application>
  <PresentationFormat>Widescreen</PresentationFormat>
  <Paragraphs>117</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Univers</vt:lpstr>
      <vt:lpstr>GradientUnivers</vt:lpstr>
      <vt:lpstr>Group 7 Topic name</vt:lpstr>
      <vt:lpstr>member</vt:lpstr>
      <vt:lpstr>topic introduction</vt:lpstr>
      <vt:lpstr>Linux Preview</vt:lpstr>
      <vt:lpstr>Linux Shell</vt:lpstr>
      <vt:lpstr>Linux FilE MANAGEMENT</vt:lpstr>
      <vt:lpstr>File Listing</vt:lpstr>
      <vt:lpstr>Creating Files</vt:lpstr>
      <vt:lpstr>Displaying File Contents</vt:lpstr>
      <vt:lpstr>Copying a File</vt:lpstr>
      <vt:lpstr>Moving a File</vt:lpstr>
      <vt:lpstr>Renaming a File</vt:lpstr>
      <vt:lpstr>Deleting a File</vt:lpstr>
      <vt:lpstr>Linux File Ownership</vt:lpstr>
      <vt:lpstr>User By default, the person who created a file becomes its owner Group All users belonging to a group will have the same Linux group permissions access to the file. Other Any other user who has access to a file. This person has neither created the file, nor he belongs to a user group who could own the file.</vt:lpstr>
      <vt:lpstr>Example</vt:lpstr>
      <vt:lpstr>Linux File Permissions</vt:lpstr>
      <vt:lpstr>Linux File Permissions</vt:lpstr>
      <vt:lpstr>PowerPoint Presentation</vt:lpstr>
      <vt:lpstr>Changing file/directory permissions in Linux</vt:lpstr>
      <vt:lpstr>Changing Ownership and Group in Linux</vt:lpstr>
      <vt:lpstr>Changing Ownership and Group in Linux</vt:lpstr>
      <vt:lpstr>Write or modify functions related to file management</vt:lpstr>
      <vt:lpstr>Modify function “cat” in Linux</vt:lpstr>
      <vt:lpstr>Write function “ls-group7” same as “ls” command</vt:lpstr>
      <vt:lpstr>Write function “ls-l-group7” same as “ls -l” command</vt:lpstr>
      <vt:lpstr>Write function “cd-group7” same as “cd” command</vt:lpstr>
      <vt:lpstr>Address of Linux system commands</vt:lpstr>
      <vt:lpstr>Source code</vt:lpstr>
      <vt:lpstr>Source code</vt:lpstr>
      <vt:lpstr>Source 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7 Topic name</dc:title>
  <dc:creator>Truong Thanh</dc:creator>
  <cp:lastModifiedBy>pvilyou !!</cp:lastModifiedBy>
  <cp:revision>17</cp:revision>
  <dcterms:created xsi:type="dcterms:W3CDTF">2022-10-18T11:26:43Z</dcterms:created>
  <dcterms:modified xsi:type="dcterms:W3CDTF">2022-12-31T01:34:24Z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