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pen Sans" panose="020B0604020202020204" charset="0"/>
      <p:regular r:id="rId14"/>
      <p:bold r:id="rId15"/>
      <p:italic r:id="rId16"/>
      <p:boldItalic r:id="rId17"/>
    </p:embeddedFont>
    <p:embeddedFont>
      <p:font typeface="PT Sans Narrow"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007065b63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007065b63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31beee07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31beee07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007065b63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007065b6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31beee07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31beee07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007065b63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007065b63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31beee0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31beee0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007065b63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007065b63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007065b63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007065b63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1633064"/>
            <a:ext cx="7136700" cy="1022400"/>
          </a:xfrm>
          <a:prstGeom prst="rect">
            <a:avLst/>
          </a:prstGeom>
        </p:spPr>
        <p:txBody>
          <a:bodyPr spcFirstLastPara="1" wrap="square" lIns="91425" tIns="91425" rIns="91425" bIns="91425" anchor="b" anchorCtr="0">
            <a:normAutofit fontScale="90000"/>
          </a:bodyPr>
          <a:lstStyle/>
          <a:p>
            <a:pPr marL="457200" lvl="0" indent="0" algn="ctr" rtl="0">
              <a:spcBef>
                <a:spcPts val="0"/>
              </a:spcBef>
              <a:spcAft>
                <a:spcPts val="0"/>
              </a:spcAft>
              <a:buNone/>
            </a:pPr>
            <a:r>
              <a:rPr lang="en"/>
              <a:t>8 Puzzle Solver using Graph Algorithms </a:t>
            </a:r>
            <a:endParaRPr/>
          </a:p>
        </p:txBody>
      </p:sp>
      <p:sp>
        <p:nvSpPr>
          <p:cNvPr id="67" name="Google Shape;67;p13"/>
          <p:cNvSpPr txBox="1">
            <a:spLocks noGrp="1"/>
          </p:cNvSpPr>
          <p:nvPr>
            <p:ph type="subTitle" idx="1"/>
          </p:nvPr>
        </p:nvSpPr>
        <p:spPr>
          <a:xfrm>
            <a:off x="2137225" y="2850055"/>
            <a:ext cx="4870500" cy="11499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t>Param Vipulkumar Chokshi</a:t>
            </a:r>
            <a:endParaRPr/>
          </a:p>
          <a:p>
            <a:pPr marL="0" lvl="0" indent="0" algn="ctr" rtl="0">
              <a:spcBef>
                <a:spcPts val="0"/>
              </a:spcBef>
              <a:spcAft>
                <a:spcPts val="0"/>
              </a:spcAft>
              <a:buNone/>
            </a:pPr>
            <a:r>
              <a:rPr lang="en"/>
              <a:t> Kejvi Cupa</a:t>
            </a:r>
            <a:endParaRPr/>
          </a:p>
          <a:p>
            <a:pPr marL="0" lvl="0" indent="0" algn="ctr" rtl="0">
              <a:spcBef>
                <a:spcPts val="0"/>
              </a:spcBef>
              <a:spcAft>
                <a:spcPts val="0"/>
              </a:spcAft>
              <a:buNone/>
            </a:pPr>
            <a:r>
              <a:rPr lang="en"/>
              <a:t>Lahari Poluparti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086D-6938-4256-A0F2-9DCBD9256D2B}"/>
              </a:ext>
            </a:extLst>
          </p:cNvPr>
          <p:cNvSpPr>
            <a:spLocks noGrp="1"/>
          </p:cNvSpPr>
          <p:nvPr>
            <p:ph type="title"/>
          </p:nvPr>
        </p:nvSpPr>
        <p:spPr/>
        <p:txBody>
          <a:bodyPr>
            <a:normAutofit fontScale="90000"/>
          </a:bodyPr>
          <a:lstStyle/>
          <a:p>
            <a:r>
              <a:rPr lang="en-US" dirty="0"/>
              <a:t>Comparison of Implementations</a:t>
            </a:r>
          </a:p>
        </p:txBody>
      </p:sp>
      <p:sp>
        <p:nvSpPr>
          <p:cNvPr id="3" name="Text Placeholder 2">
            <a:extLst>
              <a:ext uri="{FF2B5EF4-FFF2-40B4-BE49-F238E27FC236}">
                <a16:creationId xmlns:a16="http://schemas.microsoft.com/office/drawing/2014/main" id="{2945117E-D0E6-438B-96B2-3813BA073547}"/>
              </a:ext>
            </a:extLst>
          </p:cNvPr>
          <p:cNvSpPr>
            <a:spLocks noGrp="1"/>
          </p:cNvSpPr>
          <p:nvPr>
            <p:ph type="body" idx="1"/>
          </p:nvPr>
        </p:nvSpPr>
        <p:spPr/>
        <p:txBody>
          <a:bodyPr>
            <a:normAutofit fontScale="85000" lnSpcReduction="20000"/>
          </a:bodyPr>
          <a:lstStyle/>
          <a:p>
            <a:pPr>
              <a:lnSpc>
                <a:spcPct val="170000"/>
              </a:lnSpc>
            </a:pPr>
            <a:r>
              <a:rPr lang="en-US" sz="1400" dirty="0">
                <a:solidFill>
                  <a:schemeClr val="bg2">
                    <a:lumMod val="50000"/>
                  </a:schemeClr>
                </a:solidFill>
                <a:effectLst/>
                <a:latin typeface="Arial" panose="020B0604020202020204" pitchFamily="34" charset="0"/>
                <a:ea typeface="Arial" panose="020B0604020202020204" pitchFamily="34" charset="0"/>
              </a:rPr>
              <a:t>Dijkstra’s algorithm chooses vertices in a greedy way and keeps track of the distance from the initial vertex. </a:t>
            </a:r>
          </a:p>
          <a:p>
            <a:pPr>
              <a:lnSpc>
                <a:spcPct val="170000"/>
              </a:lnSpc>
            </a:pPr>
            <a:r>
              <a:rPr lang="en-US" sz="1400" dirty="0">
                <a:solidFill>
                  <a:schemeClr val="bg2">
                    <a:lumMod val="50000"/>
                  </a:schemeClr>
                </a:solidFill>
                <a:effectLst/>
                <a:latin typeface="Arial" panose="020B0604020202020204" pitchFamily="34" charset="0"/>
                <a:ea typeface="Arial" panose="020B0604020202020204" pitchFamily="34" charset="0"/>
              </a:rPr>
              <a:t>It performs relaxation of the distance each time a better path is found. And once it visits a vertex no further relaxation is required for that particular vertex. Thus, we stop when we reach the goal state. This makes Dijkstra’s algorithm the most efficient among the three implementations.</a:t>
            </a:r>
          </a:p>
          <a:p>
            <a:pPr>
              <a:lnSpc>
                <a:spcPct val="170000"/>
              </a:lnSpc>
            </a:pPr>
            <a:r>
              <a:rPr lang="en-US" sz="1400" dirty="0">
                <a:solidFill>
                  <a:schemeClr val="bg2">
                    <a:lumMod val="50000"/>
                  </a:schemeClr>
                </a:solidFill>
                <a:effectLst/>
                <a:latin typeface="Arial" panose="020B0604020202020204" pitchFamily="34" charset="0"/>
                <a:ea typeface="Arial" panose="020B0604020202020204" pitchFamily="34" charset="0"/>
              </a:rPr>
              <a:t>Similar to Dijkstra’s algorithm, we stop once we reach the solution vertex in BFS. Since we are not using a greedy approach, BFS generally takes more time than Dijkstra’s algorithm, since it visits all the vertices in a level and then moves on to the next level.</a:t>
            </a:r>
          </a:p>
          <a:p>
            <a:pPr>
              <a:lnSpc>
                <a:spcPct val="170000"/>
              </a:lnSpc>
            </a:pPr>
            <a:r>
              <a:rPr lang="en-US" sz="1400" dirty="0">
                <a:solidFill>
                  <a:schemeClr val="bg2">
                    <a:lumMod val="50000"/>
                  </a:schemeClr>
                </a:solidFill>
                <a:effectLst/>
                <a:latin typeface="Arial" panose="020B0604020202020204" pitchFamily="34" charset="0"/>
                <a:ea typeface="Arial" panose="020B0604020202020204" pitchFamily="34" charset="0"/>
              </a:rPr>
              <a:t>Unlike Dijkstra’s algorithm and BFS, DFS does not guarantee the cheapest solution the first time it visits the solution vertex. </a:t>
            </a:r>
          </a:p>
          <a:p>
            <a:pPr>
              <a:lnSpc>
                <a:spcPct val="170000"/>
              </a:lnSpc>
            </a:pPr>
            <a:r>
              <a:rPr lang="en-US" sz="1400" dirty="0">
                <a:solidFill>
                  <a:schemeClr val="bg2">
                    <a:lumMod val="50000"/>
                  </a:schemeClr>
                </a:solidFill>
                <a:effectLst/>
                <a:latin typeface="Arial" panose="020B0604020202020204" pitchFamily="34" charset="0"/>
                <a:ea typeface="Arial" panose="020B0604020202020204" pitchFamily="34" charset="0"/>
              </a:rPr>
              <a:t>Since DFS visits all the vertices of the graph for a given depth, it runs considerably slower than both Dijkstra’s algorithm and BFS.</a:t>
            </a:r>
          </a:p>
          <a:p>
            <a:pPr marL="114300" indent="0">
              <a:buNone/>
            </a:pPr>
            <a:endParaRPr lang="en-US" sz="1800" dirty="0">
              <a:effectLst/>
              <a:latin typeface="Arial" panose="020B0604020202020204" pitchFamily="34" charset="0"/>
              <a:ea typeface="Arial" panose="020B0604020202020204" pitchFamily="34" charset="0"/>
            </a:endParaRPr>
          </a:p>
          <a:p>
            <a:endParaRPr lang="en-US" dirty="0">
              <a:solidFill>
                <a:schemeClr val="bg2">
                  <a:lumMod val="50000"/>
                </a:schemeClr>
              </a:solidFill>
            </a:endParaRPr>
          </a:p>
        </p:txBody>
      </p:sp>
    </p:spTree>
    <p:extLst>
      <p:ext uri="{BB962C8B-B14F-4D97-AF65-F5344CB8AC3E}">
        <p14:creationId xmlns:p14="http://schemas.microsoft.com/office/powerpoint/2010/main" val="2401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61D9-8DF9-43ED-BF77-298125CC6763}"/>
              </a:ext>
            </a:extLst>
          </p:cNvPr>
          <p:cNvSpPr>
            <a:spLocks noGrp="1"/>
          </p:cNvSpPr>
          <p:nvPr>
            <p:ph type="title"/>
          </p:nvPr>
        </p:nvSpPr>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61F88ED9-8331-4248-8222-81806158E7C8}"/>
              </a:ext>
            </a:extLst>
          </p:cNvPr>
          <p:cNvSpPr>
            <a:spLocks noGrp="1"/>
          </p:cNvSpPr>
          <p:nvPr>
            <p:ph type="body" idx="1"/>
          </p:nvPr>
        </p:nvSpPr>
        <p:spPr/>
        <p:txBody>
          <a:bodyPr>
            <a:normAutofit fontScale="77500" lnSpcReduction="20000"/>
          </a:bodyPr>
          <a:lstStyle/>
          <a:p>
            <a:pPr>
              <a:lnSpc>
                <a:spcPct val="170000"/>
              </a:lnSpc>
            </a:pPr>
            <a:r>
              <a:rPr lang="en-US" sz="1700" dirty="0">
                <a:solidFill>
                  <a:schemeClr val="bg2">
                    <a:lumMod val="50000"/>
                  </a:schemeClr>
                </a:solidFill>
                <a:effectLst/>
                <a:latin typeface="Arial" panose="020B0604020202020204" pitchFamily="34" charset="0"/>
                <a:ea typeface="Arial" panose="020B0604020202020204" pitchFamily="34" charset="0"/>
              </a:rPr>
              <a:t>For any given problem, we can use different algorithmic approaches to find the solution to the problem. Based on the speed and time requirements, we can select on implementation over other algorithms. </a:t>
            </a:r>
          </a:p>
          <a:p>
            <a:pPr>
              <a:lnSpc>
                <a:spcPct val="170000"/>
              </a:lnSpc>
            </a:pPr>
            <a:r>
              <a:rPr lang="en-US" sz="1700" dirty="0">
                <a:solidFill>
                  <a:schemeClr val="bg2">
                    <a:lumMod val="50000"/>
                  </a:schemeClr>
                </a:solidFill>
                <a:effectLst/>
                <a:latin typeface="Arial" panose="020B0604020202020204" pitchFamily="34" charset="0"/>
                <a:ea typeface="Arial" panose="020B0604020202020204" pitchFamily="34" charset="0"/>
              </a:rPr>
              <a:t>Here DFS uses Brute-Force to calculate the shortest path which guarantees the correct answer but is not the most practical option given space constraints. BFS provides a better solution both in terms of space and time complexity, but the worst-case scenario is the same as DFS’s. </a:t>
            </a:r>
          </a:p>
          <a:p>
            <a:pPr>
              <a:lnSpc>
                <a:spcPct val="170000"/>
              </a:lnSpc>
            </a:pPr>
            <a:r>
              <a:rPr lang="en-US" sz="1700" dirty="0">
                <a:solidFill>
                  <a:schemeClr val="bg2">
                    <a:lumMod val="50000"/>
                  </a:schemeClr>
                </a:solidFill>
                <a:effectLst/>
                <a:latin typeface="Arial" panose="020B0604020202020204" pitchFamily="34" charset="0"/>
                <a:ea typeface="Arial" panose="020B0604020202020204" pitchFamily="34" charset="0"/>
              </a:rPr>
              <a:t>Dijkstra’s Algorithm uses a greedy approach to solve the problem more efficiently. Generally greedy algorithms are hard to prove for correctness, but Dijkstra’s algorithm does return the correct solution every time. </a:t>
            </a:r>
          </a:p>
          <a:p>
            <a:pPr>
              <a:lnSpc>
                <a:spcPct val="170000"/>
              </a:lnSpc>
            </a:pPr>
            <a:r>
              <a:rPr lang="en-US" sz="1700" dirty="0">
                <a:solidFill>
                  <a:schemeClr val="bg2">
                    <a:lumMod val="50000"/>
                  </a:schemeClr>
                </a:solidFill>
                <a:effectLst/>
                <a:latin typeface="Arial" panose="020B0604020202020204" pitchFamily="34" charset="0"/>
                <a:ea typeface="Arial" panose="020B0604020202020204" pitchFamily="34" charset="0"/>
              </a:rPr>
              <a:t>Here other implementations can be also created using Heuristics and optimal strategies. E.g. A* method , branch and bound method etc.</a:t>
            </a:r>
          </a:p>
          <a:p>
            <a:endParaRPr lang="en-US" dirty="0"/>
          </a:p>
        </p:txBody>
      </p:sp>
    </p:spTree>
    <p:extLst>
      <p:ext uri="{BB962C8B-B14F-4D97-AF65-F5344CB8AC3E}">
        <p14:creationId xmlns:p14="http://schemas.microsoft.com/office/powerpoint/2010/main" val="313187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73" name="Google Shape;73;p14"/>
          <p:cNvSpPr txBox="1">
            <a:spLocks noGrp="1"/>
          </p:cNvSpPr>
          <p:nvPr>
            <p:ph type="body" idx="1"/>
          </p:nvPr>
        </p:nvSpPr>
        <p:spPr>
          <a:xfrm>
            <a:off x="311700" y="1071343"/>
            <a:ext cx="8520600" cy="3302700"/>
          </a:xfrm>
          <a:prstGeom prst="rect">
            <a:avLst/>
          </a:prstGeom>
        </p:spPr>
        <p:txBody>
          <a:bodyPr spcFirstLastPara="1" wrap="square" lIns="91425" tIns="91425" rIns="91425" bIns="91425" anchor="t" anchorCtr="0">
            <a:noAutofit/>
          </a:bodyPr>
          <a:lstStyle/>
          <a:p>
            <a:pPr marL="457200" lvl="0" indent="-298450" algn="l" rtl="0">
              <a:lnSpc>
                <a:spcPct val="200000"/>
              </a:lnSpc>
              <a:spcBef>
                <a:spcPts val="1200"/>
              </a:spcBef>
              <a:spcAft>
                <a:spcPts val="0"/>
              </a:spcAft>
              <a:buSzPts val="1100"/>
              <a:buChar char="●"/>
            </a:pPr>
            <a:r>
              <a:rPr lang="en" sz="1100" dirty="0">
                <a:solidFill>
                  <a:srgbClr val="000000"/>
                </a:solidFill>
                <a:latin typeface="Arial"/>
                <a:ea typeface="Arial"/>
                <a:cs typeface="Arial"/>
                <a:sym typeface="Arial"/>
              </a:rPr>
              <a:t>The goal of this project was to find the cheapest solution to the 8-puzzle using Dijkstra’s, BFS (Breadth-First-Search on Graphs) and DFS (Depth-First-Search on Graphs) algorithms. </a:t>
            </a:r>
            <a:endParaRPr sz="1100" dirty="0">
              <a:solidFill>
                <a:srgbClr val="000000"/>
              </a:solidFill>
              <a:latin typeface="Arial"/>
              <a:ea typeface="Arial"/>
              <a:cs typeface="Arial"/>
              <a:sym typeface="Arial"/>
            </a:endParaRPr>
          </a:p>
          <a:p>
            <a:pPr marL="457200" lvl="0" indent="-298450" algn="l" rtl="0">
              <a:lnSpc>
                <a:spcPct val="200000"/>
              </a:lnSpc>
              <a:spcBef>
                <a:spcPts val="0"/>
              </a:spcBef>
              <a:spcAft>
                <a:spcPts val="0"/>
              </a:spcAft>
              <a:buSzPts val="1100"/>
              <a:buChar char="●"/>
            </a:pPr>
            <a:r>
              <a:rPr lang="en" sz="1100" dirty="0">
                <a:solidFill>
                  <a:srgbClr val="000000"/>
                </a:solidFill>
                <a:latin typeface="Arial"/>
                <a:ea typeface="Arial"/>
                <a:cs typeface="Arial"/>
                <a:sym typeface="Arial"/>
              </a:rPr>
              <a:t>Each algorithm had a predetermined cost of moving the tiles of the 3x3 grid, which were taken into account when calculating the cost of each algorithm and determining the cheapest solution. </a:t>
            </a:r>
            <a:endParaRPr sz="1100" dirty="0">
              <a:solidFill>
                <a:srgbClr val="000000"/>
              </a:solidFill>
              <a:latin typeface="Arial"/>
              <a:ea typeface="Arial"/>
              <a:cs typeface="Arial"/>
              <a:sym typeface="Arial"/>
            </a:endParaRPr>
          </a:p>
          <a:p>
            <a:pPr marL="457200" lvl="0" indent="-298450" algn="l" rtl="0">
              <a:lnSpc>
                <a:spcPct val="200000"/>
              </a:lnSpc>
              <a:spcBef>
                <a:spcPts val="0"/>
              </a:spcBef>
              <a:spcAft>
                <a:spcPts val="0"/>
              </a:spcAft>
              <a:buSzPts val="1100"/>
              <a:buChar char="●"/>
            </a:pPr>
            <a:r>
              <a:rPr lang="en" sz="1100" dirty="0">
                <a:solidFill>
                  <a:srgbClr val="000000"/>
                </a:solidFill>
                <a:latin typeface="Arial"/>
                <a:ea typeface="Arial"/>
                <a:cs typeface="Arial"/>
                <a:sym typeface="Arial"/>
              </a:rPr>
              <a:t>For Dijkstra’s algorithm the cost of moving a tile was the number on the tile while for BFS and DFS it was 1 for moving a tile. For Dijkstra’s algorithm the state of each step in the solution can be described as a weighted graph, in which each state is represented by a vertex and each move by an edge. </a:t>
            </a:r>
            <a:endParaRPr sz="1100" dirty="0">
              <a:solidFill>
                <a:srgbClr val="000000"/>
              </a:solidFill>
              <a:latin typeface="Arial"/>
              <a:ea typeface="Arial"/>
              <a:cs typeface="Arial"/>
              <a:sym typeface="Arial"/>
            </a:endParaRPr>
          </a:p>
          <a:p>
            <a:pPr marL="457200" lvl="0" indent="-298450" algn="l" rtl="0">
              <a:lnSpc>
                <a:spcPct val="200000"/>
              </a:lnSpc>
              <a:spcBef>
                <a:spcPts val="0"/>
              </a:spcBef>
              <a:spcAft>
                <a:spcPts val="0"/>
              </a:spcAft>
              <a:buSzPts val="1100"/>
              <a:buChar char="●"/>
            </a:pPr>
            <a:r>
              <a:rPr lang="en" sz="1100" dirty="0">
                <a:solidFill>
                  <a:srgbClr val="000000"/>
                </a:solidFill>
                <a:latin typeface="Arial"/>
                <a:ea typeface="Arial"/>
                <a:cs typeface="Arial"/>
                <a:sym typeface="Arial"/>
              </a:rPr>
              <a:t>For BFS and DFS the state of each step in the solution can be described as an unweighted graph, in which each state is represented by a vertex and each move by an edge. Each of these algorithms were implemented to find the shortest path between the initial and final state of the provided graphs. </a:t>
            </a:r>
            <a:endParaRPr sz="1100" dirty="0">
              <a:solidFill>
                <a:srgbClr val="000000"/>
              </a:solidFill>
              <a:latin typeface="Arial"/>
              <a:ea typeface="Arial"/>
              <a:cs typeface="Arial"/>
              <a:sym typeface="Arial"/>
            </a:endParaRPr>
          </a:p>
          <a:p>
            <a:pPr marL="457200" lvl="0" indent="0" algn="l" rtl="0">
              <a:spcBef>
                <a:spcPts val="1200"/>
              </a:spcBef>
              <a:spcAft>
                <a:spcPts val="1200"/>
              </a:spcAft>
              <a:buNone/>
            </a:pP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 of the Implementation</a:t>
            </a:r>
            <a:endParaRPr/>
          </a:p>
        </p:txBody>
      </p:sp>
      <p:sp>
        <p:nvSpPr>
          <p:cNvPr id="79" name="Google Shape;79;p15"/>
          <p:cNvSpPr txBox="1">
            <a:spLocks noGrp="1"/>
          </p:cNvSpPr>
          <p:nvPr>
            <p:ph type="body" idx="1"/>
          </p:nvPr>
        </p:nvSpPr>
        <p:spPr>
          <a:xfrm>
            <a:off x="257912" y="1367176"/>
            <a:ext cx="3056788" cy="3009841"/>
          </a:xfrm>
          <a:prstGeom prst="rect">
            <a:avLst/>
          </a:prstGeom>
        </p:spPr>
        <p:txBody>
          <a:bodyPr spcFirstLastPara="1" wrap="square" lIns="91425" tIns="91425" rIns="91425" bIns="91425" anchor="t" anchorCtr="0">
            <a:normAutofit fontScale="92500" lnSpcReduction="20000"/>
          </a:bodyPr>
          <a:lstStyle/>
          <a:p>
            <a:pPr marL="122873" lvl="0" indent="0" algn="ctr" rtl="0">
              <a:spcBef>
                <a:spcPts val="0"/>
              </a:spcBef>
              <a:spcAft>
                <a:spcPts val="0"/>
              </a:spcAft>
              <a:buSzPct val="100000"/>
              <a:buNone/>
            </a:pPr>
            <a:r>
              <a:rPr lang="en" dirty="0">
                <a:latin typeface="Arial"/>
                <a:ea typeface="Arial"/>
                <a:cs typeface="Arial"/>
                <a:sym typeface="Arial"/>
              </a:rPr>
              <a:t>To represent each vertex of the the graph, a separate data structure name node is defined. This structure stores the state matrix/grid, parent node, blank tile coordinates, and the distance from the initial state. This data structure is used in all the three implementations.</a:t>
            </a:r>
            <a:endParaRPr dirty="0">
              <a:latin typeface="Arial"/>
              <a:ea typeface="Arial"/>
              <a:cs typeface="Arial"/>
              <a:sym typeface="Arial"/>
            </a:endParaRPr>
          </a:p>
        </p:txBody>
      </p:sp>
      <p:pic>
        <p:nvPicPr>
          <p:cNvPr id="80" name="Google Shape;80;p15"/>
          <p:cNvPicPr preferRelativeResize="0"/>
          <p:nvPr/>
        </p:nvPicPr>
        <p:blipFill rotWithShape="1">
          <a:blip r:embed="rId3">
            <a:alphaModFix/>
          </a:blip>
          <a:srcRect r="10151"/>
          <a:stretch/>
        </p:blipFill>
        <p:spPr>
          <a:xfrm>
            <a:off x="3314700" y="1275099"/>
            <a:ext cx="5451499" cy="31939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using Dijkstra’s Algorithm</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Dijkstra’s Algorithm is used to find the shortest path between two vertices of a weighted graph. </a:t>
            </a:r>
            <a:endParaRPr sz="1400">
              <a:solidFill>
                <a:srgbClr val="000000"/>
              </a:solidFill>
              <a:latin typeface="Arial"/>
              <a:ea typeface="Arial"/>
              <a:cs typeface="Arial"/>
              <a:sym typeface="Arial"/>
            </a:endParaRPr>
          </a:p>
          <a:p>
            <a:pPr marL="457200" lvl="0" indent="-317500" algn="l" rtl="0">
              <a:lnSpc>
                <a:spcPct val="2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uses a greedy approach to find the cheapest solution. </a:t>
            </a:r>
            <a:endParaRPr sz="1400">
              <a:solidFill>
                <a:srgbClr val="000000"/>
              </a:solidFill>
              <a:latin typeface="Arial"/>
              <a:ea typeface="Arial"/>
              <a:cs typeface="Arial"/>
              <a:sym typeface="Arial"/>
            </a:endParaRPr>
          </a:p>
          <a:p>
            <a:pPr marL="457200" lvl="0" indent="-317500" algn="l" rtl="0">
              <a:lnSpc>
                <a:spcPct val="2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Since the graph created to represent the states of the puzzle expands infinitely, we only create a vertex once we visit it, rather than creating and storing all vertices in a data container. </a:t>
            </a:r>
            <a:endParaRPr sz="1400">
              <a:solidFill>
                <a:srgbClr val="000000"/>
              </a:solidFill>
              <a:latin typeface="Arial"/>
              <a:ea typeface="Arial"/>
              <a:cs typeface="Arial"/>
              <a:sym typeface="Arial"/>
            </a:endParaRPr>
          </a:p>
          <a:p>
            <a:pPr marL="457200" lvl="0" indent="-317500" algn="l" rtl="0">
              <a:lnSpc>
                <a:spcPct val="2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weight function for calculating the cost of making a move(visiting adjacent vertex) is the number on the moved tile. </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3435C328-ABCB-4BEA-BC55-33216898526B}"/>
              </a:ext>
            </a:extLst>
          </p:cNvPr>
          <p:cNvPicPr>
            <a:picLocks noChangeAspect="1"/>
          </p:cNvPicPr>
          <p:nvPr/>
        </p:nvPicPr>
        <p:blipFill>
          <a:blip r:embed="rId3"/>
          <a:stretch>
            <a:fillRect/>
          </a:stretch>
        </p:blipFill>
        <p:spPr>
          <a:xfrm>
            <a:off x="66155" y="416860"/>
            <a:ext cx="3984084" cy="3659279"/>
          </a:xfrm>
          <a:prstGeom prst="rect">
            <a:avLst/>
          </a:prstGeom>
        </p:spPr>
      </p:pic>
      <p:pic>
        <p:nvPicPr>
          <p:cNvPr id="5" name="Picture 4">
            <a:extLst>
              <a:ext uri="{FF2B5EF4-FFF2-40B4-BE49-F238E27FC236}">
                <a16:creationId xmlns:a16="http://schemas.microsoft.com/office/drawing/2014/main" id="{A8F21340-95C1-450D-BB6D-EDAD9CC01B52}"/>
              </a:ext>
            </a:extLst>
          </p:cNvPr>
          <p:cNvPicPr>
            <a:picLocks noChangeAspect="1"/>
          </p:cNvPicPr>
          <p:nvPr/>
        </p:nvPicPr>
        <p:blipFill>
          <a:blip r:embed="rId4"/>
          <a:stretch>
            <a:fillRect/>
          </a:stretch>
        </p:blipFill>
        <p:spPr>
          <a:xfrm>
            <a:off x="4050239" y="416860"/>
            <a:ext cx="5093761" cy="4457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Implementation using BFS</a:t>
            </a:r>
            <a:endParaRPr dirty="0"/>
          </a:p>
        </p:txBody>
      </p:sp>
      <p:sp>
        <p:nvSpPr>
          <p:cNvPr id="98" name="Google Shape;98;p18"/>
          <p:cNvSpPr txBox="1">
            <a:spLocks noGrp="1"/>
          </p:cNvSpPr>
          <p:nvPr>
            <p:ph type="body" idx="1"/>
          </p:nvPr>
        </p:nvSpPr>
        <p:spPr>
          <a:xfrm>
            <a:off x="311700" y="1575607"/>
            <a:ext cx="8520600" cy="2445063"/>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 sz="1600" dirty="0">
                <a:solidFill>
                  <a:srgbClr val="000000"/>
                </a:solidFill>
                <a:latin typeface="Arial"/>
                <a:ea typeface="Arial"/>
                <a:cs typeface="Arial"/>
                <a:sym typeface="Arial"/>
              </a:rPr>
              <a:t>BFS Algorithm is used to find the shortest path between two vertices of an unweighted graph. </a:t>
            </a:r>
          </a:p>
          <a:p>
            <a:pPr marL="457200" lvl="0" indent="-342900" algn="l" rtl="0">
              <a:lnSpc>
                <a:spcPct val="200000"/>
              </a:lnSpc>
              <a:spcBef>
                <a:spcPts val="0"/>
              </a:spcBef>
              <a:spcAft>
                <a:spcPts val="0"/>
              </a:spcAft>
              <a:buSzPts val="1800"/>
              <a:buChar char="●"/>
            </a:pPr>
            <a:r>
              <a:rPr lang="en-US" sz="1600" dirty="0">
                <a:solidFill>
                  <a:srgbClr val="000000"/>
                </a:solidFill>
                <a:latin typeface="Arial"/>
                <a:ea typeface="Arial"/>
                <a:cs typeface="Arial"/>
                <a:sym typeface="Arial"/>
              </a:rPr>
              <a:t>We can keep track of the parent vertex or the vertex from which a new vertex is visited.</a:t>
            </a:r>
          </a:p>
          <a:p>
            <a:pPr marL="457200" lvl="0" indent="-342900" algn="l" rtl="0">
              <a:lnSpc>
                <a:spcPct val="200000"/>
              </a:lnSpc>
              <a:spcBef>
                <a:spcPts val="0"/>
              </a:spcBef>
              <a:spcAft>
                <a:spcPts val="0"/>
              </a:spcAft>
              <a:buSzPts val="1800"/>
              <a:buChar char="●"/>
            </a:pPr>
            <a:r>
              <a:rPr lang="en-US" sz="1600" dirty="0">
                <a:solidFill>
                  <a:srgbClr val="000000"/>
                </a:solidFill>
                <a:latin typeface="Arial"/>
                <a:ea typeface="Arial"/>
                <a:cs typeface="Arial"/>
                <a:sym typeface="Arial"/>
              </a:rPr>
              <a:t>Thus, we can trace back the cheapest path once we reach the solution vertex. </a:t>
            </a:r>
            <a:endParaRPr lang="en" sz="1600" dirty="0">
              <a:solidFill>
                <a:srgbClr val="000000"/>
              </a:solidFill>
              <a:latin typeface="Arial"/>
              <a:ea typeface="Arial"/>
              <a:cs typeface="Arial"/>
              <a:sym typeface="Arial"/>
            </a:endParaRPr>
          </a:p>
          <a:p>
            <a:pPr marL="457200" lvl="0" indent="-342900" algn="l" rtl="0">
              <a:lnSpc>
                <a:spcPct val="200000"/>
              </a:lnSpc>
              <a:spcBef>
                <a:spcPts val="0"/>
              </a:spcBef>
              <a:spcAft>
                <a:spcPts val="0"/>
              </a:spcAft>
              <a:buSzPts val="1800"/>
              <a:buChar char="●"/>
            </a:pPr>
            <a:endParaRPr sz="1400" dirty="0">
              <a:solidFill>
                <a:srgbClr val="000000"/>
              </a:solidFill>
              <a:latin typeface="Arial"/>
              <a:ea typeface="Arial"/>
              <a:cs typeface="Arial"/>
              <a:sym typeface="Arial"/>
            </a:endParaRPr>
          </a:p>
          <a:p>
            <a:pPr marL="457200" lvl="0" indent="-317500" algn="l" rtl="0">
              <a:lnSpc>
                <a:spcPct val="200000"/>
              </a:lnSpc>
              <a:spcBef>
                <a:spcPts val="0"/>
              </a:spcBef>
              <a:spcAft>
                <a:spcPts val="0"/>
              </a:spcAft>
              <a:buClr>
                <a:srgbClr val="000000"/>
              </a:buClr>
              <a:buSzPts val="1400"/>
              <a:buFont typeface="Arial"/>
              <a:buChar char="●"/>
            </a:pPr>
            <a:endParaRPr sz="1400"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3" name="Picture 2">
            <a:extLst>
              <a:ext uri="{FF2B5EF4-FFF2-40B4-BE49-F238E27FC236}">
                <a16:creationId xmlns:a16="http://schemas.microsoft.com/office/drawing/2014/main" id="{3F31492F-3E0F-4987-9D84-DFB40AD7B1EA}"/>
              </a:ext>
            </a:extLst>
          </p:cNvPr>
          <p:cNvPicPr>
            <a:picLocks noChangeAspect="1"/>
          </p:cNvPicPr>
          <p:nvPr/>
        </p:nvPicPr>
        <p:blipFill>
          <a:blip r:embed="rId3"/>
          <a:stretch>
            <a:fillRect/>
          </a:stretch>
        </p:blipFill>
        <p:spPr>
          <a:xfrm>
            <a:off x="192328" y="295833"/>
            <a:ext cx="4379672" cy="4551829"/>
          </a:xfrm>
          <a:prstGeom prst="rect">
            <a:avLst/>
          </a:prstGeom>
        </p:spPr>
      </p:pic>
      <p:pic>
        <p:nvPicPr>
          <p:cNvPr id="7" name="Picture 6">
            <a:extLst>
              <a:ext uri="{FF2B5EF4-FFF2-40B4-BE49-F238E27FC236}">
                <a16:creationId xmlns:a16="http://schemas.microsoft.com/office/drawing/2014/main" id="{7DA04284-51D7-46C7-84CE-27D9FC4DD4CC}"/>
              </a:ext>
            </a:extLst>
          </p:cNvPr>
          <p:cNvPicPr>
            <a:picLocks noChangeAspect="1"/>
          </p:cNvPicPr>
          <p:nvPr/>
        </p:nvPicPr>
        <p:blipFill>
          <a:blip r:embed="rId4"/>
          <a:stretch>
            <a:fillRect/>
          </a:stretch>
        </p:blipFill>
        <p:spPr>
          <a:xfrm>
            <a:off x="4469938" y="437028"/>
            <a:ext cx="4555694" cy="39130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Implementation using DFS</a:t>
            </a:r>
            <a:endParaRPr dirty="0"/>
          </a:p>
        </p:txBody>
      </p:sp>
      <p:sp>
        <p:nvSpPr>
          <p:cNvPr id="110" name="Google Shape;110;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US" sz="1800" b="0" i="0" u="none" strike="noStrike" dirty="0">
                <a:solidFill>
                  <a:srgbClr val="000000"/>
                </a:solidFill>
                <a:effectLst/>
                <a:latin typeface="Arial" panose="020B0604020202020204" pitchFamily="34" charset="0"/>
              </a:rPr>
              <a:t>Depth First Search on graphs can be modified to find the cheapest path in an unweighted graph. </a:t>
            </a:r>
          </a:p>
          <a:p>
            <a:pPr marL="285750" indent="-285750">
              <a:spcAft>
                <a:spcPts val="1200"/>
              </a:spcAft>
            </a:pPr>
            <a:r>
              <a:rPr lang="en-US" sz="1800" b="0" i="0" u="none" strike="noStrike" dirty="0">
                <a:solidFill>
                  <a:srgbClr val="000000"/>
                </a:solidFill>
                <a:effectLst/>
                <a:latin typeface="Arial" panose="020B0604020202020204" pitchFamily="34" charset="0"/>
              </a:rPr>
              <a:t>The DFS tree has back edges, which can be used to find the cheapest solution. Here each vertex stores the depth of the vertex, which is the path from the initial state, using only back edges. </a:t>
            </a:r>
          </a:p>
          <a:p>
            <a:pPr marL="285750" indent="-285750">
              <a:spcAft>
                <a:spcPts val="1200"/>
              </a:spcAft>
            </a:pPr>
            <a:r>
              <a:rPr lang="en-US" sz="1800" b="0" i="0" u="none" strike="noStrike" dirty="0">
                <a:solidFill>
                  <a:srgbClr val="000000"/>
                </a:solidFill>
                <a:effectLst/>
                <a:latin typeface="Arial" panose="020B0604020202020204" pitchFamily="34" charset="0"/>
              </a:rPr>
              <a:t>Since DFS makes recursive calls to the adjacent vertices visiting the deepest vertex before moving on to a vertex in the same level, we have to restrict the depth the algorithm will visit as our solution state graph expands infinitely.</a:t>
            </a:r>
          </a:p>
          <a:p>
            <a:pPr marL="285750" indent="-285750">
              <a:spcAft>
                <a:spcPts val="1200"/>
              </a:spcAft>
            </a:pPr>
            <a:r>
              <a:rPr lang="en-US" sz="1800" b="0" i="0" u="none" strike="noStrike" dirty="0">
                <a:solidFill>
                  <a:srgbClr val="000000"/>
                </a:solidFill>
                <a:effectLst/>
                <a:latin typeface="Arial" panose="020B0604020202020204" pitchFamily="34" charset="0"/>
              </a:rPr>
              <a:t> Thus, for a given depth the DFS will visit all the vertices of the state graph of the given depth and will update the cheapest solution every time a better path is found. </a:t>
            </a:r>
          </a:p>
          <a:p>
            <a:pPr marL="285750" indent="-285750">
              <a:spcAft>
                <a:spcPts val="1200"/>
              </a:spcAft>
            </a:pPr>
            <a:endParaRPr lang="en-US" sz="1800" b="0" i="0" u="none" strike="noStrike" dirty="0">
              <a:solidFill>
                <a:srgbClr val="695D46"/>
              </a:solidFill>
              <a:effectLst/>
              <a:latin typeface="Open Sans" panose="020B0604020202020204" charset="0"/>
            </a:endParaRPr>
          </a:p>
          <a:p>
            <a:pPr marL="285750" indent="-285750">
              <a:spcAft>
                <a:spcPts val="1200"/>
              </a:spcAft>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3" name="Picture 2">
            <a:extLst>
              <a:ext uri="{FF2B5EF4-FFF2-40B4-BE49-F238E27FC236}">
                <a16:creationId xmlns:a16="http://schemas.microsoft.com/office/drawing/2014/main" id="{7F3AAC53-CA06-4D21-8B01-316BA477C5C1}"/>
              </a:ext>
            </a:extLst>
          </p:cNvPr>
          <p:cNvPicPr>
            <a:picLocks noChangeAspect="1"/>
          </p:cNvPicPr>
          <p:nvPr/>
        </p:nvPicPr>
        <p:blipFill>
          <a:blip r:embed="rId3"/>
          <a:stretch>
            <a:fillRect/>
          </a:stretch>
        </p:blipFill>
        <p:spPr>
          <a:xfrm>
            <a:off x="118359" y="134470"/>
            <a:ext cx="4029208" cy="4693024"/>
          </a:xfrm>
          <a:prstGeom prst="rect">
            <a:avLst/>
          </a:prstGeom>
        </p:spPr>
      </p:pic>
      <p:pic>
        <p:nvPicPr>
          <p:cNvPr id="5" name="Picture 4">
            <a:extLst>
              <a:ext uri="{FF2B5EF4-FFF2-40B4-BE49-F238E27FC236}">
                <a16:creationId xmlns:a16="http://schemas.microsoft.com/office/drawing/2014/main" id="{A178136C-EF2F-4A99-A329-CAC191DBE20E}"/>
              </a:ext>
            </a:extLst>
          </p:cNvPr>
          <p:cNvPicPr>
            <a:picLocks noChangeAspect="1"/>
          </p:cNvPicPr>
          <p:nvPr/>
        </p:nvPicPr>
        <p:blipFill>
          <a:blip r:embed="rId4"/>
          <a:stretch>
            <a:fillRect/>
          </a:stretch>
        </p:blipFill>
        <p:spPr>
          <a:xfrm>
            <a:off x="4147567" y="1449397"/>
            <a:ext cx="4500706" cy="2063170"/>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866</Words>
  <Application>Microsoft Office PowerPoint</Application>
  <PresentationFormat>On-screen Show (16:9)</PresentationFormat>
  <Paragraphs>36</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Open Sans</vt:lpstr>
      <vt:lpstr>Arial</vt:lpstr>
      <vt:lpstr>PT Sans Narrow</vt:lpstr>
      <vt:lpstr>Tropic</vt:lpstr>
      <vt:lpstr>8 Puzzle Solver using Graph Algorithms </vt:lpstr>
      <vt:lpstr>Overview</vt:lpstr>
      <vt:lpstr>Overview of the Implementation</vt:lpstr>
      <vt:lpstr>Implementation using Dijkstra’s Algorithm</vt:lpstr>
      <vt:lpstr>PowerPoint Presentation</vt:lpstr>
      <vt:lpstr>Implementation using BFS</vt:lpstr>
      <vt:lpstr>PowerPoint Presentation</vt:lpstr>
      <vt:lpstr>Implementation using DFS</vt:lpstr>
      <vt:lpstr>PowerPoint Presentation</vt:lpstr>
      <vt:lpstr>Comparison of Implementations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Puzzle Solver using Graph Algorithms </dc:title>
  <cp:lastModifiedBy>Param Chokshi</cp:lastModifiedBy>
  <cp:revision>4</cp:revision>
  <dcterms:modified xsi:type="dcterms:W3CDTF">2021-04-20T01:12:39Z</dcterms:modified>
</cp:coreProperties>
</file>