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6256000" cy="10160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4880" y="1562040"/>
            <a:ext cx="540900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16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44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44520" y="-947520"/>
            <a:ext cx="5409000" cy="43153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44520" y="-947520"/>
            <a:ext cx="5409000" cy="431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12520" y="405360"/>
            <a:ext cx="14630040" cy="786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4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16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44880" y="1562040"/>
            <a:ext cx="540900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244880" y="1562040"/>
            <a:ext cx="540900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16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244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44520" y="-947520"/>
            <a:ext cx="5409000" cy="43153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244520" y="-947520"/>
            <a:ext cx="5409000" cy="431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12520" y="405360"/>
            <a:ext cx="14630040" cy="786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4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1573740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016880" y="156204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016880" y="-6658200"/>
            <a:ext cx="263952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44880" y="1562040"/>
            <a:ext cx="5409000" cy="7506720"/>
          </a:xfrm>
          <a:prstGeom prst="rect">
            <a:avLst/>
          </a:prstGeom>
        </p:spPr>
        <p:txBody>
          <a:bodyPr lIns="0" rIns="0" tIns="0" bIns="0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5a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pdf" descr=""/>
          <p:cNvPicPr/>
          <p:nvPr/>
        </p:nvPicPr>
        <p:blipFill>
          <a:blip r:embed="rId2"/>
          <a:stretch/>
        </p:blipFill>
        <p:spPr>
          <a:xfrm>
            <a:off x="-6149520" y="-3213000"/>
            <a:ext cx="21813120" cy="22883400"/>
          </a:xfrm>
          <a:prstGeom prst="rect">
            <a:avLst/>
          </a:prstGeom>
          <a:ln w="12600">
            <a:noFill/>
          </a:ln>
        </p:spPr>
      </p:pic>
      <p:pic>
        <p:nvPicPr>
          <p:cNvPr id="1" name="pasted-image.pdf" descr=""/>
          <p:cNvPicPr/>
          <p:nvPr/>
        </p:nvPicPr>
        <p:blipFill>
          <a:blip r:embed="rId3"/>
          <a:srcRect l="0" t="0" r="47653" b="0"/>
          <a:stretch/>
        </p:blipFill>
        <p:spPr>
          <a:xfrm>
            <a:off x="6699960" y="9185760"/>
            <a:ext cx="2855520" cy="56664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6255800" cy="10159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35280" y="-5202000"/>
            <a:ext cx="7164000" cy="19606320"/>
          </a:xfrm>
          <a:prstGeom prst="rect">
            <a:avLst/>
          </a:prstGeom>
        </p:spPr>
        <p:txBody>
          <a:bodyPr lIns="52920" rIns="52920" tIns="52920" bIns="5292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Click to edit the outline text format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Second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Third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Fourth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Fifth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Sixth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Seventh Outline Leveldigite um assunto.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814640" y="2517120"/>
            <a:ext cx="6604560" cy="5998320"/>
          </a:xfrm>
          <a:prstGeom prst="rect">
            <a:avLst/>
          </a:prstGeom>
        </p:spPr>
        <p:txBody>
          <a:bodyPr lIns="52920" rIns="52920" tIns="52920" bIns="5292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Click to edit the outline text format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Second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Third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Fourth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Fifth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Sixth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Seventh Outline LevelUm resumo do que trataremos.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7962840" y="9683640"/>
            <a:ext cx="321480" cy="346680"/>
          </a:xfrm>
          <a:prstGeom prst="rect">
            <a:avLst/>
          </a:prstGeom>
        </p:spPr>
        <p:txBody>
          <a:bodyPr lIns="52920" rIns="52920" tIns="52920" bIns="52920"/>
          <a:p>
            <a:pPr algn="ctr">
              <a:lnSpc>
                <a:spcPct val="100000"/>
              </a:lnSpc>
            </a:pPr>
            <a:fld id="{F8194C92-CC4C-41A6-822F-E0EF482333A8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asted-image.pdf" descr=""/>
          <p:cNvPicPr/>
          <p:nvPr/>
        </p:nvPicPr>
        <p:blipFill>
          <a:blip r:embed="rId2"/>
          <a:stretch/>
        </p:blipFill>
        <p:spPr>
          <a:xfrm>
            <a:off x="-6149520" y="-3213000"/>
            <a:ext cx="21813120" cy="22883400"/>
          </a:xfrm>
          <a:prstGeom prst="rect">
            <a:avLst/>
          </a:prstGeom>
          <a:ln w="12600">
            <a:noFill/>
          </a:ln>
        </p:spPr>
      </p:pic>
      <p:pic>
        <p:nvPicPr>
          <p:cNvPr id="42" name="pasted-image.pdf" descr=""/>
          <p:cNvPicPr/>
          <p:nvPr/>
        </p:nvPicPr>
        <p:blipFill>
          <a:blip r:embed="rId3"/>
          <a:srcRect l="0" t="0" r="47653" b="0"/>
          <a:stretch/>
        </p:blipFill>
        <p:spPr>
          <a:xfrm>
            <a:off x="6699960" y="9185760"/>
            <a:ext cx="2855520" cy="566640"/>
          </a:xfrm>
          <a:prstGeom prst="rect">
            <a:avLst/>
          </a:prstGeom>
          <a:ln w="12600">
            <a:noFill/>
          </a:ln>
        </p:spPr>
      </p:pic>
      <p:pic>
        <p:nvPicPr>
          <p:cNvPr id="43" name="pasted-image.pdf" descr=""/>
          <p:cNvPicPr/>
          <p:nvPr/>
        </p:nvPicPr>
        <p:blipFill>
          <a:blip r:embed="rId4"/>
          <a:stretch/>
        </p:blipFill>
        <p:spPr>
          <a:xfrm>
            <a:off x="-6149520" y="-3213000"/>
            <a:ext cx="21813120" cy="22883400"/>
          </a:xfrm>
          <a:prstGeom prst="rect">
            <a:avLst/>
          </a:prstGeom>
          <a:ln w="12600">
            <a:noFill/>
          </a:ln>
        </p:spPr>
      </p:pic>
      <p:pic>
        <p:nvPicPr>
          <p:cNvPr id="44" name="pasted-image.pdf" descr=""/>
          <p:cNvPicPr/>
          <p:nvPr/>
        </p:nvPicPr>
        <p:blipFill>
          <a:blip r:embed="rId5"/>
          <a:srcRect l="38738" t="0" r="47653" b="0"/>
          <a:stretch/>
        </p:blipFill>
        <p:spPr>
          <a:xfrm>
            <a:off x="15116400" y="9277200"/>
            <a:ext cx="669600" cy="510840"/>
          </a:xfrm>
          <a:prstGeom prst="rect">
            <a:avLst/>
          </a:prstGeom>
          <a:ln w="1260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1244880" y="-6658200"/>
            <a:ext cx="5409000" cy="15737400"/>
          </a:xfrm>
          <a:prstGeom prst="rect">
            <a:avLst/>
          </a:prstGeom>
        </p:spPr>
        <p:txBody>
          <a:bodyPr lIns="52920" rIns="52920" tIns="52920" bIns="5292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Click to edit the outline text format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Second Outline Level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Third Outline Level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Fourth Outline Level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Fifth Outline Level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Sixth Outline Level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Seventh Outline Levelsoluções de busca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39120" y="-2949120"/>
            <a:ext cx="3860640" cy="9639000"/>
          </a:xfrm>
          <a:prstGeom prst="rect">
            <a:avLst/>
          </a:prstGeom>
        </p:spPr>
        <p:txBody>
          <a:bodyPr lIns="52920" rIns="52920" tIns="52920" bIns="5292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>
              <a:lnSpc>
                <a:spcPct val="100000"/>
              </a:lnSpc>
            </a:pPr>
            <a:r>
              <a:rPr b="0" lang="en-US" sz="3000" spc="-58" strike="noStrike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Seventh Outline Levelmercado de tecnologia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2744360" y="9268560"/>
            <a:ext cx="2347200" cy="50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2920" rIns="52920" tIns="52920" bIns="52920" anchor="ctr"/>
          <a:p>
            <a:pPr algn="r">
              <a:lnSpc>
                <a:spcPct val="100000"/>
              </a:lnSpc>
            </a:pPr>
            <a:r>
              <a:rPr b="1" lang="en-US" sz="1300" spc="-24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"/>
                <a:ea typeface="Fira Sans"/>
              </a:rPr>
              <a:t>Dataeasy </a:t>
            </a:r>
            <a:r>
              <a:rPr b="0" lang="en-US" sz="1300" spc="-24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 2003 — 2017</a:t>
            </a:r>
            <a:r>
              <a:rPr b="0" lang="en-US" sz="1300" spc="-24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
</a:t>
            </a:r>
            <a:r>
              <a:rPr b="0" lang="en-US" sz="1300" spc="-24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Light"/>
                <a:ea typeface="Fira Sans Light"/>
              </a:rPr>
              <a:t>Todos os direitos reservados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7962840" y="9683640"/>
            <a:ext cx="321480" cy="346680"/>
          </a:xfrm>
          <a:prstGeom prst="rect">
            <a:avLst/>
          </a:prstGeom>
        </p:spPr>
        <p:txBody>
          <a:bodyPr lIns="52920" rIns="52920" tIns="52920" bIns="52920"/>
          <a:p>
            <a:pPr algn="ctr">
              <a:lnSpc>
                <a:spcPct val="100000"/>
              </a:lnSpc>
            </a:pPr>
            <a:fld id="{BEC2834D-C793-4A76-95C8-A45C326CBA0B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812520" y="405360"/>
            <a:ext cx="14630040" cy="1696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920240" y="2377440"/>
            <a:ext cx="12252960" cy="4114800"/>
          </a:xfrm>
          <a:prstGeom prst="rect">
            <a:avLst/>
          </a:prstGeom>
          <a:noFill/>
          <a:ln>
            <a:noFill/>
          </a:ln>
        </p:spPr>
        <p:txBody>
          <a:bodyPr lIns="52920" rIns="52920" tIns="52920" bIns="52920" anchor="ctr"/>
          <a:p>
            <a:pPr algn="ctr">
              <a:lnSpc>
                <a:spcPct val="6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Projeto Deep Learning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  <a:ea typeface="Open Sans Light"/>
            </a:endParaRPr>
          </a:p>
          <a:p>
            <a:pPr algn="ctr">
              <a:lnSpc>
                <a:spcPct val="60000"/>
              </a:lnSpc>
            </a:pP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  <a:ea typeface="Open Sans Light"/>
            </a:endParaRPr>
          </a:p>
          <a:p>
            <a:pPr algn="ctr">
              <a:lnSpc>
                <a:spcPct val="6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UFG / EasySearch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  <a:ea typeface="Open Sans Ligh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815360" y="6761880"/>
            <a:ext cx="6629760" cy="65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2920" rIns="52920" tIns="52920" bIns="5292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Pedro Vítor Quinta de Castro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119" descr=""/>
          <p:cNvPicPr/>
          <p:nvPr/>
        </p:nvPicPr>
        <p:blipFill>
          <a:blip r:embed="rId1"/>
          <a:stretch/>
        </p:blipFill>
        <p:spPr>
          <a:xfrm>
            <a:off x="-504000" y="8464320"/>
            <a:ext cx="17208000" cy="2129040"/>
          </a:xfrm>
          <a:prstGeom prst="rect">
            <a:avLst/>
          </a:prstGeom>
          <a:ln>
            <a:noFill/>
          </a:ln>
        </p:spPr>
      </p:pic>
      <p:pic>
        <p:nvPicPr>
          <p:cNvPr id="87" name="pasted-image.pdf" descr=""/>
          <p:cNvPicPr/>
          <p:nvPr/>
        </p:nvPicPr>
        <p:blipFill>
          <a:blip r:embed="rId2"/>
          <a:stretch/>
        </p:blipFill>
        <p:spPr>
          <a:xfrm>
            <a:off x="6630840" y="9145440"/>
            <a:ext cx="3261240" cy="6742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44880" y="772560"/>
            <a:ext cx="7350480" cy="875880"/>
          </a:xfrm>
          <a:prstGeom prst="rect">
            <a:avLst/>
          </a:prstGeom>
          <a:noFill/>
          <a:ln>
            <a:noFill/>
          </a:ln>
        </p:spPr>
        <p:txBody>
          <a:bodyPr lIns="52920" rIns="52920" tIns="52920" bIns="5292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Sobre o EasySearch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9360" y="1920240"/>
            <a:ext cx="15892200" cy="8017920"/>
          </a:xfrm>
          <a:prstGeom prst="rect">
            <a:avLst/>
          </a:prstGeom>
          <a:ln>
            <a:noFill/>
          </a:ln>
        </p:spPr>
      </p:pic>
    </p:spTree>
  </p:cSld>
  <p:transition spd="med">
    <p:pull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44880" y="772560"/>
            <a:ext cx="7350480" cy="875880"/>
          </a:xfrm>
          <a:prstGeom prst="rect">
            <a:avLst/>
          </a:prstGeom>
          <a:noFill/>
          <a:ln>
            <a:noFill/>
          </a:ln>
        </p:spPr>
        <p:txBody>
          <a:bodyPr lIns="52920" rIns="52920" tIns="52920" bIns="5292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Problema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75280" y="2179080"/>
            <a:ext cx="10488960" cy="3799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2920" rIns="52920" tIns="52920" bIns="52920"/>
          <a:p>
            <a:pPr marL="698400" indent="-380520">
              <a:lnSpc>
                <a:spcPct val="75000"/>
              </a:lnSpc>
              <a:buClr>
                <a:srgbClr val="f15a24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Correspondê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ncia entre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termo de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busca 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resultados é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puramente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textual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698400" indent="-380520">
              <a:lnSpc>
                <a:spcPct val="75000"/>
              </a:lnSpc>
              <a:buClr>
                <a:srgbClr val="f15a24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Sem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conceitos de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semântica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lvl="3" marL="864000" indent="-216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Categorizaç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ão dos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documentos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é feita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manualmen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te por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taxonomia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ou facetas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obtidas a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partir de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metadados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dos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documentos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698400" indent="-380520">
              <a:lnSpc>
                <a:spcPct val="75000"/>
              </a:lnSpc>
              <a:buClr>
                <a:srgbClr val="f15a24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Similaridade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entre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documentos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somente por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TF-IDF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</p:spTree>
  </p:cSld>
  <p:transition spd="med">
    <p:pull dir="u"/>
  </p:transition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" dur="1000"/>
                                        <p:tgtEl>
                                          <p:spTgt spid="9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44880" y="772560"/>
            <a:ext cx="7350480" cy="875880"/>
          </a:xfrm>
          <a:prstGeom prst="rect">
            <a:avLst/>
          </a:prstGeom>
          <a:noFill/>
          <a:ln>
            <a:noFill/>
          </a:ln>
        </p:spPr>
        <p:txBody>
          <a:bodyPr lIns="52920" rIns="52920" tIns="52920" bIns="5292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15a24"/>
                </a:solidFill>
                <a:uFill>
                  <a:solidFill>
                    <a:srgbClr val="ffffff"/>
                  </a:solidFill>
                </a:uFill>
                <a:latin typeface="Fira Sans Heavy"/>
                <a:ea typeface="Fira Sans Heavy"/>
              </a:rPr>
              <a:t>Soluções Propostas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75280" y="2179080"/>
            <a:ext cx="10488960" cy="401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2920" rIns="52920" tIns="52920" bIns="52920"/>
          <a:p>
            <a:pPr marL="698400" indent="-380520">
              <a:lnSpc>
                <a:spcPct val="75000"/>
              </a:lnSpc>
              <a:buClr>
                <a:srgbClr val="f15a24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LDA (Latent Dirichlet Allocation)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lvl="3" marL="864000" indent="-216000">
              <a:lnSpc>
                <a:spcPct val="75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Modelagem e Extração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lvl="3" marL="864000" indent="-216000">
              <a:lnSpc>
                <a:spcPct val="75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Clusterização de Documentos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698400" indent="-380520">
              <a:lnSpc>
                <a:spcPct val="75000"/>
              </a:lnSpc>
              <a:buClr>
                <a:srgbClr val="f15a24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Doc2vec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lvl="3" marL="864000" indent="-216000">
              <a:lnSpc>
                <a:spcPct val="75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Similaridade entre documentos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lvl="3" marL="864000" indent="-216000">
              <a:lnSpc>
                <a:spcPct val="75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ExtraBold"/>
                <a:ea typeface="Fira Sans ExtraBold"/>
              </a:rPr>
              <a:t>Substituição do TF-IDF para recurso de MoreLikeThis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</p:spTree>
  </p:cSld>
  <p:transition spd="med">
    <p:pull dir="u"/>
  </p:transition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3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1000"/>
                                        <p:tgtEl>
                                          <p:spTgt spid="93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2017-07-06T17:04:17Z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