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bold.fntdata"/><Relationship Id="rId14" Type="http://schemas.openxmlformats.org/officeDocument/2006/relationships/slide" Target="slides/slide10.xml"/><Relationship Id="rId36" Type="http://schemas.openxmlformats.org/officeDocument/2006/relationships/font" Target="fonts/Robot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 sz="4200"/>
            </a:lvl1pPr>
            <a:lvl2pPr lvl="1">
              <a:spcBef>
                <a:spcPts val="0"/>
              </a:spcBef>
              <a:buSzPts val="4200"/>
              <a:buNone/>
              <a:defRPr sz="4200"/>
            </a:lvl2pPr>
            <a:lvl3pPr lvl="2">
              <a:spcBef>
                <a:spcPts val="0"/>
              </a:spcBef>
              <a:buSzPts val="4200"/>
              <a:buNone/>
              <a:defRPr sz="4200"/>
            </a:lvl3pPr>
            <a:lvl4pPr lvl="3">
              <a:spcBef>
                <a:spcPts val="0"/>
              </a:spcBef>
              <a:buSzPts val="4200"/>
              <a:buNone/>
              <a:defRPr sz="4200"/>
            </a:lvl4pPr>
            <a:lvl5pPr lvl="4">
              <a:spcBef>
                <a:spcPts val="0"/>
              </a:spcBef>
              <a:buSzPts val="4200"/>
              <a:buNone/>
              <a:defRPr sz="4200"/>
            </a:lvl5pPr>
            <a:lvl6pPr lvl="5">
              <a:spcBef>
                <a:spcPts val="0"/>
              </a:spcBef>
              <a:buSzPts val="4200"/>
              <a:buNone/>
              <a:defRPr sz="4200"/>
            </a:lvl6pPr>
            <a:lvl7pPr lvl="6">
              <a:spcBef>
                <a:spcPts val="0"/>
              </a:spcBef>
              <a:buSzPts val="4200"/>
              <a:buNone/>
              <a:defRPr sz="4200"/>
            </a:lvl7pPr>
            <a:lvl8pPr lvl="7">
              <a:spcBef>
                <a:spcPts val="0"/>
              </a:spcBef>
              <a:buSzPts val="4200"/>
              <a:buNone/>
              <a:defRPr sz="4200"/>
            </a:lvl8pPr>
            <a:lvl9pPr lvl="8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None/>
              <a:defRPr sz="1800"/>
            </a:lvl1pPr>
            <a:lvl2pPr lvl="1">
              <a:spcBef>
                <a:spcPts val="0"/>
              </a:spcBef>
              <a:buSzPts val="1800"/>
              <a:buNone/>
              <a:defRPr sz="1800"/>
            </a:lvl2pPr>
            <a:lvl3pPr lvl="2">
              <a:spcBef>
                <a:spcPts val="0"/>
              </a:spcBef>
              <a:buSzPts val="1800"/>
              <a:buNone/>
              <a:defRPr sz="1800"/>
            </a:lvl3pPr>
            <a:lvl4pPr lvl="3">
              <a:spcBef>
                <a:spcPts val="0"/>
              </a:spcBef>
              <a:buSzPts val="1800"/>
              <a:buNone/>
              <a:defRPr sz="1800"/>
            </a:lvl4pPr>
            <a:lvl5pPr lvl="4">
              <a:spcBef>
                <a:spcPts val="0"/>
              </a:spcBef>
              <a:buSzPts val="1800"/>
              <a:buNone/>
              <a:defRPr sz="1800"/>
            </a:lvl5pPr>
            <a:lvl6pPr lvl="5">
              <a:spcBef>
                <a:spcPts val="0"/>
              </a:spcBef>
              <a:buSzPts val="1800"/>
              <a:buNone/>
              <a:defRPr sz="1800"/>
            </a:lvl6pPr>
            <a:lvl7pPr lvl="6">
              <a:spcBef>
                <a:spcPts val="0"/>
              </a:spcBef>
              <a:buSzPts val="1800"/>
              <a:buNone/>
              <a:defRPr sz="1800"/>
            </a:lvl7pPr>
            <a:lvl8pPr lvl="7">
              <a:spcBef>
                <a:spcPts val="0"/>
              </a:spcBef>
              <a:buSzPts val="1800"/>
              <a:buNone/>
              <a:defRPr sz="1800"/>
            </a:lvl8pPr>
            <a:lvl9pPr lvl="8">
              <a:spcBef>
                <a:spcPts val="0"/>
              </a:spcBef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6000"/>
              <a:buNone/>
              <a:defRPr sz="6000"/>
            </a:lvl1pPr>
            <a:lvl2pPr lvl="1">
              <a:spcBef>
                <a:spcPts val="0"/>
              </a:spcBef>
              <a:buSzPts val="6000"/>
              <a:buNone/>
              <a:defRPr sz="6000"/>
            </a:lvl2pPr>
            <a:lvl3pPr lvl="2">
              <a:spcBef>
                <a:spcPts val="0"/>
              </a:spcBef>
              <a:buSzPts val="6000"/>
              <a:buNone/>
              <a:defRPr sz="6000"/>
            </a:lvl3pPr>
            <a:lvl4pPr lvl="3">
              <a:spcBef>
                <a:spcPts val="0"/>
              </a:spcBef>
              <a:buSzPts val="6000"/>
              <a:buNone/>
              <a:defRPr sz="6000"/>
            </a:lvl4pPr>
            <a:lvl5pPr lvl="4">
              <a:spcBef>
                <a:spcPts val="0"/>
              </a:spcBef>
              <a:buSzPts val="6000"/>
              <a:buNone/>
              <a:defRPr sz="6000"/>
            </a:lvl5pPr>
            <a:lvl6pPr lvl="5">
              <a:spcBef>
                <a:spcPts val="0"/>
              </a:spcBef>
              <a:buSzPts val="6000"/>
              <a:buNone/>
              <a:defRPr sz="6000"/>
            </a:lvl6pPr>
            <a:lvl7pPr lvl="6">
              <a:spcBef>
                <a:spcPts val="0"/>
              </a:spcBef>
              <a:buSzPts val="6000"/>
              <a:buNone/>
              <a:defRPr sz="6000"/>
            </a:lvl7pPr>
            <a:lvl8pPr lvl="7">
              <a:spcBef>
                <a:spcPts val="0"/>
              </a:spcBef>
              <a:buSzPts val="6000"/>
              <a:buNone/>
              <a:defRPr sz="6000"/>
            </a:lvl8pPr>
            <a:lvl9pPr lvl="8">
              <a:spcBef>
                <a:spcPts val="0"/>
              </a:spcBef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300"/>
              <a:t>Modelagem de Tópicos com LDA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26078" y="17294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Como você agruparia os dados ao lado?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553" y="521625"/>
            <a:ext cx="41148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26078" y="17294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 estes?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328" y="571600"/>
            <a:ext cx="5805123" cy="3863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LDA como Clusterizador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LDA implementa a clusterização não supervisionada de documentos não estruturados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Clusterização não é feita a partir de uma medida de similaridade (como distância euclidiana) entre os documentos, mas a partir de inferências calculadas a partir de um modelo de estatística bayesiana</a:t>
            </a:r>
          </a:p>
          <a:p>
            <a:pPr indent="-342900" lvl="0" marL="457200" algn="just">
              <a:spcBef>
                <a:spcPts val="0"/>
              </a:spcBef>
              <a:buSzPts val="1800"/>
              <a:buChar char="●"/>
            </a:pPr>
            <a:r>
              <a:rPr lang="en"/>
              <a:t>Além da clusterização e categorização automática dos documentos, também consegue-se a extração automática de tags, a partir das palavras que compõem os tópicos inferidos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202850" y="2065350"/>
            <a:ext cx="8780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para notebook </a:t>
            </a:r>
            <a:r>
              <a:rPr lang="en"/>
              <a:t>lda_training_offline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Pré-processamento dos textos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“Garbage In, Garbage Out”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Métodos 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Remoção de pontuação, acentos…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Lowercase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Remoção de s</a:t>
            </a:r>
            <a:r>
              <a:rPr lang="en"/>
              <a:t>topwords 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Remoção de "lixo" (geralmente necessário após aplicação de OCR)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Remoção de termos raros ou muito frequentes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Remoção de palavras por tamanho (grandes demais ou pequenas demais)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Remoção de palavras por classe gramatical</a:t>
            </a:r>
          </a:p>
          <a:p>
            <a:pPr indent="-317500" lvl="1" marL="914400" rtl="0" algn="just">
              <a:spcBef>
                <a:spcPts val="0"/>
              </a:spcBef>
              <a:buSzPts val="1400"/>
              <a:buChar char="○"/>
            </a:pPr>
            <a:r>
              <a:rPr lang="en"/>
              <a:t>Aplicação de Part of Speech (POS) Tagging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Métodos 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Detecção de n-grams</a:t>
            </a: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Tokens com co-ocorrência frequente. Normalmente é uma primeira tentativa de encontrar uma estrutura oculta no corpu. Normalmente bigrams, podendo até trigrams.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Stemming</a:t>
            </a: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Redução das palavras à sua raiz. Geralmente é preferível se os dados não serão exibidos.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Lemmatization</a:t>
            </a:r>
          </a:p>
          <a:p>
            <a:pPr indent="-317500" lvl="1" marL="914400" rtl="0" algn="just">
              <a:spcBef>
                <a:spcPts val="0"/>
              </a:spcBef>
              <a:buSzPts val="1400"/>
              <a:buChar char="○"/>
            </a:pPr>
            <a:r>
              <a:rPr lang="en"/>
              <a:t>Redução das palavras à uma forma substantivada, primitiva. Ignora tempo verbal, gênero ou plural. Geralmente é preferivel ao stemming, na modelagem de tópicos, já que as palavras permanecem compreensíveis.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30400" y="2065350"/>
            <a:ext cx="88815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Ir para notebook text_pre_processing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Ir para notebook exercicios_1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chemeClr val="lt2"/>
                </a:solidFill>
              </a:rPr>
              <a:t>Pedro Vítor Quinta de Castro</a:t>
            </a:r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14 anos de experiência em desenvolvimento</a:t>
            </a: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Especialização em Machine Learning, 2015-2017</a:t>
            </a: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Mestrado em andamento em Processamento de Linguagem Natural</a:t>
            </a:r>
          </a:p>
          <a:p>
            <a:pPr indent="-349250" lvl="0" marL="457200">
              <a:spcBef>
                <a:spcPts val="0"/>
              </a:spcBef>
              <a:buSzPts val="1900"/>
              <a:buChar char="●"/>
            </a:pPr>
            <a:r>
              <a:rPr lang="en" sz="1900"/>
              <a:t>Desenvolvimento de trabalhos com LDA em motores de busca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Visualização de Tópicos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pyLDAvis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Ferramenta interativa para visualização de modelagem de tópicos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Visualização no jupyter notebook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Exibe os tópicos de acordo com métricas de saliência e relevância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00" y="3130225"/>
            <a:ext cx="8355351" cy="14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Medidas visualizadas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Saliência</a:t>
            </a: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Avalia quão informativa uma palavra é para os tópicos inferidos. Por exemplo, uma palavra que é frequente em </a:t>
            </a:r>
            <a:r>
              <a:rPr b="1" lang="en"/>
              <a:t>todos</a:t>
            </a:r>
            <a:r>
              <a:rPr lang="en"/>
              <a:t> os tópicos não é necessariamente informativa, já que não caracteriza nenhum, exatamente.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Relevância</a:t>
            </a:r>
          </a:p>
          <a:p>
            <a:pPr indent="-317500" lvl="1" marL="914400" rtl="0" algn="just">
              <a:spcBef>
                <a:spcPts val="0"/>
              </a:spcBef>
              <a:buSzPts val="1400"/>
              <a:buChar char="○"/>
            </a:pPr>
            <a:r>
              <a:rPr lang="en"/>
              <a:t>Mede a contribuição de uma palavra em um determinado tópico inferido. É parametrizada para controlar a contribuição de um termo no tópico selecionado e a contribuição do termo no corpus inteiro.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Visualização com ênfase na saliência dos termos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76200"/>
            <a:ext cx="7777574" cy="45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Visualização dos tópicos com ênfase na relevância dos termos para o tópico 1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76200"/>
            <a:ext cx="7785676" cy="45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Ir para notebook topic_visualization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Coerência de Tópicos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Definição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Métrica para avaliação da interpretabilidade humana de tópicos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Critério objetivo e quantitativo para avaliar tópicos obtidos a partir de modelos treinados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Visa substituir um critério subjetivo e qualitativo de avaliação de tópicos</a:t>
            </a:r>
          </a:p>
          <a:p>
            <a:pPr indent="-342900" lvl="0" marL="457200" algn="just">
              <a:spcBef>
                <a:spcPts val="0"/>
              </a:spcBef>
              <a:buSzPts val="1800"/>
              <a:buChar char="●"/>
            </a:pPr>
            <a:r>
              <a:rPr lang="en"/>
              <a:t>Treinar um modelo até que a coerência dos tópicos atingida atinja um valor satisfatório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Algoritmo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/>
              <a:t>Implementa um pipeline de coerência de tópicos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/>
              <a:t>Este pipeline é um framework em que cada um dos componentes pode ser implementado de forma diferente, provendo diferentes formas de avaliação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300" y="76200"/>
            <a:ext cx="5748851" cy="19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3351650" y="2216100"/>
            <a:ext cx="5748900" cy="27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Segmentação</a:t>
            </a:r>
          </a:p>
          <a:p>
            <a:pPr indent="-31115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As palavras do dicionário são segmentadas de acordo com algum critério</a:t>
            </a: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Cálculo de Probabilidades</a:t>
            </a:r>
          </a:p>
          <a:p>
            <a:pPr indent="-31115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Define a forma como probabilidades são calculadas a partir dos dados segmentados</a:t>
            </a: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Medida de Confirmação</a:t>
            </a:r>
          </a:p>
          <a:p>
            <a:pPr indent="-31115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Define uma métrica a partir das probabilidades calculadas e sobre como os segmentos se suportam</a:t>
            </a: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Agregação</a:t>
            </a:r>
          </a:p>
          <a:p>
            <a:pPr indent="-31115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Agrega as medidas calculadas para produzir um score final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38725" y="2065350"/>
            <a:ext cx="88785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Ir para notebook </a:t>
            </a:r>
            <a:r>
              <a:rPr lang="en" sz="3700"/>
              <a:t>topic_coherence_tutorial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Roteiro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que é LDA?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LDA como aprendizado não supervisionado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Pré-processamento dos textos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Visualização de Tópicos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Coerência de Tópicos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Ir para notebook exercicios_2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90250" y="488250"/>
            <a:ext cx="80952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Obrigado!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r">
              <a:spcBef>
                <a:spcPts val="0"/>
              </a:spcBef>
              <a:buNone/>
            </a:pPr>
            <a:r>
              <a:rPr lang="en" sz="1800"/>
              <a:t>pvcastro@gmail.com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 que é LDA?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Definição por exemplificação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71900" y="1919075"/>
            <a:ext cx="75744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Gosto de comer cenouras e ovos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Comi ovos com suco de laranja de café da manhã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Chinchilas e gatinhos são fofos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Minha  irmã adotou um gatinho ontem</a:t>
            </a:r>
          </a:p>
          <a:p>
            <a:pPr indent="-317500" lvl="0" marL="457200" rtl="0" algn="just">
              <a:spcBef>
                <a:spcPts val="0"/>
              </a:spcBef>
              <a:buSzPts val="1400"/>
              <a:buChar char="●"/>
            </a:pPr>
            <a:r>
              <a:rPr lang="en"/>
              <a:t>Olhe para este hamster fofo roendo pedaços de cenouras</a:t>
            </a:r>
          </a:p>
          <a:p>
            <a:pPr lvl="0" algn="just">
              <a:spcBef>
                <a:spcPts val="0"/>
              </a:spcBef>
              <a:buNone/>
            </a:pPr>
            <a:r>
              <a:rPr b="1" lang="en"/>
              <a:t>LDA (</a:t>
            </a:r>
            <a:r>
              <a:rPr b="1" lang="en"/>
              <a:t>Latent Dirichlet Allocation)</a:t>
            </a:r>
            <a:r>
              <a:rPr lang="en"/>
              <a:t> é uma forma automática de descobrir </a:t>
            </a:r>
            <a:r>
              <a:rPr b="1" lang="en"/>
              <a:t>tópicos</a:t>
            </a:r>
            <a:r>
              <a:rPr lang="en"/>
              <a:t> que estas frases contém.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Descobrindo 2 tópicos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71900" y="1919075"/>
            <a:ext cx="75744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Frases 1 e 2: 100% tópico A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Frases 3 e 4: 100% tópico B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Frase 5: 60% tópico A e 40% tópico B</a:t>
            </a: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Tópico A: 30% ovos, 15% cenoura, 10% café da manhã, 10% roendo, ... (podemos interpretar o tópico A como sendo sobre comida)</a:t>
            </a:r>
          </a:p>
          <a:p>
            <a:pPr indent="-317500" lvl="0" marL="457200" rtl="0" algn="just">
              <a:spcBef>
                <a:spcPts val="0"/>
              </a:spcBef>
              <a:buSzPts val="1400"/>
              <a:buChar char="●"/>
            </a:pPr>
            <a:r>
              <a:rPr lang="en"/>
              <a:t>Tópico B: 20% chinchilas, 20% gatinhos, 20% fofo, 15% hamster, ... (podemos interpretar o tópico B como sendo sobre animais fofos)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Como funciona?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LDA representa documentos como sendo uma mistura de tópicos que gera palavras com certas probabilidades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Assume que documentos são produzidos da forma ao lado...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704850" y="840275"/>
            <a:ext cx="5041500" cy="3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Decidir o número N de palavras que o documento terá</a:t>
            </a: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Escolher a mistura de tópicos que o documento terá</a:t>
            </a: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Por exemplo, 33% comida e 67% animais fofos</a:t>
            </a: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Cada palavra do documento é gerada:</a:t>
            </a: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Escolhe-se o tópico de acordo, de tal forma que a probabilidade de um tópico ser escolhido é correspondente à proporção dele no documento</a:t>
            </a:r>
          </a:p>
          <a:p>
            <a:pPr indent="-317500" lvl="1" marL="914400" algn="just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Usa o tópico para escolher as palavras, de acordo com a probabilidade de cada uma (30% de chance de escolher "ovos" se for o tópico A, 20% de chance de escolher "chinchilas" se for o tópico B, etc…)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para notebook </a:t>
            </a:r>
            <a:r>
              <a:rPr lang="en"/>
              <a:t>lda_training_tips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LDA como aprendizado não supervisionado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