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sldIdLst>
    <p:sldId id="317" r:id="rId2"/>
    <p:sldId id="315" r:id="rId3"/>
    <p:sldId id="321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20" r:id="rId14"/>
    <p:sldId id="332" r:id="rId15"/>
    <p:sldId id="319" r:id="rId16"/>
  </p:sldIdLst>
  <p:sldSz cx="9144000" cy="6858000" type="screen4x3"/>
  <p:notesSz cx="6797675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009999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B232-10C8-4D1A-97C2-CF7C5F11755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EEE5-63FA-466B-80A3-3127D4C41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9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9EEE5-63FA-466B-80A3-3127D4C41D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8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29968BE-998F-4ADD-8364-B16344D1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04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6821A17-77D1-4CCF-BFA7-79E57CA4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78500"/>
            <a:ext cx="9144000" cy="107950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FE181BA1-EF6B-4445-B05E-25EF1EFAD65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33413" y="1381125"/>
            <a:ext cx="7737475" cy="1555750"/>
          </a:xfrm>
        </p:spPr>
        <p:txBody>
          <a:bodyPr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C7E7393B-75AE-4BDC-B450-3CB95A879AB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0713" y="3413125"/>
            <a:ext cx="7696200" cy="10445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4D6E8D52-5FA4-4728-9B2B-C74136D75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705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9AF-0F4A-4780-9CD2-E5940F9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02664-B33D-4563-871B-21854609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C096-845E-4199-AEBA-EDA86C8F0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3BE1BE-BA50-4908-AF9F-B369E850DAA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00E9-1E2E-4443-8AEC-781DDAEF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36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8C41-ED51-42E4-AFB0-43A896F1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1488" y="366713"/>
            <a:ext cx="2027237" cy="5500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465A8-2A72-48D2-9F07-711C191D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8188" y="366713"/>
            <a:ext cx="5930900" cy="5500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FBB8-1104-45DC-946A-B18D35779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65B7B4-A6BE-4DC6-B958-C79D4275DAA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7723-CA2B-4660-806D-7881B82F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22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1D11-47A6-4048-8DC0-89D40B8C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F8CE-F23A-44A5-8BCA-15FB1981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CDEFD-736B-472D-A15F-697F7A835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009410-0FB7-4999-A0F6-2C3F52D3E96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4236-72FD-41CE-8AA1-B905738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0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0B6-21A4-4D50-AA8E-5E1E27E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BB56-F773-4C42-870D-9320C67F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E9C30-1437-417D-8673-76EF8DF38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5BCDAC-A843-431E-9CC6-B08732187F0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0F16-700E-4DE6-ACD0-57A5B9AA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1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5FC7-4A72-4E06-8B34-7402F620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4DF5-BDE2-4B58-8B21-43A891D23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188" y="16764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AF783-3BE4-46A3-82A5-43C2EB422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863" y="16764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EE29F-C9D0-4E3A-A5AD-9F15CE11B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BC5DA-800A-40EC-8FFF-24B027F2BFA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A8FB-090A-4DB6-A733-9B8B3199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84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7212-2E95-43B9-A888-B6A3597F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13DE-3362-414C-B1D5-F1FB533E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961C9-289B-408B-9155-DE3740F37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2995-874B-41E2-B2C2-2370DB0DF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E6B4F-89BD-4FE3-A9E1-EDB1EAA92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055A-1C5C-4E40-9E88-EF337976D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FAF918-BEEF-4DB3-895A-6ADA983077B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5A4C4-912A-4119-98E2-12250409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29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BE54-F03B-4FC7-A78C-9C61388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29D27-7140-45DA-A422-FBA899093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963B14-835E-4F7E-B62B-A04062A829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C083-2706-4993-A463-BBE5577F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518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C3A3-8475-4E12-8B67-30C2A84CB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3365E1-80BE-4F2D-9898-03F1D5E1907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D01B-0F94-43D2-AFF3-4ACE5D7E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478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5F7B-1CC2-486C-AB10-33F5EA2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66FE-B90B-45D6-9240-93F5D522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1202-2152-4B5E-87B6-428851CD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04E0-7394-4DE2-A08F-398108CA1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AC1A5E-C7F1-4F4B-B1CF-82A455B67CB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2F55-2FA5-42D9-B680-2958FA46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77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D3E5-76D0-485C-917F-88652F97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05C6A-B71A-4DBB-B197-C7085C84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DA53-4EA6-4904-A713-AE9766F6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6CB32-E4E2-41AD-B326-BB3C62A63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F5038B-CF4B-4125-8C44-33D9156EE26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2F98-EDD0-4064-9686-5D8ED1FC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10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8EFA977-27B0-4651-BF4D-EF29D7AF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9500"/>
            <a:ext cx="9144000" cy="69850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D082801-6C9E-4AC7-84BF-F9111391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04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80F886D4-7412-4536-8C25-2D7F38A24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366713"/>
            <a:ext cx="645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BB662233-FE6B-4A80-8DA4-F853C2F26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6764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Helvetica 20pt</a:t>
            </a:r>
          </a:p>
          <a:p>
            <a:pPr lvl="2"/>
            <a:r>
              <a:rPr lang="en-GB" altLang="en-US"/>
              <a:t>Helvetica 18pt</a:t>
            </a:r>
          </a:p>
          <a:p>
            <a:pPr lvl="3"/>
            <a:r>
              <a:rPr lang="en-GB" altLang="en-US"/>
              <a:t>Helvetica 16pt</a:t>
            </a:r>
          </a:p>
          <a:p>
            <a:pPr lvl="4"/>
            <a:r>
              <a:rPr lang="en-GB" altLang="en-US"/>
              <a:t>Helvetica 16pt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966D1074-3CC4-4267-877A-C8CCADB966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AFC18B8-2689-432B-96BB-821942B93D9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88FA01B8-ED60-480D-89ED-542D3AEF2C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0888" y="6351588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i="1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C0AFE12F-FAF7-4618-B6BE-AB01E32E9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547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1000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1,No Slide Tit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\\Client\C$\My%20Documents\sample%20screens.ppt#-1,6,No Slide Tit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Client\C$\My%20Documents\sample%20screens.ppt#-1,6,No Slide Title" TargetMode="External"/><Relationship Id="rId2" Type="http://schemas.openxmlformats.org/officeDocument/2006/relationships/hyperlink" Target="file:///\\Client\C$\My%20Documents\sample%20screens.ppt#-1,1,No Slide Titl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2220CC8-4127-4A70-9368-8C7F99917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 Module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55B655D6-92D4-4088-B8A3-5E2A85C5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23963"/>
            <a:ext cx="4343400" cy="3762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latin typeface="Arial" panose="020B0604020202020204" pitchFamily="34" charset="0"/>
              </a:rPr>
              <a:t>Clients &amp; Trustees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9A28AEDB-BC3D-4B7B-98CB-E7CB6DCF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4963"/>
            <a:ext cx="4114800" cy="3762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latin typeface="Arial" panose="020B0604020202020204" pitchFamily="34" charset="0"/>
              </a:rPr>
              <a:t>Custodians, Banks and Brokers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D6D72891-5D22-4F44-AFE8-C108A2E6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11725"/>
            <a:ext cx="1984375" cy="376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Trade Processing</a:t>
            </a: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24C15B8B-E64A-4250-AAA9-6175A4F9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06563"/>
            <a:ext cx="228600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Client reporting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94A7961F-629B-4DE9-804F-2B8887812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11725"/>
            <a:ext cx="1600200" cy="376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Dealers</a:t>
            </a:r>
          </a:p>
        </p:txBody>
      </p:sp>
      <p:sp>
        <p:nvSpPr>
          <p:cNvPr id="88073" name="AutoShape 9">
            <a:extLst>
              <a:ext uri="{FF2B5EF4-FFF2-40B4-BE49-F238E27FC236}">
                <a16:creationId xmlns:a16="http://schemas.microsoft.com/office/drawing/2014/main" id="{F836A17F-51FF-41A3-8794-5E15E4A8D75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14600" y="2138363"/>
            <a:ext cx="1371600" cy="2667000"/>
          </a:xfrm>
          <a:prstGeom prst="curvedLeftArrow">
            <a:avLst>
              <a:gd name="adj1" fmla="val 38889"/>
              <a:gd name="adj2" fmla="val 7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88074" name="AutoShape 10">
            <a:extLst>
              <a:ext uri="{FF2B5EF4-FFF2-40B4-BE49-F238E27FC236}">
                <a16:creationId xmlns:a16="http://schemas.microsoft.com/office/drawing/2014/main" id="{B28C87B4-D250-4EFA-8CCA-D8CB7A65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39963"/>
            <a:ext cx="1371600" cy="2667000"/>
          </a:xfrm>
          <a:prstGeom prst="curvedLeftArrow">
            <a:avLst>
              <a:gd name="adj1" fmla="val 38889"/>
              <a:gd name="adj2" fmla="val 7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24757F24-27E9-4185-B06D-5B9AF5E9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52763"/>
            <a:ext cx="1600200" cy="650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>
                <a:solidFill>
                  <a:srgbClr val="009999"/>
                </a:solidFill>
                <a:latin typeface="Arial" panose="020B0604020202020204" pitchFamily="34" charset="0"/>
              </a:rPr>
              <a:t> Performance measurement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id="{D44705D8-7CC8-4E3B-A5C4-5C804E97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52763"/>
            <a:ext cx="1828800" cy="650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Analysts / Fund managers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B5FE6E1D-4144-47BD-A9BF-E9499D3A4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706563"/>
            <a:ext cx="1725612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Client Liaison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730C9027-BAD6-440C-AE8B-1462E17E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7163"/>
            <a:ext cx="1600200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 Valuations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29FE1AE7-2775-4885-A92D-CF00C467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814638"/>
            <a:ext cx="2376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FAEFA22-0299-445F-92B6-FC9848D24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B2C258DC-5E7D-4402-BBFB-13AD7613E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18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Instruct Custodians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Reconcile positions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A6AAF22A-0080-44DF-B2F7-E43B50B7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2971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3433" name="AutoShape 9">
            <a:extLst>
              <a:ext uri="{FF2B5EF4-FFF2-40B4-BE49-F238E27FC236}">
                <a16:creationId xmlns:a16="http://schemas.microsoft.com/office/drawing/2014/main" id="{33CAFD3B-6497-41E9-B99F-16EB807EE7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3434" name="AutoShape 10">
            <a:extLst>
              <a:ext uri="{FF2B5EF4-FFF2-40B4-BE49-F238E27FC236}">
                <a16:creationId xmlns:a16="http://schemas.microsoft.com/office/drawing/2014/main" id="{FC5FC333-62CC-4046-A51E-136F0D5B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3436" name="Text Box 12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E5671C71-1984-4031-B3FF-7511FCB2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CB98AEC6-3828-4C09-B8F3-ECD950C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38" name="Text Box 14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2A807405-79B2-434F-B2DE-AD81B228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7EA51101-12D6-4618-8588-BF266A69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3AAC37D6-60A9-4954-9878-93DCF7C2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1" name="Text Box 17">
            <a:extLst>
              <a:ext uri="{FF2B5EF4-FFF2-40B4-BE49-F238E27FC236}">
                <a16:creationId xmlns:a16="http://schemas.microsoft.com/office/drawing/2014/main" id="{6D3CE8BC-9ADD-4CE0-8705-8072FD4F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7C2A5E2E-3C74-4F89-BC25-0CA9F645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3" name="Text Box 19">
            <a:extLst>
              <a:ext uri="{FF2B5EF4-FFF2-40B4-BE49-F238E27FC236}">
                <a16:creationId xmlns:a16="http://schemas.microsoft.com/office/drawing/2014/main" id="{E6D645AB-C3FB-4A58-89E8-59F4A6D6C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4" name="Text Box 20">
            <a:extLst>
              <a:ext uri="{FF2B5EF4-FFF2-40B4-BE49-F238E27FC236}">
                <a16:creationId xmlns:a16="http://schemas.microsoft.com/office/drawing/2014/main" id="{DA4745A2-47CE-4DB4-B003-0C95835E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5" name="Text Box 21">
            <a:extLst>
              <a:ext uri="{FF2B5EF4-FFF2-40B4-BE49-F238E27FC236}">
                <a16:creationId xmlns:a16="http://schemas.microsoft.com/office/drawing/2014/main" id="{1538D09B-5B92-429E-BE1B-53296FB4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46" name="Text Box 22">
            <a:extLst>
              <a:ext uri="{FF2B5EF4-FFF2-40B4-BE49-F238E27FC236}">
                <a16:creationId xmlns:a16="http://schemas.microsoft.com/office/drawing/2014/main" id="{D35BA424-308F-406A-B9EA-65FCD0D2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3429" name="Line 5">
            <a:extLst>
              <a:ext uri="{FF2B5EF4-FFF2-40B4-BE49-F238E27FC236}">
                <a16:creationId xmlns:a16="http://schemas.microsoft.com/office/drawing/2014/main" id="{92F966F8-C1F2-46D7-A51C-8DEA1E578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1752600"/>
            <a:ext cx="2057400" cy="28194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5FCC5C9F-1532-4782-9961-D28FAEA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30D3630-73E2-49AC-ADC7-CBB2AC5BE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CE6B9DB-05E4-4F65-AA32-989F4768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1800" cy="915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Holdings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External market prices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Price validation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379AF191-AB75-47A1-8B52-52CB7EB7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2971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</a:p>
        </p:txBody>
      </p:sp>
      <p:sp>
        <p:nvSpPr>
          <p:cNvPr id="104457" name="AutoShape 9">
            <a:extLst>
              <a:ext uri="{FF2B5EF4-FFF2-40B4-BE49-F238E27FC236}">
                <a16:creationId xmlns:a16="http://schemas.microsoft.com/office/drawing/2014/main" id="{AF37245F-873E-4F88-B23F-74B76DB9FF6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4458" name="AutoShape 10">
            <a:extLst>
              <a:ext uri="{FF2B5EF4-FFF2-40B4-BE49-F238E27FC236}">
                <a16:creationId xmlns:a16="http://schemas.microsoft.com/office/drawing/2014/main" id="{3C9667CF-EE73-4300-8FCE-E369CF91E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DA95DFF4-B304-4C34-8631-AFD301257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1311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Friends Ivory &amp; Sime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460" name="Text Box 12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FB61F732-E4F9-4671-9C43-C7272A202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82077F86-3CE8-4CF7-BDF2-560270EB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2" name="Text Box 14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CDF25AFA-2C2A-4820-8832-C1883C57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83F56B60-F56A-4672-95D9-E6B755A1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4" name="Text Box 16">
            <a:extLst>
              <a:ext uri="{FF2B5EF4-FFF2-40B4-BE49-F238E27FC236}">
                <a16:creationId xmlns:a16="http://schemas.microsoft.com/office/drawing/2014/main" id="{F1534C8A-6152-48C6-BEBC-7A37357D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453808B4-D6C8-43C3-AB7D-395FCD50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6" name="Text Box 18">
            <a:extLst>
              <a:ext uri="{FF2B5EF4-FFF2-40B4-BE49-F238E27FC236}">
                <a16:creationId xmlns:a16="http://schemas.microsoft.com/office/drawing/2014/main" id="{56B64382-47FD-4412-94AC-6CB713B1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7" name="Text Box 19">
            <a:extLst>
              <a:ext uri="{FF2B5EF4-FFF2-40B4-BE49-F238E27FC236}">
                <a16:creationId xmlns:a16="http://schemas.microsoft.com/office/drawing/2014/main" id="{282ACA7E-3FE6-4FE8-91F7-6B150D0D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8" name="Text Box 20">
            <a:extLst>
              <a:ext uri="{FF2B5EF4-FFF2-40B4-BE49-F238E27FC236}">
                <a16:creationId xmlns:a16="http://schemas.microsoft.com/office/drawing/2014/main" id="{A0D875D4-3CE9-40C4-BBD0-ABBD07E0B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69" name="Text Box 21">
            <a:extLst>
              <a:ext uri="{FF2B5EF4-FFF2-40B4-BE49-F238E27FC236}">
                <a16:creationId xmlns:a16="http://schemas.microsoft.com/office/drawing/2014/main" id="{26537CC5-4D2C-4B57-B964-BF9E09AC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70" name="Text Box 22">
            <a:extLst>
              <a:ext uri="{FF2B5EF4-FFF2-40B4-BE49-F238E27FC236}">
                <a16:creationId xmlns:a16="http://schemas.microsoft.com/office/drawing/2014/main" id="{C32FE066-F4FD-4D5A-841A-7E921EA0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4453" name="Line 5">
            <a:extLst>
              <a:ext uri="{FF2B5EF4-FFF2-40B4-BE49-F238E27FC236}">
                <a16:creationId xmlns:a16="http://schemas.microsoft.com/office/drawing/2014/main" id="{4F64CE32-0A98-4FE2-8881-49D41A643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1828800"/>
            <a:ext cx="2209800" cy="22860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9EAB921-907F-4304-B993-477FE13D3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54F84EB2-7729-4421-B63E-BF8F7BC9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95400"/>
            <a:ext cx="38862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Calculate performance returns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Absolute and relative performance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Risk measures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Risk/Return ratios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05478" name="Text Box 6">
            <a:extLst>
              <a:ext uri="{FF2B5EF4-FFF2-40B4-BE49-F238E27FC236}">
                <a16:creationId xmlns:a16="http://schemas.microsoft.com/office/drawing/2014/main" id="{E5C87649-4C9D-402B-88B8-8050BBC4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95400"/>
            <a:ext cx="29718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5481" name="AutoShape 9">
            <a:extLst>
              <a:ext uri="{FF2B5EF4-FFF2-40B4-BE49-F238E27FC236}">
                <a16:creationId xmlns:a16="http://schemas.microsoft.com/office/drawing/2014/main" id="{99296EE9-E659-4B11-9D09-95A5A5252B8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5482" name="AutoShape 10">
            <a:extLst>
              <a:ext uri="{FF2B5EF4-FFF2-40B4-BE49-F238E27FC236}">
                <a16:creationId xmlns:a16="http://schemas.microsoft.com/office/drawing/2014/main" id="{18219356-0877-4AA7-A1DF-C6E9F3BE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5484" name="Text Box 12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2B596051-E01B-4EB2-A7C0-4F0B4FD3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85" name="Text Box 13">
            <a:extLst>
              <a:ext uri="{FF2B5EF4-FFF2-40B4-BE49-F238E27FC236}">
                <a16:creationId xmlns:a16="http://schemas.microsoft.com/office/drawing/2014/main" id="{8221DD5E-92B3-4002-BDE2-9683695B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86" name="Text Box 14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C5C31C62-B54E-4394-9268-79E9BFD96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B3B6A22D-3718-4558-868D-3A36ACC6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8B42A0C5-CCE3-481F-8223-B1A51FBE9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9F1100F8-2AF6-4AC7-B62F-0AC3114B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90" name="Text Box 18">
            <a:extLst>
              <a:ext uri="{FF2B5EF4-FFF2-40B4-BE49-F238E27FC236}">
                <a16:creationId xmlns:a16="http://schemas.microsoft.com/office/drawing/2014/main" id="{8D739AF9-AF86-4E59-BC0E-95876BA0D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91" name="Text Box 19">
            <a:extLst>
              <a:ext uri="{FF2B5EF4-FFF2-40B4-BE49-F238E27FC236}">
                <a16:creationId xmlns:a16="http://schemas.microsoft.com/office/drawing/2014/main" id="{95844EDD-4392-4D81-AFB4-0AA78D8E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EE21F4AF-EA84-45C7-8853-ACD18FBE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93" name="Text Box 21">
            <a:extLst>
              <a:ext uri="{FF2B5EF4-FFF2-40B4-BE49-F238E27FC236}">
                <a16:creationId xmlns:a16="http://schemas.microsoft.com/office/drawing/2014/main" id="{36E6356A-6458-405A-AF81-192CB4D5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94" name="Text Box 22">
            <a:extLst>
              <a:ext uri="{FF2B5EF4-FFF2-40B4-BE49-F238E27FC236}">
                <a16:creationId xmlns:a16="http://schemas.microsoft.com/office/drawing/2014/main" id="{82C29ECE-0EF5-4465-9215-95C5F0B4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5477" name="Line 5">
            <a:extLst>
              <a:ext uri="{FF2B5EF4-FFF2-40B4-BE49-F238E27FC236}">
                <a16:creationId xmlns:a16="http://schemas.microsoft.com/office/drawing/2014/main" id="{E1F6376B-920B-44E6-87C5-242AA1BE5E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1981200" cy="12192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EA8E6B37-0388-47E6-B913-977FD28D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80" name="Rectangle 44">
            <a:extLst>
              <a:ext uri="{FF2B5EF4-FFF2-40B4-BE49-F238E27FC236}">
                <a16:creationId xmlns:a16="http://schemas.microsoft.com/office/drawing/2014/main" id="{CCCDA71B-1F56-4F50-BC52-A43545BD1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1188" name="Rectangle 52">
            <a:extLst>
              <a:ext uri="{FF2B5EF4-FFF2-40B4-BE49-F238E27FC236}">
                <a16:creationId xmlns:a16="http://schemas.microsoft.com/office/drawing/2014/main" id="{C3C1B888-E799-48BD-A6E8-50482722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18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Valuations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Transaction reports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Performance reports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Market commentary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Stock/Sector highlights</a:t>
            </a:r>
            <a:endParaRPr lang="en-GB" altLang="en-US" sz="1600"/>
          </a:p>
        </p:txBody>
      </p:sp>
      <p:sp>
        <p:nvSpPr>
          <p:cNvPr id="91190" name="Line 54">
            <a:extLst>
              <a:ext uri="{FF2B5EF4-FFF2-40B4-BE49-F238E27FC236}">
                <a16:creationId xmlns:a16="http://schemas.microsoft.com/office/drawing/2014/main" id="{2A667870-DDF5-4313-89A2-B45561F74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133600"/>
            <a:ext cx="838200" cy="685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92" name="Text Box 56">
            <a:extLst>
              <a:ext uri="{FF2B5EF4-FFF2-40B4-BE49-F238E27FC236}">
                <a16:creationId xmlns:a16="http://schemas.microsoft.com/office/drawing/2014/main" id="{C6E5037E-D36F-4D91-8EA1-012A6A16C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95400"/>
            <a:ext cx="30480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91198" name="AutoShape 62">
            <a:extLst>
              <a:ext uri="{FF2B5EF4-FFF2-40B4-BE49-F238E27FC236}">
                <a16:creationId xmlns:a16="http://schemas.microsoft.com/office/drawing/2014/main" id="{4CA7D37B-2FCE-44B1-AA95-172C503BC8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1199" name="AutoShape 63">
            <a:extLst>
              <a:ext uri="{FF2B5EF4-FFF2-40B4-BE49-F238E27FC236}">
                <a16:creationId xmlns:a16="http://schemas.microsoft.com/office/drawing/2014/main" id="{DCC58247-1A47-4894-9329-66F8EF06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1201" name="Text Box 65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52CA9CDC-570C-4C51-B852-2F1715FD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2" name="Text Box 66">
            <a:extLst>
              <a:ext uri="{FF2B5EF4-FFF2-40B4-BE49-F238E27FC236}">
                <a16:creationId xmlns:a16="http://schemas.microsoft.com/office/drawing/2014/main" id="{DC0CFC7E-E342-476D-A050-0ED3F775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3" name="Text Box 67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5E2B6DC7-4A05-494B-82F1-BC3FA489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4" name="Text Box 68">
            <a:extLst>
              <a:ext uri="{FF2B5EF4-FFF2-40B4-BE49-F238E27FC236}">
                <a16:creationId xmlns:a16="http://schemas.microsoft.com/office/drawing/2014/main" id="{EA1E5DA2-3271-4B22-B0BB-7A5B86A0E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5" name="Text Box 69">
            <a:extLst>
              <a:ext uri="{FF2B5EF4-FFF2-40B4-BE49-F238E27FC236}">
                <a16:creationId xmlns:a16="http://schemas.microsoft.com/office/drawing/2014/main" id="{91C2703F-141B-4CAF-A170-9904F90D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6" name="Text Box 70">
            <a:extLst>
              <a:ext uri="{FF2B5EF4-FFF2-40B4-BE49-F238E27FC236}">
                <a16:creationId xmlns:a16="http://schemas.microsoft.com/office/drawing/2014/main" id="{CDDC37C4-C632-4191-A689-4BA6683B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7" name="Text Box 71">
            <a:extLst>
              <a:ext uri="{FF2B5EF4-FFF2-40B4-BE49-F238E27FC236}">
                <a16:creationId xmlns:a16="http://schemas.microsoft.com/office/drawing/2014/main" id="{BEAA1C4F-4691-4A11-9973-DCEEBF7E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8" name="Text Box 72">
            <a:extLst>
              <a:ext uri="{FF2B5EF4-FFF2-40B4-BE49-F238E27FC236}">
                <a16:creationId xmlns:a16="http://schemas.microsoft.com/office/drawing/2014/main" id="{31144F1A-826F-46E1-8AD4-F136F4E6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09" name="Text Box 73">
            <a:extLst>
              <a:ext uri="{FF2B5EF4-FFF2-40B4-BE49-F238E27FC236}">
                <a16:creationId xmlns:a16="http://schemas.microsoft.com/office/drawing/2014/main" id="{3D6623BA-9DC0-4BCF-AF8E-6EC603674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10" name="Text Box 74">
            <a:extLst>
              <a:ext uri="{FF2B5EF4-FFF2-40B4-BE49-F238E27FC236}">
                <a16:creationId xmlns:a16="http://schemas.microsoft.com/office/drawing/2014/main" id="{9DE76FFC-CA70-47E5-AEA4-90430E81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1211" name="Text Box 75">
            <a:extLst>
              <a:ext uri="{FF2B5EF4-FFF2-40B4-BE49-F238E27FC236}">
                <a16:creationId xmlns:a16="http://schemas.microsoft.com/office/drawing/2014/main" id="{5DA4D34A-8058-4CB3-9D0A-9A70D3C90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A97D3E76-090F-4E94-8DAE-9CD5C59F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65AB554-3275-40D0-A612-50C1F84E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Transaction Life Cycle</a:t>
            </a:r>
          </a:p>
        </p:txBody>
      </p:sp>
      <p:sp>
        <p:nvSpPr>
          <p:cNvPr id="107523" name="AutoShape 3">
            <a:extLst>
              <a:ext uri="{FF2B5EF4-FFF2-40B4-BE49-F238E27FC236}">
                <a16:creationId xmlns:a16="http://schemas.microsoft.com/office/drawing/2014/main" id="{34261C0D-39DA-4B74-81AA-B1B6426975C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14600" y="2590800"/>
            <a:ext cx="1371600" cy="1981200"/>
          </a:xfrm>
          <a:prstGeom prst="curvedLeftArrow">
            <a:avLst>
              <a:gd name="adj1" fmla="val 28889"/>
              <a:gd name="adj2" fmla="val 5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7524" name="AutoShape 4">
            <a:extLst>
              <a:ext uri="{FF2B5EF4-FFF2-40B4-BE49-F238E27FC236}">
                <a16:creationId xmlns:a16="http://schemas.microsoft.com/office/drawing/2014/main" id="{6A0CF66B-C4D7-469F-B424-5CF69F9B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371600" cy="1981200"/>
          </a:xfrm>
          <a:prstGeom prst="curvedLeftArrow">
            <a:avLst>
              <a:gd name="adj1" fmla="val 28889"/>
              <a:gd name="adj2" fmla="val 5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7526" name="Text Box 6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6D8F36D0-4A44-4374-9060-E30BA586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320925"/>
            <a:ext cx="18573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E40AC161-ED7D-4952-A3A5-C1FC7280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1981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</a:p>
        </p:txBody>
      </p:sp>
      <p:sp>
        <p:nvSpPr>
          <p:cNvPr id="107528" name="Text Box 8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B635228A-D364-4A64-A681-658B238B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181600"/>
            <a:ext cx="19970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FFC96769-AAFA-43F7-ADB0-842A4248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787525"/>
            <a:ext cx="13747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</a:p>
        </p:txBody>
      </p:sp>
      <p:sp>
        <p:nvSpPr>
          <p:cNvPr id="107530" name="Text Box 10">
            <a:extLst>
              <a:ext uri="{FF2B5EF4-FFF2-40B4-BE49-F238E27FC236}">
                <a16:creationId xmlns:a16="http://schemas.microsoft.com/office/drawing/2014/main" id="{57A6F7B1-06D8-4605-A228-985C47380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18827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9348A4EE-4F7D-4134-911C-F907FC2D5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4572000"/>
            <a:ext cx="16541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8D36ECEA-E4D9-4A49-9350-81B2E649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962400"/>
            <a:ext cx="14382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2B7E6C1E-F9C9-4C0E-8878-D287CB98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87525"/>
            <a:ext cx="1752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29AC0AE1-FA91-4477-BDE6-5B13F083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20925"/>
            <a:ext cx="1600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FEF976C8-BD48-4EF9-8F14-FAA222DA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16002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 Valuations</a:t>
            </a:r>
          </a:p>
        </p:txBody>
      </p: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00C740E9-2B2B-4ED5-BA12-4184A2F5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24161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E790959B-1F23-4C4B-AC2D-DCF9FA95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814638"/>
            <a:ext cx="2376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B134CC0-08C5-4D8A-B8E7-EB27D5C3D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</p:spPr>
        <p:txBody>
          <a:bodyPr/>
          <a:lstStyle/>
          <a:p>
            <a:r>
              <a:rPr lang="en-US" altLang="en-US"/>
              <a:t>Transaction Life Cycle - Current</a:t>
            </a:r>
            <a:endParaRPr lang="en-GB" altLang="en-US"/>
          </a:p>
        </p:txBody>
      </p:sp>
      <p:grpSp>
        <p:nvGrpSpPr>
          <p:cNvPr id="90161" name="Group 49">
            <a:extLst>
              <a:ext uri="{FF2B5EF4-FFF2-40B4-BE49-F238E27FC236}">
                <a16:creationId xmlns:a16="http://schemas.microsoft.com/office/drawing/2014/main" id="{97C8CB3B-19B5-4E29-96A5-D998033DE06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90800"/>
            <a:ext cx="3962400" cy="2209800"/>
            <a:chOff x="1584" y="1632"/>
            <a:chExt cx="2496" cy="1392"/>
          </a:xfrm>
        </p:grpSpPr>
        <p:sp>
          <p:nvSpPr>
            <p:cNvPr id="90162" name="AutoShape 50">
              <a:extLst>
                <a:ext uri="{FF2B5EF4-FFF2-40B4-BE49-F238E27FC236}">
                  <a16:creationId xmlns:a16="http://schemas.microsoft.com/office/drawing/2014/main" id="{B800D89B-470B-4692-BD7A-A521C92FAE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84" y="1632"/>
              <a:ext cx="864" cy="1248"/>
            </a:xfrm>
            <a:prstGeom prst="curvedLeftArrow">
              <a:avLst>
                <a:gd name="adj1" fmla="val 28889"/>
                <a:gd name="adj2" fmla="val 57778"/>
                <a:gd name="adj3" fmla="val 33333"/>
              </a:avLst>
            </a:prstGeom>
            <a:solidFill>
              <a:srgbClr val="00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0163" name="AutoShape 51">
              <a:extLst>
                <a:ext uri="{FF2B5EF4-FFF2-40B4-BE49-F238E27FC236}">
                  <a16:creationId xmlns:a16="http://schemas.microsoft.com/office/drawing/2014/main" id="{930AEB66-850E-4222-B683-7238D5B5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864" cy="1248"/>
            </a:xfrm>
            <a:prstGeom prst="curvedLeftArrow">
              <a:avLst>
                <a:gd name="adj1" fmla="val 28889"/>
                <a:gd name="adj2" fmla="val 57778"/>
                <a:gd name="adj3" fmla="val 33333"/>
              </a:avLst>
            </a:prstGeom>
            <a:solidFill>
              <a:srgbClr val="00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90206" name="Group 94">
            <a:extLst>
              <a:ext uri="{FF2B5EF4-FFF2-40B4-BE49-F238E27FC236}">
                <a16:creationId xmlns:a16="http://schemas.microsoft.com/office/drawing/2014/main" id="{2E9A247D-8408-4B7A-B18D-56E4E4BAF83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374775" cy="971550"/>
            <a:chOff x="3072" y="768"/>
            <a:chExt cx="866" cy="612"/>
          </a:xfrm>
        </p:grpSpPr>
        <p:sp>
          <p:nvSpPr>
            <p:cNvPr id="90166" name="Text Box 54">
              <a:extLst>
                <a:ext uri="{FF2B5EF4-FFF2-40B4-BE49-F238E27FC236}">
                  <a16:creationId xmlns:a16="http://schemas.microsoft.com/office/drawing/2014/main" id="{BB2CEF5F-A252-45DC-B49B-F6E700DE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68"/>
              <a:ext cx="866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Understand</a:t>
              </a:r>
            </a:p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our Clients</a:t>
              </a:r>
            </a:p>
          </p:txBody>
        </p:sp>
        <p:sp>
          <p:nvSpPr>
            <p:cNvPr id="90167" name="Text Box 55">
              <a:extLst>
                <a:ext uri="{FF2B5EF4-FFF2-40B4-BE49-F238E27FC236}">
                  <a16:creationId xmlns:a16="http://schemas.microsoft.com/office/drawing/2014/main" id="{F076C537-3C3C-4F64-9FCE-ABD418EBD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167"/>
              <a:ext cx="866" cy="213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???</a:t>
              </a:r>
              <a:endParaRPr lang="en-US" altLang="en-US" sz="1800" dirty="0">
                <a:solidFill>
                  <a:srgbClr val="0099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214" name="Group 102">
            <a:extLst>
              <a:ext uri="{FF2B5EF4-FFF2-40B4-BE49-F238E27FC236}">
                <a16:creationId xmlns:a16="http://schemas.microsoft.com/office/drawing/2014/main" id="{B4CF64C1-62BA-451E-95D8-63B850DFB73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19402"/>
            <a:ext cx="1600200" cy="719138"/>
            <a:chOff x="240" y="1776"/>
            <a:chExt cx="1008" cy="453"/>
          </a:xfrm>
        </p:grpSpPr>
        <p:sp>
          <p:nvSpPr>
            <p:cNvPr id="90169" name="Text Box 57">
              <a:extLst>
                <a:ext uri="{FF2B5EF4-FFF2-40B4-BE49-F238E27FC236}">
                  <a16:creationId xmlns:a16="http://schemas.microsoft.com/office/drawing/2014/main" id="{2152205A-EED0-4064-85B3-13E36F29C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76"/>
              <a:ext cx="1008" cy="2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 Valuations</a:t>
              </a:r>
            </a:p>
          </p:txBody>
        </p:sp>
        <p:sp>
          <p:nvSpPr>
            <p:cNvPr id="90170" name="Text Box 58">
              <a:extLst>
                <a:ext uri="{FF2B5EF4-FFF2-40B4-BE49-F238E27FC236}">
                  <a16:creationId xmlns:a16="http://schemas.microsoft.com/office/drawing/2014/main" id="{D808B53B-A15E-4DD9-B217-F63E544E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16"/>
              <a:ext cx="1008" cy="21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Citi Velocity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0215" name="Group 103">
            <a:extLst>
              <a:ext uri="{FF2B5EF4-FFF2-40B4-BE49-F238E27FC236}">
                <a16:creationId xmlns:a16="http://schemas.microsoft.com/office/drawing/2014/main" id="{421BAEEB-EF13-4415-AC34-B6477BCF6E8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295400"/>
            <a:ext cx="1857375" cy="1193800"/>
            <a:chOff x="4128" y="816"/>
            <a:chExt cx="1170" cy="752"/>
          </a:xfrm>
        </p:grpSpPr>
        <p:sp>
          <p:nvSpPr>
            <p:cNvPr id="90172" name="Text Box 60">
              <a:hlinkClick r:id="rId3" action="ppaction://hlinkpres?slideindex=1&amp;slidetitle=No Slide Title"/>
              <a:extLst>
                <a:ext uri="{FF2B5EF4-FFF2-40B4-BE49-F238E27FC236}">
                  <a16:creationId xmlns:a16="http://schemas.microsoft.com/office/drawing/2014/main" id="{21C16EAC-CFD8-4B0E-B54F-EF61ECE64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16"/>
              <a:ext cx="1170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Understand</a:t>
              </a:r>
            </a:p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the Environment</a:t>
              </a:r>
            </a:p>
          </p:txBody>
        </p:sp>
        <p:sp>
          <p:nvSpPr>
            <p:cNvPr id="90173" name="Text Box 61">
              <a:hlinkClick r:id="rId3" action="ppaction://hlinkpres?slideindex=1&amp;slidetitle=No Slide Title"/>
              <a:extLst>
                <a:ext uri="{FF2B5EF4-FFF2-40B4-BE49-F238E27FC236}">
                  <a16:creationId xmlns:a16="http://schemas.microsoft.com/office/drawing/2014/main" id="{409A4AA5-E065-4A05-A6E9-2AFEA965D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200"/>
              <a:ext cx="1170" cy="3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Market data, Research+</a:t>
              </a:r>
              <a:endParaRPr lang="en-US" altLang="en-US" sz="1800" dirty="0">
                <a:solidFill>
                  <a:srgbClr val="0099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209" name="Group 97">
            <a:extLst>
              <a:ext uri="{FF2B5EF4-FFF2-40B4-BE49-F238E27FC236}">
                <a16:creationId xmlns:a16="http://schemas.microsoft.com/office/drawing/2014/main" id="{FA5BC96C-7378-40AF-815C-277448E0D4C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343402"/>
            <a:ext cx="1882775" cy="1211263"/>
            <a:chOff x="4416" y="2736"/>
            <a:chExt cx="1186" cy="763"/>
          </a:xfrm>
        </p:grpSpPr>
        <p:sp>
          <p:nvSpPr>
            <p:cNvPr id="90176" name="Text Box 64">
              <a:extLst>
                <a:ext uri="{FF2B5EF4-FFF2-40B4-BE49-F238E27FC236}">
                  <a16:creationId xmlns:a16="http://schemas.microsoft.com/office/drawing/2014/main" id="{FA792DE6-6BC5-4941-9846-634EB87D2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736"/>
              <a:ext cx="1186" cy="2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Understand Risk</a:t>
              </a:r>
            </a:p>
          </p:txBody>
        </p:sp>
        <p:sp>
          <p:nvSpPr>
            <p:cNvPr id="90177" name="Text Box 65">
              <a:extLst>
                <a:ext uri="{FF2B5EF4-FFF2-40B4-BE49-F238E27FC236}">
                  <a16:creationId xmlns:a16="http://schemas.microsoft.com/office/drawing/2014/main" id="{EDABF61D-07EF-4571-BFE4-166169AF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976"/>
              <a:ext cx="1186" cy="52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Factset</a:t>
              </a: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, Funds dashboard, BBG PORT,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tF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210" name="Group 98">
            <a:extLst>
              <a:ext uri="{FF2B5EF4-FFF2-40B4-BE49-F238E27FC236}">
                <a16:creationId xmlns:a16="http://schemas.microsoft.com/office/drawing/2014/main" id="{5B598A09-0E3F-4A37-B347-D7015053389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800600"/>
            <a:ext cx="2416175" cy="1217613"/>
            <a:chOff x="2832" y="3024"/>
            <a:chExt cx="1522" cy="767"/>
          </a:xfrm>
        </p:grpSpPr>
        <p:sp>
          <p:nvSpPr>
            <p:cNvPr id="90180" name="Text Box 68">
              <a:extLst>
                <a:ext uri="{FF2B5EF4-FFF2-40B4-BE49-F238E27FC236}">
                  <a16:creationId xmlns:a16="http://schemas.microsoft.com/office/drawing/2014/main" id="{612F803E-A302-4CEE-A189-4181C182A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24"/>
              <a:ext cx="1522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Create Orders &amp;</a:t>
              </a:r>
            </a:p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Pre-trade Compliance</a:t>
              </a:r>
            </a:p>
          </p:txBody>
        </p:sp>
        <p:sp>
          <p:nvSpPr>
            <p:cNvPr id="90181" name="Text Box 69">
              <a:extLst>
                <a:ext uri="{FF2B5EF4-FFF2-40B4-BE49-F238E27FC236}">
                  <a16:creationId xmlns:a16="http://schemas.microsoft.com/office/drawing/2014/main" id="{8D125139-A940-4316-BB8D-681C93330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23"/>
              <a:ext cx="1522" cy="3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thinkFolio</a:t>
              </a: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tF</a:t>
              </a: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), Funds dashboard</a:t>
              </a:r>
            </a:p>
          </p:txBody>
        </p:sp>
      </p:grpSp>
      <p:grpSp>
        <p:nvGrpSpPr>
          <p:cNvPr id="90212" name="Group 100">
            <a:extLst>
              <a:ext uri="{FF2B5EF4-FFF2-40B4-BE49-F238E27FC236}">
                <a16:creationId xmlns:a16="http://schemas.microsoft.com/office/drawing/2014/main" id="{9A33AE72-A6E5-4813-8E0D-D98A810432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2"/>
            <a:ext cx="1654175" cy="983280"/>
            <a:chOff x="384" y="3120"/>
            <a:chExt cx="1042" cy="591"/>
          </a:xfrm>
        </p:grpSpPr>
        <p:sp>
          <p:nvSpPr>
            <p:cNvPr id="90184" name="Text Box 72">
              <a:extLst>
                <a:ext uri="{FF2B5EF4-FFF2-40B4-BE49-F238E27FC236}">
                  <a16:creationId xmlns:a16="http://schemas.microsoft.com/office/drawing/2014/main" id="{B1C0CDD8-CFF5-4A51-AA34-2D9AE70B8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1042" cy="2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Confirm Trade</a:t>
              </a:r>
            </a:p>
          </p:txBody>
        </p:sp>
        <p:sp>
          <p:nvSpPr>
            <p:cNvPr id="90185" name="Text Box 73">
              <a:extLst>
                <a:ext uri="{FF2B5EF4-FFF2-40B4-BE49-F238E27FC236}">
                  <a16:creationId xmlns:a16="http://schemas.microsoft.com/office/drawing/2014/main" id="{93FD00A1-6A0E-4445-AECE-6F3BFB13F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60"/>
              <a:ext cx="1042" cy="35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ETC , DTCC,  OTM</a:t>
              </a:r>
              <a:endParaRPr lang="en-US" altLang="en-US" sz="1800" dirty="0">
                <a:solidFill>
                  <a:srgbClr val="0099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213" name="Group 101">
            <a:extLst>
              <a:ext uri="{FF2B5EF4-FFF2-40B4-BE49-F238E27FC236}">
                <a16:creationId xmlns:a16="http://schemas.microsoft.com/office/drawing/2014/main" id="{45E96380-6A28-4009-9C22-803A7ECC1A9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57600"/>
            <a:ext cx="1438275" cy="1216025"/>
            <a:chOff x="240" y="2304"/>
            <a:chExt cx="906" cy="766"/>
          </a:xfrm>
        </p:grpSpPr>
        <p:sp>
          <p:nvSpPr>
            <p:cNvPr id="90188" name="Text Box 76">
              <a:extLst>
                <a:ext uri="{FF2B5EF4-FFF2-40B4-BE49-F238E27FC236}">
                  <a16:creationId xmlns:a16="http://schemas.microsoft.com/office/drawing/2014/main" id="{25BF4D56-6841-418B-A2D8-CC490CD2F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04"/>
              <a:ext cx="906" cy="2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Settle Trade</a:t>
              </a:r>
            </a:p>
          </p:txBody>
        </p:sp>
        <p:sp>
          <p:nvSpPr>
            <p:cNvPr id="90189" name="Text Box 77">
              <a:extLst>
                <a:ext uri="{FF2B5EF4-FFF2-40B4-BE49-F238E27FC236}">
                  <a16:creationId xmlns:a16="http://schemas.microsoft.com/office/drawing/2014/main" id="{BF7FD786-A1A7-4552-A240-344AA204A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44"/>
              <a:ext cx="906" cy="52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Open Messenger, Swift</a:t>
              </a:r>
              <a:endParaRPr lang="en-US" altLang="en-US" sz="1800" dirty="0">
                <a:solidFill>
                  <a:srgbClr val="0099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205" name="Group 93">
            <a:extLst>
              <a:ext uri="{FF2B5EF4-FFF2-40B4-BE49-F238E27FC236}">
                <a16:creationId xmlns:a16="http://schemas.microsoft.com/office/drawing/2014/main" id="{8BB476AC-0A48-41BF-BF30-B68B9642C16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1600200" cy="1193800"/>
            <a:chOff x="432" y="720"/>
            <a:chExt cx="1008" cy="752"/>
          </a:xfrm>
        </p:grpSpPr>
        <p:sp>
          <p:nvSpPr>
            <p:cNvPr id="90191" name="Text Box 79">
              <a:extLst>
                <a:ext uri="{FF2B5EF4-FFF2-40B4-BE49-F238E27FC236}">
                  <a16:creationId xmlns:a16="http://schemas.microsoft.com/office/drawing/2014/main" id="{825F2F68-ED99-483F-B253-A60560574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1008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Measure Performance</a:t>
              </a:r>
            </a:p>
          </p:txBody>
        </p:sp>
        <p:sp>
          <p:nvSpPr>
            <p:cNvPr id="90193" name="Text Box 81">
              <a:extLst>
                <a:ext uri="{FF2B5EF4-FFF2-40B4-BE49-F238E27FC236}">
                  <a16:creationId xmlns:a16="http://schemas.microsoft.com/office/drawing/2014/main" id="{AD5A1EF1-627C-4E57-A335-79D38E946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04"/>
              <a:ext cx="1008" cy="3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Factset</a:t>
              </a: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, M*, Manual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0195" name="Text Box 83">
            <a:extLst>
              <a:ext uri="{FF2B5EF4-FFF2-40B4-BE49-F238E27FC236}">
                <a16:creationId xmlns:a16="http://schemas.microsoft.com/office/drawing/2014/main" id="{64C0B150-1C35-447B-B8C7-1EEFAB3C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19200"/>
            <a:ext cx="1752600" cy="650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Report to Client/Trustees</a:t>
            </a:r>
          </a:p>
        </p:txBody>
      </p:sp>
      <p:sp>
        <p:nvSpPr>
          <p:cNvPr id="90197" name="Text Box 85">
            <a:extLst>
              <a:ext uri="{FF2B5EF4-FFF2-40B4-BE49-F238E27FC236}">
                <a16:creationId xmlns:a16="http://schemas.microsoft.com/office/drawing/2014/main" id="{CAADCE21-0CBD-4E12-8111-947D61B7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752600" cy="5847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Kneip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?, </a:t>
            </a:r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Factset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90208" name="Group 96">
            <a:extLst>
              <a:ext uri="{FF2B5EF4-FFF2-40B4-BE49-F238E27FC236}">
                <a16:creationId xmlns:a16="http://schemas.microsoft.com/office/drawing/2014/main" id="{E946FB2C-B517-4BB0-8B78-B4E90E50224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200400"/>
            <a:ext cx="1981200" cy="990600"/>
            <a:chOff x="4320" y="2016"/>
            <a:chExt cx="1248" cy="624"/>
          </a:xfrm>
        </p:grpSpPr>
        <p:sp>
          <p:nvSpPr>
            <p:cNvPr id="90199" name="Text Box 87">
              <a:extLst>
                <a:ext uri="{FF2B5EF4-FFF2-40B4-BE49-F238E27FC236}">
                  <a16:creationId xmlns:a16="http://schemas.microsoft.com/office/drawing/2014/main" id="{1CF870C7-7551-4A26-8080-2A916A325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16"/>
              <a:ext cx="1248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Construct</a:t>
              </a:r>
            </a:p>
            <a:p>
              <a:pPr algn="ctr"/>
              <a:r>
                <a:rPr lang="en-US" altLang="en-US" sz="1800">
                  <a:solidFill>
                    <a:srgbClr val="009999"/>
                  </a:solidFill>
                  <a:latin typeface="Arial" panose="020B0604020202020204" pitchFamily="34" charset="0"/>
                </a:rPr>
                <a:t>Models/Portfolios </a:t>
              </a:r>
            </a:p>
          </p:txBody>
        </p:sp>
        <p:sp>
          <p:nvSpPr>
            <p:cNvPr id="90200" name="Text Box 88">
              <a:extLst>
                <a:ext uri="{FF2B5EF4-FFF2-40B4-BE49-F238E27FC236}">
                  <a16:creationId xmlns:a16="http://schemas.microsoft.com/office/drawing/2014/main" id="{59912461-C40D-44E8-8339-78DF981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22"/>
              <a:ext cx="1248" cy="2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Manual</a:t>
              </a:r>
            </a:p>
          </p:txBody>
        </p:sp>
      </p:grpSp>
      <p:sp>
        <p:nvSpPr>
          <p:cNvPr id="90202" name="Text Box 90">
            <a:hlinkClick r:id="rId4" action="ppaction://hlinkpres?slideindex=6&amp;slidetitle=No Slide Title"/>
            <a:extLst>
              <a:ext uri="{FF2B5EF4-FFF2-40B4-BE49-F238E27FC236}">
                <a16:creationId xmlns:a16="http://schemas.microsoft.com/office/drawing/2014/main" id="{1C9DDA0A-FD30-4A62-B4D1-2F7B4B572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2057400" cy="376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Trade with Broker</a:t>
            </a:r>
          </a:p>
        </p:txBody>
      </p:sp>
      <p:sp>
        <p:nvSpPr>
          <p:cNvPr id="90204" name="Text Box 92">
            <a:extLst>
              <a:ext uri="{FF2B5EF4-FFF2-40B4-BE49-F238E27FC236}">
                <a16:creationId xmlns:a16="http://schemas.microsoft.com/office/drawing/2014/main" id="{9F228E08-4D1A-408B-BC35-FECCA302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2057400" cy="5905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Manual or FIX via </a:t>
            </a:r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tF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2059A7E9-9377-492F-8B3B-B0E02E83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814638"/>
            <a:ext cx="2376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F535B46-6ECC-47FD-8422-C34F90031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Transaction Life Cycle</a:t>
            </a:r>
          </a:p>
        </p:txBody>
      </p:sp>
      <p:sp>
        <p:nvSpPr>
          <p:cNvPr id="86020" name="AutoShape 4">
            <a:extLst>
              <a:ext uri="{FF2B5EF4-FFF2-40B4-BE49-F238E27FC236}">
                <a16:creationId xmlns:a16="http://schemas.microsoft.com/office/drawing/2014/main" id="{F89A9493-B532-4AB8-8D74-6882A66F96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14600" y="2590800"/>
            <a:ext cx="1371600" cy="1981200"/>
          </a:xfrm>
          <a:prstGeom prst="curvedLeftArrow">
            <a:avLst>
              <a:gd name="adj1" fmla="val 28889"/>
              <a:gd name="adj2" fmla="val 5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86021" name="AutoShape 5">
            <a:extLst>
              <a:ext uri="{FF2B5EF4-FFF2-40B4-BE49-F238E27FC236}">
                <a16:creationId xmlns:a16="http://schemas.microsoft.com/office/drawing/2014/main" id="{70D3940B-6E21-4B38-956F-6BCA842C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371600" cy="1981200"/>
          </a:xfrm>
          <a:prstGeom prst="curvedLeftArrow">
            <a:avLst>
              <a:gd name="adj1" fmla="val 28889"/>
              <a:gd name="adj2" fmla="val 57778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86024" name="Text Box 8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CDDAD1E9-E00C-4A59-A963-5EC8CD36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320925"/>
            <a:ext cx="18573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C34F829B-613D-433E-8457-AFCB93A7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1981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</a:p>
        </p:txBody>
      </p:sp>
      <p:sp>
        <p:nvSpPr>
          <p:cNvPr id="86026" name="Text Box 10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C1DE0131-ADD4-47FF-8EDD-ABF5ED5E4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181600"/>
            <a:ext cx="19970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D692C480-1C06-4193-B69F-0DF0F4115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787525"/>
            <a:ext cx="13747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E292ED34-4082-4179-82E5-82198182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18827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731CF1CA-5E6C-4878-BBC5-4AF4DB31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4572000"/>
            <a:ext cx="16541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795DB158-1621-4D72-A3D7-B98FC9E5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962400"/>
            <a:ext cx="143827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30BE8A05-2F88-4065-96A9-C2B159A7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87525"/>
            <a:ext cx="1752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48783C3-8B81-4342-9CF0-F44C854C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20925"/>
            <a:ext cx="1600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921C8CD0-7E0E-46F3-8D09-26D256DD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16002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 Valuations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003DBC0D-A317-4026-8366-E4868CD3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241617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D5CD602-B77F-4B55-AB4B-B9FDFF08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814638"/>
            <a:ext cx="2376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45EC9D7-6F50-4CB6-A0AB-32FB0E9CA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F61CFA80-E4AD-4B0C-A045-E907502C1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133600"/>
            <a:ext cx="990600" cy="685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35A68B22-6D13-4883-832B-E62AAECB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295400"/>
            <a:ext cx="22987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Understand our Clients</a:t>
            </a:r>
            <a:endParaRPr lang="en-US" altLang="en-US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92170" name="AutoShape 10">
            <a:extLst>
              <a:ext uri="{FF2B5EF4-FFF2-40B4-BE49-F238E27FC236}">
                <a16:creationId xmlns:a16="http://schemas.microsoft.com/office/drawing/2014/main" id="{D0218ECF-55FA-43C5-8808-D917E158A06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2171" name="AutoShape 11">
            <a:extLst>
              <a:ext uri="{FF2B5EF4-FFF2-40B4-BE49-F238E27FC236}">
                <a16:creationId xmlns:a16="http://schemas.microsoft.com/office/drawing/2014/main" id="{36E27A27-C830-4302-ABC9-E934DCE8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2173" name="Text Box 13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DE42757F-57C4-4BA4-979F-AA8777F02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8782E805-4D7E-442F-B9C3-536703C5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5" name="Text Box 15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D5FF0B01-EDCD-4DD8-9E01-8384AB8E3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92F6AC87-37E4-4668-B74F-FB5D579A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8EA75AE1-F4D0-4007-A68F-53BCFD6A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C2042DC5-60FE-4ED9-8DD3-BB01B5AA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798BBB91-F313-48EC-9B49-3582A6C1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697AB6F0-E394-4576-A62D-0BEC33230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5563C206-13F3-4646-B376-26453D496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66AE3C90-7219-4A86-9A22-A560CD51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C1721601-A5C6-40D9-9D44-36AB6892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C18CE3E3-5D4E-42B4-A7D9-79F5A4AD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292225"/>
            <a:ext cx="4608512" cy="1815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GB" altLang="en-US" sz="1400" dirty="0">
                <a:solidFill>
                  <a:srgbClr val="000000"/>
                </a:solidFill>
              </a:rPr>
              <a:t> 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What type of client is it (</a:t>
            </a:r>
            <a:r>
              <a:rPr lang="en-GB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Unit Trust) ?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What is the mandate (</a:t>
            </a:r>
            <a:r>
              <a:rPr lang="en-GB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Income) ?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How risk averse ?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What is the investment remit (</a:t>
            </a:r>
            <a:r>
              <a:rPr lang="en-GB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UK equities) ?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What asset classes (</a:t>
            </a:r>
            <a:r>
              <a:rPr lang="en-GB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derivatives) ?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Agree appropriate benchmark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Action their instructions (</a:t>
            </a:r>
            <a:r>
              <a:rPr lang="en-GB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invest cash)</a:t>
            </a:r>
            <a:endParaRPr lang="en-GB" altLang="en-US" sz="1400" dirty="0">
              <a:latin typeface="Arial" panose="020B0604020202020204" pitchFamily="34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7649522F-3F08-463F-84C5-26934C1A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F9B6FA9-9CBD-4486-95BF-6C6A7FCD2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DC9CA0FD-8C47-455E-805C-AB8BACBB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1800" cy="16192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External research &amp; news</a:t>
            </a:r>
          </a:p>
          <a:p>
            <a:pPr lvl="1"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Brokers</a:t>
            </a:r>
          </a:p>
          <a:p>
            <a:pPr lvl="1"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Governments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Internal research</a:t>
            </a:r>
          </a:p>
          <a:p>
            <a:pPr lvl="1"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Companies</a:t>
            </a:r>
          </a:p>
          <a:p>
            <a:pPr lvl="1"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Markets</a:t>
            </a: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7EC3A68-9BB7-4048-A4BC-3136D72E7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0000"/>
            <a:ext cx="29718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Understand the Environment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96266" name="AutoShape 10">
            <a:extLst>
              <a:ext uri="{FF2B5EF4-FFF2-40B4-BE49-F238E27FC236}">
                <a16:creationId xmlns:a16="http://schemas.microsoft.com/office/drawing/2014/main" id="{2859A1F1-38DF-4481-9DFF-D65B10A3EC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6267" name="AutoShape 11">
            <a:extLst>
              <a:ext uri="{FF2B5EF4-FFF2-40B4-BE49-F238E27FC236}">
                <a16:creationId xmlns:a16="http://schemas.microsoft.com/office/drawing/2014/main" id="{254275E6-8596-42E2-83EE-64A2F9D2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6269" name="Text Box 13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E182916E-33FC-4AA8-8158-9008CDBE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2D484CD7-BBAB-4371-89AB-7C474F0F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1" name="Text Box 15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551EE62A-1EB2-441D-8080-AF1D5AE7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662D4B9E-6DA7-433B-B6DF-90A95B88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3" name="Text Box 17">
            <a:extLst>
              <a:ext uri="{FF2B5EF4-FFF2-40B4-BE49-F238E27FC236}">
                <a16:creationId xmlns:a16="http://schemas.microsoft.com/office/drawing/2014/main" id="{ED6CF688-A076-4AE7-BF0E-85A85764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6253A04B-E46C-4783-B3FE-83381CDF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5" name="Text Box 19">
            <a:extLst>
              <a:ext uri="{FF2B5EF4-FFF2-40B4-BE49-F238E27FC236}">
                <a16:creationId xmlns:a16="http://schemas.microsoft.com/office/drawing/2014/main" id="{2A6A49CE-171B-4241-B09B-84F8FE03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43B066E3-7FBF-4597-990D-632F73B4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7" name="Text Box 21">
            <a:extLst>
              <a:ext uri="{FF2B5EF4-FFF2-40B4-BE49-F238E27FC236}">
                <a16:creationId xmlns:a16="http://schemas.microsoft.com/office/drawing/2014/main" id="{E93A07FA-B36E-4D7D-8209-E9D35E24B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8" name="Text Box 22">
            <a:extLst>
              <a:ext uri="{FF2B5EF4-FFF2-40B4-BE49-F238E27FC236}">
                <a16:creationId xmlns:a16="http://schemas.microsoft.com/office/drawing/2014/main" id="{084DA2C0-0149-4732-8BD3-AEFEFCB0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79" name="Text Box 23">
            <a:extLst>
              <a:ext uri="{FF2B5EF4-FFF2-40B4-BE49-F238E27FC236}">
                <a16:creationId xmlns:a16="http://schemas.microsoft.com/office/drawing/2014/main" id="{426E6E7F-339F-4FFC-9888-CC36A1DA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6261" name="Line 5">
            <a:extLst>
              <a:ext uri="{FF2B5EF4-FFF2-40B4-BE49-F238E27FC236}">
                <a16:creationId xmlns:a16="http://schemas.microsoft.com/office/drawing/2014/main" id="{D3479217-3FD3-4491-B17F-78AA030D5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1676400" cy="13716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EA99DCBA-DCE1-43E4-89EB-AD1F0E64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2895A29-F45E-4E08-86B9-19E9C3902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CC4C76CE-3082-4DE9-AACE-27D2CDA4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43434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Group similar clients together 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Analyse Market and company research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Determine best asset mix for client objectives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Resulting in a “model” of what their portfolio should look like</a:t>
            </a: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DD8B3752-0D84-4534-B1F5-53B6CF77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95400"/>
            <a:ext cx="29718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Construct Models/Portfolios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97290" name="AutoShape 10">
            <a:extLst>
              <a:ext uri="{FF2B5EF4-FFF2-40B4-BE49-F238E27FC236}">
                <a16:creationId xmlns:a16="http://schemas.microsoft.com/office/drawing/2014/main" id="{22625D32-02E8-437D-BF5F-436530680AE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7291" name="AutoShape 11">
            <a:extLst>
              <a:ext uri="{FF2B5EF4-FFF2-40B4-BE49-F238E27FC236}">
                <a16:creationId xmlns:a16="http://schemas.microsoft.com/office/drawing/2014/main" id="{F11D5D5C-F252-4522-A1DE-8AB83E72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7293" name="Text Box 13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B0816A8F-4ECD-4FC9-8A45-6C5766E8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2C04E0AB-83F2-4E6F-B84B-939E34A3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5" name="Text Box 15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DFC147AB-0504-4D94-801E-E52E6662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6" name="Text Box 16">
            <a:extLst>
              <a:ext uri="{FF2B5EF4-FFF2-40B4-BE49-F238E27FC236}">
                <a16:creationId xmlns:a16="http://schemas.microsoft.com/office/drawing/2014/main" id="{911B69FD-A9AE-4D9E-91A3-D410649E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7" name="Text Box 17">
            <a:extLst>
              <a:ext uri="{FF2B5EF4-FFF2-40B4-BE49-F238E27FC236}">
                <a16:creationId xmlns:a16="http://schemas.microsoft.com/office/drawing/2014/main" id="{B6ECC3ED-D35A-41BB-B166-48D3C6C0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8" name="Text Box 18">
            <a:extLst>
              <a:ext uri="{FF2B5EF4-FFF2-40B4-BE49-F238E27FC236}">
                <a16:creationId xmlns:a16="http://schemas.microsoft.com/office/drawing/2014/main" id="{94E38489-CA32-4694-8BF0-19B94C32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99" name="Text Box 19">
            <a:extLst>
              <a:ext uri="{FF2B5EF4-FFF2-40B4-BE49-F238E27FC236}">
                <a16:creationId xmlns:a16="http://schemas.microsoft.com/office/drawing/2014/main" id="{AAA15769-BBFB-417C-8B89-68E546948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300" name="Text Box 20">
            <a:extLst>
              <a:ext uri="{FF2B5EF4-FFF2-40B4-BE49-F238E27FC236}">
                <a16:creationId xmlns:a16="http://schemas.microsoft.com/office/drawing/2014/main" id="{99DDFA22-83EC-4978-9601-CBCCB3995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301" name="Text Box 21">
            <a:extLst>
              <a:ext uri="{FF2B5EF4-FFF2-40B4-BE49-F238E27FC236}">
                <a16:creationId xmlns:a16="http://schemas.microsoft.com/office/drawing/2014/main" id="{1A9EE6FA-4FD5-4E70-AE41-90E42A2B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302" name="Text Box 22">
            <a:extLst>
              <a:ext uri="{FF2B5EF4-FFF2-40B4-BE49-F238E27FC236}">
                <a16:creationId xmlns:a16="http://schemas.microsoft.com/office/drawing/2014/main" id="{073CFC34-E220-4D12-89A3-F6FEEBF3F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303" name="Text Box 23">
            <a:extLst>
              <a:ext uri="{FF2B5EF4-FFF2-40B4-BE49-F238E27FC236}">
                <a16:creationId xmlns:a16="http://schemas.microsoft.com/office/drawing/2014/main" id="{5416D596-958D-4811-858A-DFC0364BB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248DBFB4-4239-4613-BD31-E02104F7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33600"/>
            <a:ext cx="2057400" cy="21336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238E5C68-BD7C-452C-AFFE-55CF525F3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D31B99B-EBFB-4613-95BD-6D6A3E43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BE0BFE2A-DB4C-4D30-9663-099FEC40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95400"/>
            <a:ext cx="3962400" cy="1877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Using Industry standard algorithms</a:t>
            </a:r>
            <a:endParaRPr lang="en-GB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Tracking errors</a:t>
            </a:r>
          </a:p>
          <a:p>
            <a:pPr lvl="1"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Information Ratios</a:t>
            </a:r>
          </a:p>
          <a:p>
            <a:pPr lvl="1"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Value at Risk</a:t>
            </a:r>
          </a:p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Using simple measures</a:t>
            </a:r>
            <a:endParaRPr lang="en-GB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Load differences</a:t>
            </a:r>
          </a:p>
          <a:p>
            <a:pPr lvl="1"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Overlaps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6D7DA09A-ADC4-48B3-A3F8-D40541133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2971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</a:p>
        </p:txBody>
      </p:sp>
      <p:sp>
        <p:nvSpPr>
          <p:cNvPr id="98315" name="AutoShape 11">
            <a:extLst>
              <a:ext uri="{FF2B5EF4-FFF2-40B4-BE49-F238E27FC236}">
                <a16:creationId xmlns:a16="http://schemas.microsoft.com/office/drawing/2014/main" id="{6C60F42F-0462-4380-863A-276850E81A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8316" name="AutoShape 12">
            <a:extLst>
              <a:ext uri="{FF2B5EF4-FFF2-40B4-BE49-F238E27FC236}">
                <a16:creationId xmlns:a16="http://schemas.microsoft.com/office/drawing/2014/main" id="{2EAAED71-CB8E-4D01-9FDB-3DD32FA2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8318" name="Text Box 14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8BD032D7-F053-41B1-AA26-DD0D2359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19" name="Text Box 15">
            <a:extLst>
              <a:ext uri="{FF2B5EF4-FFF2-40B4-BE49-F238E27FC236}">
                <a16:creationId xmlns:a16="http://schemas.microsoft.com/office/drawing/2014/main" id="{2504DB39-CB8D-484C-B9AB-8158C75C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0" name="Text Box 16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4997203E-738A-446C-9F5F-D28BECC9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05D697FB-28A1-48FE-B67F-37712D26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2" name="Text Box 18">
            <a:extLst>
              <a:ext uri="{FF2B5EF4-FFF2-40B4-BE49-F238E27FC236}">
                <a16:creationId xmlns:a16="http://schemas.microsoft.com/office/drawing/2014/main" id="{57B29730-ADB8-4220-A497-B5807D63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3" name="Text Box 19">
            <a:extLst>
              <a:ext uri="{FF2B5EF4-FFF2-40B4-BE49-F238E27FC236}">
                <a16:creationId xmlns:a16="http://schemas.microsoft.com/office/drawing/2014/main" id="{C097B87E-EDD9-4D8A-9DD8-4103AB5D8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4" name="Text Box 20">
            <a:extLst>
              <a:ext uri="{FF2B5EF4-FFF2-40B4-BE49-F238E27FC236}">
                <a16:creationId xmlns:a16="http://schemas.microsoft.com/office/drawing/2014/main" id="{F075C202-F139-49A9-80C8-88CB48E6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5" name="Text Box 21">
            <a:extLst>
              <a:ext uri="{FF2B5EF4-FFF2-40B4-BE49-F238E27FC236}">
                <a16:creationId xmlns:a16="http://schemas.microsoft.com/office/drawing/2014/main" id="{B0C4411F-A281-429B-B41A-20396ED5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C9DEEAE2-E652-46F5-92F0-888505E0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46640B98-46E3-49A8-B0F6-45C0CD46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28" name="Text Box 24">
            <a:extLst>
              <a:ext uri="{FF2B5EF4-FFF2-40B4-BE49-F238E27FC236}">
                <a16:creationId xmlns:a16="http://schemas.microsoft.com/office/drawing/2014/main" id="{08C53904-A131-42E4-B3D6-CBCBB1ED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8309" name="Line 5">
            <a:extLst>
              <a:ext uri="{FF2B5EF4-FFF2-40B4-BE49-F238E27FC236}">
                <a16:creationId xmlns:a16="http://schemas.microsoft.com/office/drawing/2014/main" id="{01985964-1805-4902-ACB6-7604285A8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828800"/>
            <a:ext cx="1828800" cy="32004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92FE85FC-BAD8-4D11-B362-C37339DA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B466A30-D889-4254-9E3B-9872C160C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664ABA93-1F87-44F2-BC60-3E1C5934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7338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Invest/withdraw cash from one or many portfolios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Rebalance to a “model” portfolio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Check “orders” for any breaches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Create the “order” instructions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50B2D462-5A56-4C00-ADA6-3E57DA67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34290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99338" name="AutoShape 10">
            <a:extLst>
              <a:ext uri="{FF2B5EF4-FFF2-40B4-BE49-F238E27FC236}">
                <a16:creationId xmlns:a16="http://schemas.microsoft.com/office/drawing/2014/main" id="{E2DFCA6E-17D6-494A-8075-60637DC040F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9339" name="AutoShape 11">
            <a:extLst>
              <a:ext uri="{FF2B5EF4-FFF2-40B4-BE49-F238E27FC236}">
                <a16:creationId xmlns:a16="http://schemas.microsoft.com/office/drawing/2014/main" id="{F554C5EB-13C4-490D-A52B-0FE9E9D5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9341" name="Text Box 13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695544E7-CA3C-4BEC-AA42-C5D3A8D4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E1C52AB8-4B2E-41D3-B6F8-720AFCE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3" name="Text Box 15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4E5C7979-CE01-4E12-910B-9C311FB9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4" name="Text Box 16">
            <a:extLst>
              <a:ext uri="{FF2B5EF4-FFF2-40B4-BE49-F238E27FC236}">
                <a16:creationId xmlns:a16="http://schemas.microsoft.com/office/drawing/2014/main" id="{BBE649C4-14F6-4019-878F-BBF506287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5" name="Text Box 17">
            <a:extLst>
              <a:ext uri="{FF2B5EF4-FFF2-40B4-BE49-F238E27FC236}">
                <a16:creationId xmlns:a16="http://schemas.microsoft.com/office/drawing/2014/main" id="{5216E2A8-E804-47F4-9536-7EBA61AD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6" name="Text Box 18">
            <a:extLst>
              <a:ext uri="{FF2B5EF4-FFF2-40B4-BE49-F238E27FC236}">
                <a16:creationId xmlns:a16="http://schemas.microsoft.com/office/drawing/2014/main" id="{A6ADDBDA-CEC3-46F3-B0A5-A348CA5B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7" name="Text Box 19">
            <a:extLst>
              <a:ext uri="{FF2B5EF4-FFF2-40B4-BE49-F238E27FC236}">
                <a16:creationId xmlns:a16="http://schemas.microsoft.com/office/drawing/2014/main" id="{7DAC9E2F-A8BB-499F-A105-170B9149B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8" name="Text Box 20">
            <a:extLst>
              <a:ext uri="{FF2B5EF4-FFF2-40B4-BE49-F238E27FC236}">
                <a16:creationId xmlns:a16="http://schemas.microsoft.com/office/drawing/2014/main" id="{A06AEF55-AAF7-48CE-B11B-FBD8F6E9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49" name="Text Box 21">
            <a:extLst>
              <a:ext uri="{FF2B5EF4-FFF2-40B4-BE49-F238E27FC236}">
                <a16:creationId xmlns:a16="http://schemas.microsoft.com/office/drawing/2014/main" id="{E15A0F88-CC1F-4E3B-8B26-7BEC04D6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17B9E28F-0CB4-471B-8E6C-D91C8B37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51" name="Text Box 23">
            <a:extLst>
              <a:ext uri="{FF2B5EF4-FFF2-40B4-BE49-F238E27FC236}">
                <a16:creationId xmlns:a16="http://schemas.microsoft.com/office/drawing/2014/main" id="{14643EB4-33AE-476D-BCDB-B8D805BE2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1278EB4E-EEE4-4C32-8E97-B944BC50E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838200" cy="3352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0E1179CC-A989-4ED8-B8DB-40399A00A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42C9ACF-BDEA-4D0A-9DFB-FAECA4D6C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36C16BF1-AA6F-484C-86B4-ED7A4CD0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717973"/>
            <a:ext cx="4059560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GB" altLang="en-US" sz="1600" dirty="0">
                <a:solidFill>
                  <a:srgbClr val="000000"/>
                </a:solidFill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Understand best opportunities</a:t>
            </a:r>
          </a:p>
          <a:p>
            <a:pPr>
              <a:buFontTx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Agree trade verbally or electronically</a:t>
            </a:r>
          </a:p>
          <a:p>
            <a:pPr>
              <a:buFontTx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“Book” trade manually or say by FIX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6D22C3F1-A836-4E2A-9C7D-0B70860C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71600"/>
            <a:ext cx="2971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1385" name="AutoShape 9">
            <a:extLst>
              <a:ext uri="{FF2B5EF4-FFF2-40B4-BE49-F238E27FC236}">
                <a16:creationId xmlns:a16="http://schemas.microsoft.com/office/drawing/2014/main" id="{CC5EB31E-DF9D-43C1-BE79-3258764CA31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1386" name="AutoShape 10">
            <a:extLst>
              <a:ext uri="{FF2B5EF4-FFF2-40B4-BE49-F238E27FC236}">
                <a16:creationId xmlns:a16="http://schemas.microsoft.com/office/drawing/2014/main" id="{10E5BF04-7B00-4B27-B3E3-656166E6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1388" name="Text Box 12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0F3E7C96-8478-4A54-9BBB-FB22FC32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86F8B401-F559-436A-BE02-5CC8AF12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0" name="Text Box 14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C243037A-3A28-4DA0-B6EB-BD06A631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1A26D481-7B67-4A50-A9BB-F2460CF8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92C15A49-F5D9-4EF7-B8C4-8D600B7D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C3434174-08CA-4D96-8C5F-C6F59854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39C51773-1648-42C7-BC19-372F674F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5" name="Text Box 19">
            <a:extLst>
              <a:ext uri="{FF2B5EF4-FFF2-40B4-BE49-F238E27FC236}">
                <a16:creationId xmlns:a16="http://schemas.microsoft.com/office/drawing/2014/main" id="{AF617962-F1FC-48A3-B5AC-5C19DE6E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6" name="Text Box 20">
            <a:extLst>
              <a:ext uri="{FF2B5EF4-FFF2-40B4-BE49-F238E27FC236}">
                <a16:creationId xmlns:a16="http://schemas.microsoft.com/office/drawing/2014/main" id="{2F9DE5C4-3CEE-4D3D-8F0D-D5604512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CFE7BD12-A6EB-45B7-9F34-279E3F1B5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48DFAEFE-B1CA-436A-8192-2159DE6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Line 5">
            <a:extLst>
              <a:ext uri="{FF2B5EF4-FFF2-40B4-BE49-F238E27FC236}">
                <a16:creationId xmlns:a16="http://schemas.microsoft.com/office/drawing/2014/main" id="{3CAB97D6-F8EC-4A89-B670-0093BC794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828800"/>
            <a:ext cx="1447800" cy="36576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D5330899-6374-458F-824A-E741A5EC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2702803-4798-4D32-9D65-1CB40DB2E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39013" cy="579438"/>
          </a:xfrm>
          <a:noFill/>
          <a:ln/>
        </p:spPr>
        <p:txBody>
          <a:bodyPr/>
          <a:lstStyle/>
          <a:p>
            <a:r>
              <a:rPr lang="en-US" altLang="en-US"/>
              <a:t>Transaction Life Cycle</a:t>
            </a:r>
            <a:endParaRPr lang="en-GB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3756E1B7-F013-4857-9110-EF90CF96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1800" cy="915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1600">
                <a:solidFill>
                  <a:srgbClr val="000000"/>
                </a:solidFill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Compare Brokers view of Trades with ours</a:t>
            </a:r>
          </a:p>
          <a:p>
            <a:pPr>
              <a:buFontTx/>
              <a:buChar char="•"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Agree/Reject Trades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6A60A3A2-E3BE-439B-A3EB-10538DC1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2971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2409" name="AutoShape 9">
            <a:extLst>
              <a:ext uri="{FF2B5EF4-FFF2-40B4-BE49-F238E27FC236}">
                <a16:creationId xmlns:a16="http://schemas.microsoft.com/office/drawing/2014/main" id="{97091F48-075D-4313-A33F-C0B5304A0D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582988"/>
            <a:ext cx="762000" cy="1524000"/>
          </a:xfrm>
          <a:prstGeom prst="curvedLeftArrow">
            <a:avLst>
              <a:gd name="adj1" fmla="val 44167"/>
              <a:gd name="adj2" fmla="val 80000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410" name="AutoShape 10">
            <a:extLst>
              <a:ext uri="{FF2B5EF4-FFF2-40B4-BE49-F238E27FC236}">
                <a16:creationId xmlns:a16="http://schemas.microsoft.com/office/drawing/2014/main" id="{F0A56332-B911-46D8-BD23-918339B0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1588"/>
            <a:ext cx="838200" cy="1371600"/>
          </a:xfrm>
          <a:prstGeom prst="curvedLeftArrow">
            <a:avLst>
              <a:gd name="adj1" fmla="val 32727"/>
              <a:gd name="adj2" fmla="val 65455"/>
              <a:gd name="adj3" fmla="val 33333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412" name="Text Box 12">
            <a:hlinkClick r:id="rId2" action="ppaction://hlinkpres?slideindex=1&amp;slidetitle=No Slide Title"/>
            <a:extLst>
              <a:ext uri="{FF2B5EF4-FFF2-40B4-BE49-F238E27FC236}">
                <a16:creationId xmlns:a16="http://schemas.microsoft.com/office/drawing/2014/main" id="{4F28C462-688E-4FDD-A75B-1C9D7A03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6788"/>
            <a:ext cx="1628775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the Environment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3" name="Text Box 13">
            <a:extLst>
              <a:ext uri="{FF2B5EF4-FFF2-40B4-BE49-F238E27FC236}">
                <a16:creationId xmlns:a16="http://schemas.microsoft.com/office/drawing/2014/main" id="{C8BA08F1-D5E6-468F-A962-A72821A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8788"/>
            <a:ext cx="1676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Construct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Models/Portfolios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4" name="Text Box 14">
            <a:hlinkClick r:id="rId3" action="ppaction://hlinkpres?slideindex=6&amp;slidetitle=No Slide Title"/>
            <a:extLst>
              <a:ext uri="{FF2B5EF4-FFF2-40B4-BE49-F238E27FC236}">
                <a16:creationId xmlns:a16="http://schemas.microsoft.com/office/drawing/2014/main" id="{5E639DF2-D553-45C7-8308-BD1719831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7988"/>
            <a:ext cx="16922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Trade with Broker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D1D0B5BA-1258-4378-BCC3-21BDD5CE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20988"/>
            <a:ext cx="12192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our Clients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6" name="Text Box 16">
            <a:extLst>
              <a:ext uri="{FF2B5EF4-FFF2-40B4-BE49-F238E27FC236}">
                <a16:creationId xmlns:a16="http://schemas.microsoft.com/office/drawing/2014/main" id="{BA4F29BB-131C-442B-BB6E-C702E7D4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30788"/>
            <a:ext cx="16002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Understand Risk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7" name="Text Box 17">
            <a:extLst>
              <a:ext uri="{FF2B5EF4-FFF2-40B4-BE49-F238E27FC236}">
                <a16:creationId xmlns:a16="http://schemas.microsoft.com/office/drawing/2014/main" id="{77044C6E-3482-462D-8FEA-AD38836D8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30788"/>
            <a:ext cx="1425575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Confirm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8" name="Text Box 18">
            <a:extLst>
              <a:ext uri="{FF2B5EF4-FFF2-40B4-BE49-F238E27FC236}">
                <a16:creationId xmlns:a16="http://schemas.microsoft.com/office/drawing/2014/main" id="{6520BF85-41F0-4A25-A23D-DCC08899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589463"/>
            <a:ext cx="120967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Settle Trade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19" name="Text Box 19">
            <a:extLst>
              <a:ext uri="{FF2B5EF4-FFF2-40B4-BE49-F238E27FC236}">
                <a16:creationId xmlns:a16="http://schemas.microsoft.com/office/drawing/2014/main" id="{0542F9E2-5C51-4174-98F4-5D3D74CD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36863"/>
            <a:ext cx="15240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Report to Client/Trustees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20" name="Text Box 20">
            <a:extLst>
              <a:ext uri="{FF2B5EF4-FFF2-40B4-BE49-F238E27FC236}">
                <a16:creationId xmlns:a16="http://schemas.microsoft.com/office/drawing/2014/main" id="{8388E813-2C15-4058-9093-30B397FD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6463"/>
            <a:ext cx="1295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Measure Performance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21" name="Text Box 21">
            <a:extLst>
              <a:ext uri="{FF2B5EF4-FFF2-40B4-BE49-F238E27FC236}">
                <a16:creationId xmlns:a16="http://schemas.microsoft.com/office/drawing/2014/main" id="{090E651D-0EF0-4177-8203-56E871F4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6388"/>
            <a:ext cx="1143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Valuations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22" name="Text Box 22">
            <a:extLst>
              <a:ext uri="{FF2B5EF4-FFF2-40B4-BE49-F238E27FC236}">
                <a16:creationId xmlns:a16="http://schemas.microsoft.com/office/drawing/2014/main" id="{99B3B98A-A352-4CC0-8B21-EC2853AB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7988"/>
            <a:ext cx="2057400" cy="5175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Create Orders &amp;</a:t>
            </a:r>
          </a:p>
          <a:p>
            <a:pPr algn="ctr"/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Pre-trade Compliance</a:t>
            </a:r>
            <a:endParaRPr lang="en-US" altLang="en-US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3437D007-FA3D-4E13-A159-D02351C71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1828800"/>
            <a:ext cx="1828800" cy="32004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261693BF-4F8A-45B4-8F82-DD3830B4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69" y="3936693"/>
            <a:ext cx="1591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Fund Management Company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S Capital On-Screen.pot">
  <a:themeElements>
    <a:clrScheme name="">
      <a:dk1>
        <a:srgbClr val="999999"/>
      </a:dk1>
      <a:lt1>
        <a:srgbClr val="FFFFFF"/>
      </a:lt1>
      <a:dk2>
        <a:srgbClr val="0066CC"/>
      </a:dk2>
      <a:lt2>
        <a:srgbClr val="0066CC"/>
      </a:lt2>
      <a:accent1>
        <a:srgbClr val="0066CC"/>
      </a:accent1>
      <a:accent2>
        <a:srgbClr val="999999"/>
      </a:accent2>
      <a:accent3>
        <a:srgbClr val="AAB8E2"/>
      </a:accent3>
      <a:accent4>
        <a:srgbClr val="DADADA"/>
      </a:accent4>
      <a:accent5>
        <a:srgbClr val="AAB8E2"/>
      </a:accent5>
      <a:accent6>
        <a:srgbClr val="8A8A8A"/>
      </a:accent6>
      <a:hlink>
        <a:srgbClr val="66A3E0"/>
      </a:hlink>
      <a:folHlink>
        <a:srgbClr val="000072"/>
      </a:folHlink>
    </a:clrScheme>
    <a:fontScheme name="ISIS Capital On-Screen.po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SIS Capital On-Screen.pot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Capital On-Screen.pot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Capital On-Screen.pot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Capital On-Screen.pot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N:\Office\Template\ISIS Slides\ISIS Capital On-Screen.pot</Template>
  <TotalTime>2182</TotalTime>
  <Words>895</Words>
  <Application>Microsoft Office PowerPoint</Application>
  <PresentationFormat>On-screen Show (4:3)</PresentationFormat>
  <Paragraphs>320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Helvetica</vt:lpstr>
      <vt:lpstr>Verdana</vt:lpstr>
      <vt:lpstr>Wingdings</vt:lpstr>
      <vt:lpstr>Arial</vt:lpstr>
      <vt:lpstr>ISIS Capital On-Screen.pot</vt:lpstr>
      <vt:lpstr>Relationship Module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</vt:lpstr>
      <vt:lpstr>Transaction Life Cycle - Current</vt:lpstr>
    </vt:vector>
  </TitlesOfParts>
  <Company>Friends Ivory &amp; Sime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Friends Ivory &amp; Sime PLC</dc:creator>
  <cp:lastModifiedBy>Peter Collins</cp:lastModifiedBy>
  <cp:revision>111</cp:revision>
  <cp:lastPrinted>2002-04-19T15:39:29Z</cp:lastPrinted>
  <dcterms:created xsi:type="dcterms:W3CDTF">2001-05-04T14:42:50Z</dcterms:created>
  <dcterms:modified xsi:type="dcterms:W3CDTF">2022-03-05T16:14:04Z</dcterms:modified>
</cp:coreProperties>
</file>