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01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BBEB0-3DED-42CF-96E5-CFC3CDFB6F03}" type="datetimeFigureOut">
              <a:rPr lang="en-US" smtClean="0"/>
              <a:t>6/20/2018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0A0ED-E5CE-4928-ACF5-EF29FF36DB0D}" type="slidenum">
              <a:rPr lang="en-US" smtClean="0"/>
              <a:t>‹#›</a:t>
            </a:fld>
            <a:endParaRPr lang="en-US"/>
          </a:p>
        </p:txBody>
      </p:sp>
    </p:spTree>
    <p:extLst>
      <p:ext uri="{BB962C8B-B14F-4D97-AF65-F5344CB8AC3E}">
        <p14:creationId xmlns:p14="http://schemas.microsoft.com/office/powerpoint/2010/main" val="61122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D2C781-7E08-45A8-9B4C-0212759FBA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6A826C-3394-4B9B-A8DC-D8799DE3ED0A}" type="datetimeFigureOut">
              <a:rPr lang="en-US" smtClean="0"/>
              <a:t>6/20/2018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D2C781-7E08-45A8-9B4C-0212759FBA69}"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6A826C-3394-4B9B-A8DC-D8799DE3ED0A}" type="datetimeFigureOut">
              <a:rPr lang="en-US" smtClean="0"/>
              <a:t>6/20/2018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9D2C781-7E08-45A8-9B4C-0212759FBA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CoolTshirts</a:t>
            </a:r>
            <a:endParaRPr lang="en-US" dirty="0"/>
          </a:p>
        </p:txBody>
      </p:sp>
      <p:sp>
        <p:nvSpPr>
          <p:cNvPr id="3" name="Subtitle 2"/>
          <p:cNvSpPr>
            <a:spLocks noGrp="1"/>
          </p:cNvSpPr>
          <p:nvPr>
            <p:ph type="subTitle" idx="1"/>
          </p:nvPr>
        </p:nvSpPr>
        <p:spPr/>
        <p:txBody>
          <a:bodyPr/>
          <a:lstStyle/>
          <a:p>
            <a:r>
              <a:rPr lang="en-US" dirty="0" smtClean="0"/>
              <a:t>Analysis of Web Page Campaigns</a:t>
            </a:r>
            <a:endParaRPr lang="en-US" dirty="0"/>
          </a:p>
        </p:txBody>
      </p:sp>
    </p:spTree>
    <p:extLst>
      <p:ext uri="{BB962C8B-B14F-4D97-AF65-F5344CB8AC3E}">
        <p14:creationId xmlns:p14="http://schemas.microsoft.com/office/powerpoint/2010/main" val="1936695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CoolTshirts Check Out to Landing</a:t>
            </a:r>
            <a:endParaRPr lang="en-US" dirty="0"/>
          </a:p>
        </p:txBody>
      </p:sp>
      <p:sp>
        <p:nvSpPr>
          <p:cNvPr id="3" name="Content Placeholder 2"/>
          <p:cNvSpPr>
            <a:spLocks noGrp="1"/>
          </p:cNvSpPr>
          <p:nvPr>
            <p:ph idx="1"/>
          </p:nvPr>
        </p:nvSpPr>
        <p:spPr/>
        <p:txBody>
          <a:bodyPr/>
          <a:lstStyle/>
          <a:p>
            <a:r>
              <a:rPr lang="en-US" u="sng" dirty="0" smtClean="0"/>
              <a:t>Percentage of Check Outs to Landing</a:t>
            </a:r>
          </a:p>
          <a:p>
            <a:pPr marL="0" indent="0">
              <a:buNone/>
            </a:pPr>
            <a:r>
              <a:rPr lang="en-US" dirty="0"/>
              <a:t> </a:t>
            </a:r>
            <a:r>
              <a:rPr lang="en-US" dirty="0" smtClean="0"/>
              <a:t> </a:t>
            </a:r>
            <a:r>
              <a:rPr lang="en-US" sz="1800" dirty="0" smtClean="0"/>
              <a:t>Interview With CoolTshirts Founder:</a:t>
            </a:r>
          </a:p>
          <a:p>
            <a:pPr marL="0" indent="0">
              <a:buNone/>
            </a:pPr>
            <a:r>
              <a:rPr lang="en-US" sz="1800" dirty="0"/>
              <a:t>	</a:t>
            </a:r>
            <a:r>
              <a:rPr lang="en-US" sz="1800" dirty="0" smtClean="0"/>
              <a:t>Check Out – 460  Landing – 622   73.95%</a:t>
            </a:r>
          </a:p>
          <a:p>
            <a:pPr marL="0" indent="0">
              <a:buNone/>
            </a:pPr>
            <a:r>
              <a:rPr lang="en-US" sz="1800" dirty="0"/>
              <a:t> </a:t>
            </a:r>
            <a:r>
              <a:rPr lang="en-US" sz="1800" dirty="0" smtClean="0"/>
              <a:t>   Getting to Know CoolTshirts:</a:t>
            </a:r>
          </a:p>
          <a:p>
            <a:pPr marL="0" indent="0">
              <a:buNone/>
            </a:pPr>
            <a:r>
              <a:rPr lang="en-US" sz="1800" dirty="0"/>
              <a:t>	</a:t>
            </a:r>
            <a:r>
              <a:rPr lang="en-US" sz="1800" dirty="0" smtClean="0"/>
              <a:t>Check Out – 447  Landing – 612   73.04%</a:t>
            </a:r>
          </a:p>
          <a:p>
            <a:pPr marL="0" indent="0">
              <a:buNone/>
            </a:pPr>
            <a:r>
              <a:rPr lang="en-US" sz="1800" dirty="0" smtClean="0"/>
              <a:t>    Ten Crazy CoolTshirts Facts:</a:t>
            </a:r>
          </a:p>
          <a:p>
            <a:pPr marL="0" indent="0">
              <a:buNone/>
            </a:pPr>
            <a:r>
              <a:rPr lang="en-US" sz="1800" dirty="0"/>
              <a:t>	</a:t>
            </a:r>
            <a:r>
              <a:rPr lang="en-US" sz="1800" dirty="0" smtClean="0"/>
              <a:t>Check Out – 414  Landing – 576   71.88%</a:t>
            </a:r>
          </a:p>
          <a:p>
            <a:pPr marL="0" indent="0">
              <a:buNone/>
            </a:pPr>
            <a:r>
              <a:rPr lang="en-US" sz="1800" dirty="0"/>
              <a:t> </a:t>
            </a:r>
            <a:r>
              <a:rPr lang="en-US" sz="1800" dirty="0" smtClean="0"/>
              <a:t>    CoolTshirts Search:</a:t>
            </a:r>
          </a:p>
          <a:p>
            <a:pPr marL="0" indent="0">
              <a:buNone/>
            </a:pPr>
            <a:r>
              <a:rPr lang="en-US" sz="1800" dirty="0"/>
              <a:t>	</a:t>
            </a:r>
            <a:r>
              <a:rPr lang="en-US" sz="1800" dirty="0" smtClean="0"/>
              <a:t>Check Out – 110  Landing – 169   65.09%</a:t>
            </a:r>
          </a:p>
          <a:p>
            <a:pPr marL="0" indent="0">
              <a:buNone/>
            </a:pPr>
            <a:r>
              <a:rPr lang="en-US" sz="1800" dirty="0" smtClean="0"/>
              <a:t>Interview wins again, but notice that Search took a big drop back down to fourth with only 65.09% of Check Out to Landing.</a:t>
            </a:r>
            <a:endParaRPr lang="en-US" sz="1800" dirty="0"/>
          </a:p>
        </p:txBody>
      </p:sp>
    </p:spTree>
    <p:extLst>
      <p:ext uri="{BB962C8B-B14F-4D97-AF65-F5344CB8AC3E}">
        <p14:creationId xmlns:p14="http://schemas.microsoft.com/office/powerpoint/2010/main" val="304300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CoolTshirts Purchases Check out</a:t>
            </a:r>
            <a:endParaRPr lang="en-US" dirty="0"/>
          </a:p>
        </p:txBody>
      </p:sp>
      <p:sp>
        <p:nvSpPr>
          <p:cNvPr id="3" name="Content Placeholder 2"/>
          <p:cNvSpPr>
            <a:spLocks noGrp="1"/>
          </p:cNvSpPr>
          <p:nvPr>
            <p:ph idx="1"/>
          </p:nvPr>
        </p:nvSpPr>
        <p:spPr/>
        <p:txBody>
          <a:bodyPr/>
          <a:lstStyle/>
          <a:p>
            <a:r>
              <a:rPr lang="en-US" u="sng" dirty="0" smtClean="0"/>
              <a:t>Purchases to Check Out</a:t>
            </a:r>
            <a:endParaRPr lang="en-US" sz="1800" dirty="0" smtClean="0"/>
          </a:p>
          <a:p>
            <a:pPr marL="0" indent="0">
              <a:buNone/>
            </a:pPr>
            <a:r>
              <a:rPr lang="en-US" sz="1800" dirty="0" smtClean="0"/>
              <a:t>   CoolTshirts Search:</a:t>
            </a:r>
          </a:p>
          <a:p>
            <a:pPr marL="0" indent="0">
              <a:buNone/>
            </a:pPr>
            <a:r>
              <a:rPr lang="en-US" sz="1800" dirty="0"/>
              <a:t>	</a:t>
            </a:r>
            <a:r>
              <a:rPr lang="en-US" sz="1800" dirty="0" smtClean="0"/>
              <a:t>Sales – 31  Check Out – 110  28.18%</a:t>
            </a:r>
          </a:p>
          <a:p>
            <a:pPr marL="0" indent="0">
              <a:buNone/>
            </a:pPr>
            <a:r>
              <a:rPr lang="en-US" sz="1800" dirty="0" smtClean="0"/>
              <a:t>    Ten Crazy CoolTshirts Facts:</a:t>
            </a:r>
          </a:p>
          <a:p>
            <a:pPr marL="0" indent="0">
              <a:buNone/>
            </a:pPr>
            <a:r>
              <a:rPr lang="en-US" sz="1800" dirty="0"/>
              <a:t>	</a:t>
            </a:r>
            <a:r>
              <a:rPr lang="en-US" sz="1800" dirty="0" smtClean="0"/>
              <a:t>Sales – 109  Check Out – 414  26.33%</a:t>
            </a:r>
          </a:p>
          <a:p>
            <a:pPr marL="0" indent="0">
              <a:buNone/>
            </a:pPr>
            <a:r>
              <a:rPr lang="en-US" sz="1800" dirty="0" smtClean="0"/>
              <a:t>    Interview With CoolTshirts Founder:</a:t>
            </a:r>
          </a:p>
          <a:p>
            <a:pPr marL="0" indent="0">
              <a:buNone/>
            </a:pPr>
            <a:r>
              <a:rPr lang="en-US" sz="1800" dirty="0"/>
              <a:t>	</a:t>
            </a:r>
            <a:r>
              <a:rPr lang="en-US" sz="1800" dirty="0" smtClean="0"/>
              <a:t>Sales – 118  Check Out – 460   25.65%</a:t>
            </a:r>
          </a:p>
          <a:p>
            <a:pPr marL="0" indent="0">
              <a:buNone/>
            </a:pPr>
            <a:r>
              <a:rPr lang="en-US" sz="1800" dirty="0" smtClean="0"/>
              <a:t>    Getting to Know CoolTshirts:</a:t>
            </a:r>
          </a:p>
          <a:p>
            <a:pPr marL="0" indent="0">
              <a:buNone/>
            </a:pPr>
            <a:r>
              <a:rPr lang="en-US" sz="1800" dirty="0"/>
              <a:t>	</a:t>
            </a:r>
            <a:r>
              <a:rPr lang="en-US" sz="1800" dirty="0" smtClean="0"/>
              <a:t>Sales – 103  Check Out – 447   23.04%</a:t>
            </a:r>
          </a:p>
          <a:p>
            <a:pPr marL="0" indent="0">
              <a:buNone/>
            </a:pPr>
            <a:r>
              <a:rPr lang="en-US" sz="1800" dirty="0" smtClean="0"/>
              <a:t>Interesting to find out that the Search campaign had the highest percentage of sales to check out. Interview falls to thirds with only a 25.65% of sales to check out.   </a:t>
            </a:r>
            <a:endParaRPr lang="en-US" dirty="0"/>
          </a:p>
        </p:txBody>
      </p:sp>
    </p:spTree>
    <p:extLst>
      <p:ext uri="{BB962C8B-B14F-4D97-AF65-F5344CB8AC3E}">
        <p14:creationId xmlns:p14="http://schemas.microsoft.com/office/powerpoint/2010/main" val="265454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Final Analysis</a:t>
            </a:r>
            <a:endParaRPr lang="en-US" dirty="0"/>
          </a:p>
        </p:txBody>
      </p:sp>
      <p:sp>
        <p:nvSpPr>
          <p:cNvPr id="3" name="Content Placeholder 2"/>
          <p:cNvSpPr>
            <a:spLocks noGrp="1"/>
          </p:cNvSpPr>
          <p:nvPr>
            <p:ph idx="1"/>
          </p:nvPr>
        </p:nvSpPr>
        <p:spPr/>
        <p:txBody>
          <a:bodyPr/>
          <a:lstStyle/>
          <a:p>
            <a:r>
              <a:rPr lang="en-US" u="sng" dirty="0" smtClean="0"/>
              <a:t>Which Campaign to Use:</a:t>
            </a:r>
          </a:p>
          <a:p>
            <a:endParaRPr lang="en-US" sz="1800" dirty="0"/>
          </a:p>
          <a:p>
            <a:pPr marL="0" indent="0">
              <a:buNone/>
            </a:pPr>
            <a:r>
              <a:rPr lang="en-US" sz="1800" dirty="0" smtClean="0"/>
              <a:t>    CoolTshirts should choose to use the Interview With CoolTshirts Founder. This campaign had the highest number of sales, the highest percentage or sales to first landing, and the highest percentage of check out to landing. What CoolTshirts marketing department needs to do though is research why the users of the Search campaign had such a low Check Out to Landing percentage, but then had the highest Sales to Check Out percentage. Users didn’t go to Check Out as often, but when they did, the had the highest percentage of Sales to Check Out. </a:t>
            </a:r>
            <a:endParaRPr lang="en-US" sz="1800" dirty="0"/>
          </a:p>
          <a:p>
            <a:pPr marL="0" indent="0">
              <a:buNone/>
            </a:pPr>
            <a:endParaRPr lang="en-US" u="sng" dirty="0"/>
          </a:p>
        </p:txBody>
      </p:sp>
    </p:spTree>
    <p:extLst>
      <p:ext uri="{BB962C8B-B14F-4D97-AF65-F5344CB8AC3E}">
        <p14:creationId xmlns:p14="http://schemas.microsoft.com/office/powerpoint/2010/main" val="371155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Project Analysis</a:t>
            </a:r>
            <a:endParaRPr lang="en-US" dirty="0"/>
          </a:p>
        </p:txBody>
      </p:sp>
      <p:sp>
        <p:nvSpPr>
          <p:cNvPr id="3" name="Content Placeholder 2"/>
          <p:cNvSpPr>
            <a:spLocks noGrp="1"/>
          </p:cNvSpPr>
          <p:nvPr>
            <p:ph idx="1"/>
          </p:nvPr>
        </p:nvSpPr>
        <p:spPr/>
        <p:txBody>
          <a:bodyPr>
            <a:normAutofit/>
          </a:bodyPr>
          <a:lstStyle/>
          <a:p>
            <a:r>
              <a:rPr lang="en-US" sz="1800" dirty="0" smtClean="0"/>
              <a:t>Why should CoolTshirts choose five campaigns when they only had four to begin with?  </a:t>
            </a:r>
          </a:p>
          <a:p>
            <a:r>
              <a:rPr lang="en-US" sz="1800" dirty="0" smtClean="0"/>
              <a:t>Change the percentages. Have a project with the most sales, but have another project that has a higher percentage of purchases to first touches. One project has more sales, but the other project would have more potential sales. Which campaign should CoolTshirts use? Good question.</a:t>
            </a:r>
          </a:p>
          <a:p>
            <a:r>
              <a:rPr lang="en-US" sz="1800" dirty="0" smtClean="0"/>
              <a:t>Over all a good project for refreshing my SQL skills.</a:t>
            </a:r>
            <a:endParaRPr lang="en-US" sz="1800" dirty="0"/>
          </a:p>
        </p:txBody>
      </p:sp>
    </p:spTree>
    <p:extLst>
      <p:ext uri="{BB962C8B-B14F-4D97-AF65-F5344CB8AC3E}">
        <p14:creationId xmlns:p14="http://schemas.microsoft.com/office/powerpoint/2010/main" val="275644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Marketing Campaigns - First Quarter FY18</a:t>
            </a:r>
            <a:endParaRPr lang="en-US" sz="2400" dirty="0"/>
          </a:p>
        </p:txBody>
      </p:sp>
      <p:sp>
        <p:nvSpPr>
          <p:cNvPr id="5" name="Content Placeholder 4"/>
          <p:cNvSpPr>
            <a:spLocks noGrp="1"/>
          </p:cNvSpPr>
          <p:nvPr>
            <p:ph idx="1"/>
          </p:nvPr>
        </p:nvSpPr>
        <p:spPr/>
        <p:txBody>
          <a:bodyPr>
            <a:normAutofit/>
          </a:bodyPr>
          <a:lstStyle/>
          <a:p>
            <a:pPr marL="0" indent="0">
              <a:buNone/>
            </a:pPr>
            <a:r>
              <a:rPr lang="en-US" sz="2000" dirty="0" smtClean="0"/>
              <a:t>   </a:t>
            </a:r>
            <a:r>
              <a:rPr lang="en-US" sz="2400" u="sng" dirty="0" smtClean="0"/>
              <a:t>Campaigns</a:t>
            </a:r>
            <a:r>
              <a:rPr lang="en-US" sz="2400" dirty="0" smtClean="0"/>
              <a:t>				</a:t>
            </a:r>
            <a:r>
              <a:rPr lang="en-US" sz="2400" u="sng" dirty="0" smtClean="0"/>
              <a:t>Sources</a:t>
            </a:r>
          </a:p>
          <a:p>
            <a:r>
              <a:rPr lang="en-US" sz="2000" dirty="0" smtClean="0"/>
              <a:t>CoolTShirts Search:  			Google</a:t>
            </a:r>
          </a:p>
          <a:p>
            <a:r>
              <a:rPr lang="en-US" sz="2000" dirty="0" smtClean="0"/>
              <a:t>Getting to Know CoolTshirts: 		New York Times</a:t>
            </a:r>
          </a:p>
          <a:p>
            <a:r>
              <a:rPr lang="en-US" sz="2000" dirty="0" smtClean="0"/>
              <a:t>Interview with CoolTshirts Founder: 	Medium</a:t>
            </a:r>
          </a:p>
          <a:p>
            <a:r>
              <a:rPr lang="en-US" sz="2000" dirty="0" smtClean="0"/>
              <a:t>Ten </a:t>
            </a:r>
            <a:r>
              <a:rPr lang="en-US" sz="2000" dirty="0" smtClean="0"/>
              <a:t>Crazy CoolTshirts Facts:		BuzzFeed</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CoolTshirts tested four different campaigns to determine what would be the best way to increase sales.</a:t>
            </a:r>
            <a:r>
              <a:rPr lang="en-US" sz="2000" dirty="0" smtClean="0"/>
              <a:t>		</a:t>
            </a:r>
            <a:endParaRPr lang="en-US" sz="2000" dirty="0"/>
          </a:p>
        </p:txBody>
      </p:sp>
    </p:spTree>
    <p:extLst>
      <p:ext uri="{BB962C8B-B14F-4D97-AF65-F5344CB8AC3E}">
        <p14:creationId xmlns:p14="http://schemas.microsoft.com/office/powerpoint/2010/main" val="186795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on CoolTshirts Website</a:t>
            </a:r>
            <a:endParaRPr lang="en-US" dirty="0"/>
          </a:p>
        </p:txBody>
      </p:sp>
      <p:sp>
        <p:nvSpPr>
          <p:cNvPr id="3" name="Content Placeholder 2"/>
          <p:cNvSpPr>
            <a:spLocks noGrp="1"/>
          </p:cNvSpPr>
          <p:nvPr>
            <p:ph idx="1"/>
          </p:nvPr>
        </p:nvSpPr>
        <p:spPr/>
        <p:txBody>
          <a:bodyPr/>
          <a:lstStyle/>
          <a:p>
            <a:r>
              <a:rPr lang="en-US" dirty="0" smtClean="0"/>
              <a:t>Landing Page – </a:t>
            </a:r>
            <a:r>
              <a:rPr lang="en-US" sz="1800" dirty="0" smtClean="0"/>
              <a:t>Displays T-shirts for </a:t>
            </a:r>
            <a:r>
              <a:rPr lang="en-US" sz="1800" dirty="0" smtClean="0"/>
              <a:t>Sale</a:t>
            </a:r>
            <a:endParaRPr lang="en-US" dirty="0" smtClean="0"/>
          </a:p>
          <a:p>
            <a:r>
              <a:rPr lang="en-US" dirty="0" smtClean="0"/>
              <a:t>Shopping Cart – </a:t>
            </a:r>
            <a:r>
              <a:rPr lang="en-US" sz="1800" dirty="0" smtClean="0"/>
              <a:t>Holds Customer Purchases</a:t>
            </a:r>
          </a:p>
          <a:p>
            <a:r>
              <a:rPr lang="en-US" dirty="0" smtClean="0"/>
              <a:t>Check </a:t>
            </a:r>
            <a:r>
              <a:rPr lang="en-US" dirty="0" smtClean="0"/>
              <a:t>Out – </a:t>
            </a:r>
            <a:r>
              <a:rPr lang="en-US" sz="1800" dirty="0" smtClean="0"/>
              <a:t>Gather Payment and Shipping </a:t>
            </a:r>
            <a:r>
              <a:rPr lang="en-US" sz="1800" dirty="0" smtClean="0"/>
              <a:t>Data</a:t>
            </a:r>
            <a:endParaRPr lang="en-US" dirty="0"/>
          </a:p>
          <a:p>
            <a:r>
              <a:rPr lang="en-US" dirty="0" smtClean="0"/>
              <a:t>Purchase - </a:t>
            </a:r>
            <a:r>
              <a:rPr lang="en-US" sz="1800" dirty="0" smtClean="0"/>
              <a:t>Customer Finalizes </a:t>
            </a:r>
            <a:r>
              <a:rPr lang="en-US" sz="1800" dirty="0" smtClean="0"/>
              <a:t>Sale</a:t>
            </a:r>
          </a:p>
          <a:p>
            <a:endParaRPr lang="en-US" sz="1800" dirty="0"/>
          </a:p>
          <a:p>
            <a:pPr marL="0" indent="0">
              <a:buNone/>
            </a:pPr>
            <a:r>
              <a:rPr lang="en-US" sz="1800" dirty="0" smtClean="0"/>
              <a:t>CoolTshirts kept track of potential customers on four separate web pages. Tracking first, how many people went to the website. The last three are related to potential sales and purchases. </a:t>
            </a:r>
            <a:endParaRPr lang="en-US" dirty="0"/>
          </a:p>
        </p:txBody>
      </p:sp>
    </p:spTree>
    <p:extLst>
      <p:ext uri="{BB962C8B-B14F-4D97-AF65-F5344CB8AC3E}">
        <p14:creationId xmlns:p14="http://schemas.microsoft.com/office/powerpoint/2010/main" val="184238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Touch Data by Campaign</a:t>
            </a:r>
            <a:endParaRPr lang="en-US" dirty="0"/>
          </a:p>
        </p:txBody>
      </p:sp>
      <p:sp>
        <p:nvSpPr>
          <p:cNvPr id="3" name="Content Placeholder 2"/>
          <p:cNvSpPr>
            <a:spLocks noGrp="1"/>
          </p:cNvSpPr>
          <p:nvPr>
            <p:ph idx="1"/>
          </p:nvPr>
        </p:nvSpPr>
        <p:spPr/>
        <p:txBody>
          <a:bodyPr/>
          <a:lstStyle/>
          <a:p>
            <a:r>
              <a:rPr lang="en-US" u="sng" dirty="0" smtClean="0"/>
              <a:t>Total First Touches: 1,979</a:t>
            </a:r>
          </a:p>
          <a:p>
            <a:endParaRPr lang="en-US" sz="1800" u="sng" dirty="0" smtClean="0"/>
          </a:p>
          <a:p>
            <a:r>
              <a:rPr lang="en-US" sz="1800" dirty="0" smtClean="0"/>
              <a:t>CoolTshirts Search:			169</a:t>
            </a:r>
          </a:p>
          <a:p>
            <a:r>
              <a:rPr lang="en-US" sz="1800" dirty="0" smtClean="0"/>
              <a:t>Getting to Know CoolTshirts:		612</a:t>
            </a:r>
          </a:p>
          <a:p>
            <a:r>
              <a:rPr lang="en-US" sz="1800" dirty="0" smtClean="0"/>
              <a:t>Interview with Founder:		622</a:t>
            </a:r>
          </a:p>
          <a:p>
            <a:r>
              <a:rPr lang="en-US" sz="1800" dirty="0" smtClean="0"/>
              <a:t>Ten Crazy CoolTshirts Facts:		</a:t>
            </a:r>
            <a:r>
              <a:rPr lang="en-US" sz="1800" dirty="0" smtClean="0"/>
              <a:t>576</a:t>
            </a:r>
          </a:p>
          <a:p>
            <a:endParaRPr lang="en-US" sz="1800" dirty="0"/>
          </a:p>
          <a:p>
            <a:pPr marL="0" indent="0">
              <a:buNone/>
            </a:pPr>
            <a:r>
              <a:rPr lang="en-US" sz="1800" dirty="0" smtClean="0"/>
              <a:t>Three of the four campaigns resulted in over 575 potential customers visitin</a:t>
            </a:r>
            <a:r>
              <a:rPr lang="en-US" sz="1800" dirty="0" smtClean="0"/>
              <a:t>g the website.</a:t>
            </a:r>
            <a:endParaRPr lang="en-US" sz="1800" dirty="0"/>
          </a:p>
        </p:txBody>
      </p:sp>
    </p:spTree>
    <p:extLst>
      <p:ext uri="{BB962C8B-B14F-4D97-AF65-F5344CB8AC3E}">
        <p14:creationId xmlns:p14="http://schemas.microsoft.com/office/powerpoint/2010/main" val="112157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Touches for Campaigns</a:t>
            </a:r>
            <a:endParaRPr lang="en-US" dirty="0"/>
          </a:p>
        </p:txBody>
      </p:sp>
      <p:sp>
        <p:nvSpPr>
          <p:cNvPr id="3" name="Content Placeholder 2"/>
          <p:cNvSpPr>
            <a:spLocks noGrp="1"/>
          </p:cNvSpPr>
          <p:nvPr>
            <p:ph idx="1"/>
          </p:nvPr>
        </p:nvSpPr>
        <p:spPr/>
        <p:txBody>
          <a:bodyPr/>
          <a:lstStyle/>
          <a:p>
            <a:r>
              <a:rPr lang="en-US" u="sng" dirty="0" smtClean="0"/>
              <a:t>Total Last Touches: 1979</a:t>
            </a:r>
            <a:r>
              <a:rPr lang="en-US" dirty="0" smtClean="0"/>
              <a:t>	</a:t>
            </a:r>
            <a:endParaRPr lang="en-US" dirty="0" smtClean="0"/>
          </a:p>
          <a:p>
            <a:endParaRPr lang="en-US" sz="1800" dirty="0" smtClean="0"/>
          </a:p>
          <a:p>
            <a:r>
              <a:rPr lang="en-US" sz="1800" dirty="0" smtClean="0"/>
              <a:t>CoolTshirts Search:  			169</a:t>
            </a:r>
          </a:p>
          <a:p>
            <a:r>
              <a:rPr lang="en-US" sz="1800" dirty="0" smtClean="0"/>
              <a:t>Getting to Know CoolTshirts:		612</a:t>
            </a:r>
          </a:p>
          <a:p>
            <a:r>
              <a:rPr lang="en-US" sz="1800" dirty="0" smtClean="0"/>
              <a:t>Interview with CoolTshirts Founder:	622</a:t>
            </a:r>
          </a:p>
          <a:p>
            <a:r>
              <a:rPr lang="en-US" sz="1800" dirty="0" smtClean="0"/>
              <a:t>Ten Crazy CoolTshirts Facts:		576</a:t>
            </a:r>
          </a:p>
          <a:p>
            <a:endParaRPr lang="en-US" sz="1800" dirty="0"/>
          </a:p>
          <a:p>
            <a:pPr marL="0" indent="0">
              <a:buNone/>
            </a:pPr>
            <a:r>
              <a:rPr lang="en-US" sz="1800" dirty="0" smtClean="0"/>
              <a:t>Same as the first touch data. Good way to verify that the data is correct.</a:t>
            </a:r>
            <a:endParaRPr lang="en-US" sz="1800" dirty="0"/>
          </a:p>
          <a:p>
            <a:pPr marL="0" indent="0">
              <a:buNone/>
            </a:pPr>
            <a:endParaRPr lang="en-US" dirty="0" smtClean="0"/>
          </a:p>
          <a:p>
            <a:endParaRPr lang="en-US" dirty="0"/>
          </a:p>
        </p:txBody>
      </p:sp>
    </p:spTree>
    <p:extLst>
      <p:ext uri="{BB962C8B-B14F-4D97-AF65-F5344CB8AC3E}">
        <p14:creationId xmlns:p14="http://schemas.microsoft.com/office/powerpoint/2010/main" val="54283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Campaign Sales</a:t>
            </a:r>
            <a:endParaRPr lang="en-US" dirty="0"/>
          </a:p>
        </p:txBody>
      </p:sp>
      <p:sp>
        <p:nvSpPr>
          <p:cNvPr id="3" name="Content Placeholder 2"/>
          <p:cNvSpPr>
            <a:spLocks noGrp="1"/>
          </p:cNvSpPr>
          <p:nvPr>
            <p:ph idx="1"/>
          </p:nvPr>
        </p:nvSpPr>
        <p:spPr/>
        <p:txBody>
          <a:bodyPr/>
          <a:lstStyle/>
          <a:p>
            <a:r>
              <a:rPr lang="en-US" dirty="0" smtClean="0"/>
              <a:t>Total Purchase for the Campaigns: 361</a:t>
            </a:r>
          </a:p>
          <a:p>
            <a:endParaRPr lang="en-US" dirty="0"/>
          </a:p>
          <a:p>
            <a:pPr marL="0" indent="0">
              <a:buNone/>
            </a:pPr>
            <a:r>
              <a:rPr lang="en-US" sz="1800" dirty="0" smtClean="0"/>
              <a:t>The four campaigns combined for a total of 361 purchases.</a:t>
            </a:r>
          </a:p>
          <a:p>
            <a:pPr marL="0" indent="0">
              <a:buNone/>
            </a:pPr>
            <a:r>
              <a:rPr lang="en-US" sz="1800" dirty="0" smtClean="0"/>
              <a:t>Not sure if this is a good number or not since the number of total purchases for a typical month was not included in the project.</a:t>
            </a:r>
          </a:p>
          <a:p>
            <a:pPr marL="0" indent="0">
              <a:buNone/>
            </a:pPr>
            <a:r>
              <a:rPr lang="en-US" sz="1800" dirty="0" smtClean="0"/>
              <a:t>Assuming that the t-shirts sell for $35, which is about average for a “street brand” t-shirt on the web, CoolTshirts had revenues of </a:t>
            </a:r>
          </a:p>
          <a:p>
            <a:pPr marL="0" indent="0">
              <a:buNone/>
            </a:pPr>
            <a:r>
              <a:rPr lang="en-US" sz="1800" dirty="0" smtClean="0"/>
              <a:t>$12,635. I would consider that to be a good number for the four campaigns. I am assuming that CoolTshirts would be a “street brand” seller since one the sources was the NY Times.</a:t>
            </a:r>
            <a:endParaRPr lang="en-US" sz="1800" dirty="0"/>
          </a:p>
        </p:txBody>
      </p:sp>
    </p:spTree>
    <p:extLst>
      <p:ext uri="{BB962C8B-B14F-4D97-AF65-F5344CB8AC3E}">
        <p14:creationId xmlns:p14="http://schemas.microsoft.com/office/powerpoint/2010/main" val="341584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Campaign Analysis</a:t>
            </a:r>
            <a:endParaRPr lang="en-US" dirty="0"/>
          </a:p>
        </p:txBody>
      </p:sp>
      <p:sp>
        <p:nvSpPr>
          <p:cNvPr id="3" name="Content Placeholder 2"/>
          <p:cNvSpPr>
            <a:spLocks noGrp="1"/>
          </p:cNvSpPr>
          <p:nvPr>
            <p:ph idx="1"/>
          </p:nvPr>
        </p:nvSpPr>
        <p:spPr/>
        <p:txBody>
          <a:bodyPr/>
          <a:lstStyle/>
          <a:p>
            <a:r>
              <a:rPr lang="en-US" u="sng" dirty="0" smtClean="0"/>
              <a:t>How the Analysis Conducted</a:t>
            </a:r>
          </a:p>
          <a:p>
            <a:endParaRPr lang="en-US" u="sng" dirty="0"/>
          </a:p>
          <a:p>
            <a:pPr marL="0" indent="0">
              <a:buNone/>
            </a:pPr>
            <a:r>
              <a:rPr lang="en-US" sz="1800" dirty="0" smtClean="0"/>
              <a:t>The analysis was conducted by looking at total sales and by looking at percentages of the data collected for each page. Total sales is an easy analysis to explain. Which campaign sold the most t-shirts. The other three analyses looks at the percentage hits for three different pages. First, the percentage of sales hits compared to first touch hits on the landing page. Second, the percentage of users who touched the check out page compared to first touch hits on the landing page. And lastly, the percentage of purchases as compared to the check out page. These last three analyses will look at user </a:t>
            </a:r>
            <a:r>
              <a:rPr lang="en-US" sz="1800" dirty="0" err="1" smtClean="0"/>
              <a:t>tendancies</a:t>
            </a:r>
            <a:r>
              <a:rPr lang="en-US" sz="1800" dirty="0" smtClean="0"/>
              <a:t>.</a:t>
            </a:r>
            <a:endParaRPr lang="en-US" sz="1800" dirty="0"/>
          </a:p>
        </p:txBody>
      </p:sp>
    </p:spTree>
    <p:extLst>
      <p:ext uri="{BB962C8B-B14F-4D97-AF65-F5344CB8AC3E}">
        <p14:creationId xmlns:p14="http://schemas.microsoft.com/office/powerpoint/2010/main" val="397487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Purchases</a:t>
            </a:r>
            <a:endParaRPr lang="en-US" dirty="0"/>
          </a:p>
        </p:txBody>
      </p:sp>
      <p:sp>
        <p:nvSpPr>
          <p:cNvPr id="3" name="Content Placeholder 2"/>
          <p:cNvSpPr>
            <a:spLocks noGrp="1"/>
          </p:cNvSpPr>
          <p:nvPr>
            <p:ph idx="1"/>
          </p:nvPr>
        </p:nvSpPr>
        <p:spPr/>
        <p:txBody>
          <a:bodyPr/>
          <a:lstStyle/>
          <a:p>
            <a:r>
              <a:rPr lang="en-US" u="sng" dirty="0" smtClean="0"/>
              <a:t>Total Purchases by Campaign:</a:t>
            </a:r>
          </a:p>
          <a:p>
            <a:r>
              <a:rPr lang="en-US" sz="1800" dirty="0" smtClean="0"/>
              <a:t>Interview With CoolTshirts Founder:	118</a:t>
            </a:r>
          </a:p>
          <a:p>
            <a:r>
              <a:rPr lang="en-US" sz="1800" dirty="0" smtClean="0"/>
              <a:t>Ten Crazy CoolTshirts Facts:		109</a:t>
            </a:r>
          </a:p>
          <a:p>
            <a:r>
              <a:rPr lang="en-US" sz="1800" dirty="0" smtClean="0"/>
              <a:t>Getting to Know CoolTshirts:		103</a:t>
            </a:r>
          </a:p>
          <a:p>
            <a:r>
              <a:rPr lang="en-US" sz="1800" dirty="0" smtClean="0"/>
              <a:t>CoolTshirts Search:			  31</a:t>
            </a:r>
          </a:p>
          <a:p>
            <a:endParaRPr lang="en-US" sz="1800" dirty="0"/>
          </a:p>
          <a:p>
            <a:pPr marL="0" indent="0">
              <a:buNone/>
            </a:pPr>
            <a:r>
              <a:rPr lang="en-US" sz="1800" dirty="0" smtClean="0"/>
              <a:t>Looking at this data, one would say that CoolTshirts should continuing investing in campaigns similar to the Interview With CoolTshirts Founder. The second and third ranked campaigns were close, but since they can only invest in one, then using this analysis, the winner is the interview campaign.</a:t>
            </a:r>
            <a:endParaRPr lang="en-US" sz="1800" dirty="0"/>
          </a:p>
        </p:txBody>
      </p:sp>
    </p:spTree>
    <p:extLst>
      <p:ext uri="{BB962C8B-B14F-4D97-AF65-F5344CB8AC3E}">
        <p14:creationId xmlns:p14="http://schemas.microsoft.com/office/powerpoint/2010/main" val="127645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CoolTshirts Sales to Landing</a:t>
            </a:r>
            <a:endParaRPr lang="en-US" dirty="0"/>
          </a:p>
        </p:txBody>
      </p:sp>
      <p:sp>
        <p:nvSpPr>
          <p:cNvPr id="3" name="Content Placeholder 2"/>
          <p:cNvSpPr>
            <a:spLocks noGrp="1"/>
          </p:cNvSpPr>
          <p:nvPr>
            <p:ph idx="1"/>
          </p:nvPr>
        </p:nvSpPr>
        <p:spPr/>
        <p:txBody>
          <a:bodyPr/>
          <a:lstStyle/>
          <a:p>
            <a:r>
              <a:rPr lang="en-US" u="sng" dirty="0" smtClean="0"/>
              <a:t>Percentage of Sales to Landings:</a:t>
            </a:r>
            <a:endParaRPr lang="en-US" sz="1800" dirty="0" smtClean="0"/>
          </a:p>
          <a:p>
            <a:pPr marL="0" indent="0">
              <a:buNone/>
            </a:pPr>
            <a:r>
              <a:rPr lang="en-US" sz="1800" dirty="0"/>
              <a:t> </a:t>
            </a:r>
            <a:r>
              <a:rPr lang="en-US" sz="1800" dirty="0" smtClean="0"/>
              <a:t>  Interview With CoolTshirts Founder:</a:t>
            </a:r>
          </a:p>
          <a:p>
            <a:pPr marL="347472" lvl="1" indent="0">
              <a:buNone/>
            </a:pPr>
            <a:r>
              <a:rPr lang="en-US" sz="1800" dirty="0" smtClean="0"/>
              <a:t>	Sales – 118  Landing – 622   18.97%</a:t>
            </a:r>
            <a:endParaRPr lang="en-US" sz="1800" dirty="0"/>
          </a:p>
          <a:p>
            <a:pPr marL="347472" lvl="1" indent="0">
              <a:buNone/>
            </a:pPr>
            <a:r>
              <a:rPr lang="en-US" sz="1800" dirty="0" smtClean="0"/>
              <a:t>Ten Crazy CoolTshirts Facts:</a:t>
            </a:r>
          </a:p>
          <a:p>
            <a:pPr marL="347472" lvl="1" indent="0">
              <a:buNone/>
            </a:pPr>
            <a:r>
              <a:rPr lang="en-US" sz="1800" dirty="0"/>
              <a:t>	</a:t>
            </a:r>
            <a:r>
              <a:rPr lang="en-US" sz="1800" dirty="0" smtClean="0"/>
              <a:t>Sales – 109  Landing – 576    18.92%</a:t>
            </a:r>
          </a:p>
          <a:p>
            <a:pPr marL="347472" lvl="1" indent="0">
              <a:buNone/>
            </a:pPr>
            <a:r>
              <a:rPr lang="en-US" sz="1800" dirty="0" smtClean="0"/>
              <a:t>CoolTshirts Search:</a:t>
            </a:r>
          </a:p>
          <a:p>
            <a:pPr marL="347472" lvl="1" indent="0">
              <a:buNone/>
            </a:pPr>
            <a:r>
              <a:rPr lang="en-US" sz="1800" dirty="0"/>
              <a:t>	</a:t>
            </a:r>
            <a:r>
              <a:rPr lang="en-US" sz="1800" dirty="0" smtClean="0"/>
              <a:t>Sales – 31    Landing – 169     18.34%</a:t>
            </a:r>
          </a:p>
          <a:p>
            <a:pPr marL="347472" lvl="1" indent="0">
              <a:buNone/>
            </a:pPr>
            <a:r>
              <a:rPr lang="en-US" sz="1800" dirty="0" smtClean="0"/>
              <a:t>Getting To Know CoolTshirts:</a:t>
            </a:r>
          </a:p>
          <a:p>
            <a:pPr marL="347472" lvl="1" indent="0">
              <a:buNone/>
            </a:pPr>
            <a:r>
              <a:rPr lang="en-US" sz="1800" dirty="0"/>
              <a:t>	</a:t>
            </a:r>
            <a:r>
              <a:rPr lang="en-US" sz="1800" dirty="0" smtClean="0"/>
              <a:t>Sales – 103  Landing -  612	16.83%</a:t>
            </a:r>
          </a:p>
          <a:p>
            <a:pPr marL="347472" lvl="1" indent="0">
              <a:buNone/>
            </a:pPr>
            <a:endParaRPr lang="en-US" sz="1800" dirty="0"/>
          </a:p>
          <a:p>
            <a:pPr marL="347472" lvl="1" indent="0">
              <a:buNone/>
            </a:pPr>
            <a:r>
              <a:rPr lang="en-US" sz="1800" dirty="0" smtClean="0"/>
              <a:t>Once again the interview wins, but notice that the Search campaign has climbed a ranking from fourth to third.</a:t>
            </a:r>
          </a:p>
        </p:txBody>
      </p:sp>
    </p:spTree>
    <p:extLst>
      <p:ext uri="{BB962C8B-B14F-4D97-AF65-F5344CB8AC3E}">
        <p14:creationId xmlns:p14="http://schemas.microsoft.com/office/powerpoint/2010/main" val="280303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129</TotalTime>
  <Words>587</Words>
  <Application>Microsoft Office PowerPoint</Application>
  <PresentationFormat>On-screen Show (4:3)</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CoolTshirts</vt:lpstr>
      <vt:lpstr>Marketing Campaigns - First Quarter FY18</vt:lpstr>
      <vt:lpstr>Pages on CoolTshirts Website</vt:lpstr>
      <vt:lpstr>First Touch Data by Campaign</vt:lpstr>
      <vt:lpstr>Last Touches for Campaigns</vt:lpstr>
      <vt:lpstr>CoolTshirts Campaign Sales</vt:lpstr>
      <vt:lpstr>CoolTshirts Campaign Analysis</vt:lpstr>
      <vt:lpstr>CoolTshirts Purchases</vt:lpstr>
      <vt:lpstr>CoolTshirts Sales to Landing</vt:lpstr>
      <vt:lpstr>CoolTshirts Check Out to Landing</vt:lpstr>
      <vt:lpstr>CoolTshirts Purchases Check out</vt:lpstr>
      <vt:lpstr>CoolTShirts Final Analysis</vt:lpstr>
      <vt:lpstr>CoolTshirts Project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CoolTshirts</dc:title>
  <dc:creator>Paul Cousin</dc:creator>
  <cp:lastModifiedBy>Paul Cousin</cp:lastModifiedBy>
  <cp:revision>16</cp:revision>
  <dcterms:created xsi:type="dcterms:W3CDTF">2018-06-17T20:32:03Z</dcterms:created>
  <dcterms:modified xsi:type="dcterms:W3CDTF">2018-06-21T01:23:13Z</dcterms:modified>
</cp:coreProperties>
</file>