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3" r:id="rId9"/>
    <p:sldId id="264"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8712" autoAdjust="0"/>
  </p:normalViewPr>
  <p:slideViewPr>
    <p:cSldViewPr snapToGrid="0">
      <p:cViewPr varScale="1">
        <p:scale>
          <a:sx n="78" d="100"/>
          <a:sy n="78" d="100"/>
        </p:scale>
        <p:origin x="81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A9C68-EE2B-42D8-891A-B18A22D2AEDA}"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BBA9F-EE0B-4E33-9D61-4DDF31A6F212}" type="slidenum">
              <a:rPr lang="en-US" smtClean="0"/>
              <a:t>‹#›</a:t>
            </a:fld>
            <a:endParaRPr lang="en-US"/>
          </a:p>
        </p:txBody>
      </p:sp>
    </p:spTree>
    <p:extLst>
      <p:ext uri="{BB962C8B-B14F-4D97-AF65-F5344CB8AC3E}">
        <p14:creationId xmlns:p14="http://schemas.microsoft.com/office/powerpoint/2010/main" val="2435836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Không cần Staging Area và Server riêng, ODI chỉ cần một khu vực để l</a:t>
            </a:r>
            <a:r>
              <a:rPr lang="vi-VN"/>
              <a:t>ư</a:t>
            </a:r>
            <a:r>
              <a:rPr lang="en-US"/>
              <a:t>u trữ staging trong Target Database</a:t>
            </a:r>
          </a:p>
          <a:p>
            <a:r>
              <a:rPr lang="en-US"/>
              <a:t>-&gt; Tiết kiệm chi phí cở sở hạ tầng</a:t>
            </a:r>
          </a:p>
          <a:p>
            <a:r>
              <a:rPr lang="en-US"/>
              <a:t>-&gt; Transformation và intergrate với dữ liệu nhanh h</a:t>
            </a:r>
            <a:r>
              <a:rPr lang="vi-VN"/>
              <a:t>ơ</a:t>
            </a:r>
            <a:r>
              <a:rPr lang="en-US"/>
              <a:t>n (Vì nằm trong cùng Oracle Server)</a:t>
            </a:r>
            <a:endParaRPr lang="vi-VN"/>
          </a:p>
          <a:p>
            <a:r>
              <a:rPr lang="vi-VN"/>
              <a:t>ODI là một ELT tool</a:t>
            </a:r>
            <a:endParaRPr lang="en-US"/>
          </a:p>
          <a:p>
            <a:endParaRPr lang="en-US"/>
          </a:p>
        </p:txBody>
      </p:sp>
      <p:sp>
        <p:nvSpPr>
          <p:cNvPr id="4" name="Slide Number Placeholder 3"/>
          <p:cNvSpPr>
            <a:spLocks noGrp="1"/>
          </p:cNvSpPr>
          <p:nvPr>
            <p:ph type="sldNum" sz="quarter" idx="5"/>
          </p:nvPr>
        </p:nvSpPr>
        <p:spPr/>
        <p:txBody>
          <a:bodyPr/>
          <a:lstStyle/>
          <a:p>
            <a:fld id="{CFBBBA9F-EE0B-4E33-9D61-4DDF31A6F212}" type="slidenum">
              <a:rPr lang="en-US" smtClean="0"/>
              <a:t>2</a:t>
            </a:fld>
            <a:endParaRPr lang="en-US"/>
          </a:p>
        </p:txBody>
      </p:sp>
    </p:spTree>
    <p:extLst>
      <p:ext uri="{BB962C8B-B14F-4D97-AF65-F5344CB8AC3E}">
        <p14:creationId xmlns:p14="http://schemas.microsoft.com/office/powerpoint/2010/main" val="3180691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t>Các ứng dụng của ngân hàng chạy trên nhiều cơ sở dữ liệu khác nhau (On premise và cloud ) -&gt; Nhân viên muốn làm báo cáo phải đọc data từ nhiều nguồn khác nhau rồi tổng hợp lại </a:t>
            </a:r>
          </a:p>
          <a:p>
            <a:pPr marL="171450" indent="-171450">
              <a:buFont typeface="Wingdings" panose="05000000000000000000" pitchFamily="2" charset="2"/>
              <a:buChar char="à"/>
            </a:pPr>
            <a:r>
              <a:rPr lang="vi-VN">
                <a:sym typeface="Wingdings" panose="05000000000000000000" pitchFamily="2" charset="2"/>
              </a:rPr>
              <a:t>Có nhiều rủi ro về dữ liệu không thống nhất , thiếu dữ liệu, Duplicate, ..</a:t>
            </a:r>
          </a:p>
          <a:p>
            <a:pPr marL="0" indent="0">
              <a:buFont typeface="Wingdings" panose="05000000000000000000" pitchFamily="2" charset="2"/>
              <a:buNone/>
            </a:pPr>
            <a:endParaRPr lang="en-US"/>
          </a:p>
        </p:txBody>
      </p:sp>
      <p:sp>
        <p:nvSpPr>
          <p:cNvPr id="4" name="Slide Number Placeholder 3"/>
          <p:cNvSpPr>
            <a:spLocks noGrp="1"/>
          </p:cNvSpPr>
          <p:nvPr>
            <p:ph type="sldNum" sz="quarter" idx="5"/>
          </p:nvPr>
        </p:nvSpPr>
        <p:spPr/>
        <p:txBody>
          <a:bodyPr/>
          <a:lstStyle/>
          <a:p>
            <a:fld id="{CFBBBA9F-EE0B-4E33-9D61-4DDF31A6F212}" type="slidenum">
              <a:rPr lang="en-US" smtClean="0"/>
              <a:t>3</a:t>
            </a:fld>
            <a:endParaRPr lang="en-US"/>
          </a:p>
        </p:txBody>
      </p:sp>
    </p:spTree>
    <p:extLst>
      <p:ext uri="{BB962C8B-B14F-4D97-AF65-F5344CB8AC3E}">
        <p14:creationId xmlns:p14="http://schemas.microsoft.com/office/powerpoint/2010/main" val="2693129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Các report chỉ được thực hiện trên data warehouse mà không ảnh hưởng đến các DB khác, đảm bảo tính nhất quán của dữ liệu (</a:t>
            </a:r>
            <a:r>
              <a:rPr lang="en-US" sz="1200" b="0" i="0" kern="1200">
                <a:solidFill>
                  <a:schemeClr val="tx1"/>
                </a:solidFill>
                <a:effectLst/>
                <a:latin typeface="+mn-lt"/>
                <a:ea typeface="+mn-ea"/>
                <a:cs typeface="+mn-cs"/>
              </a:rPr>
              <a:t>consistency</a:t>
            </a:r>
            <a:r>
              <a:rPr lang="vi-VN" sz="1200" b="0" i="0" kern="1200">
                <a:solidFill>
                  <a:schemeClr val="tx1"/>
                </a:solidFill>
                <a:effectLst/>
                <a:latin typeface="+mn-lt"/>
                <a:ea typeface="+mn-ea"/>
                <a:cs typeface="+mn-cs"/>
              </a:rPr>
              <a:t>) chữ C trong ACID</a:t>
            </a:r>
          </a:p>
          <a:p>
            <a:r>
              <a:rPr lang="vi-VN" sz="1200" b="0" i="0" kern="1200">
                <a:solidFill>
                  <a:schemeClr val="tx1"/>
                </a:solidFill>
                <a:effectLst/>
                <a:latin typeface="+mn-lt"/>
                <a:ea typeface="+mn-ea"/>
                <a:cs typeface="+mn-cs"/>
              </a:rPr>
              <a:t>ODI là một data ingrator</a:t>
            </a:r>
          </a:p>
          <a:p>
            <a:endParaRPr lang="en-US"/>
          </a:p>
        </p:txBody>
      </p:sp>
      <p:sp>
        <p:nvSpPr>
          <p:cNvPr id="4" name="Slide Number Placeholder 3"/>
          <p:cNvSpPr>
            <a:spLocks noGrp="1"/>
          </p:cNvSpPr>
          <p:nvPr>
            <p:ph type="sldNum" sz="quarter" idx="5"/>
          </p:nvPr>
        </p:nvSpPr>
        <p:spPr/>
        <p:txBody>
          <a:bodyPr/>
          <a:lstStyle/>
          <a:p>
            <a:fld id="{CFBBBA9F-EE0B-4E33-9D61-4DDF31A6F212}" type="slidenum">
              <a:rPr lang="en-US" smtClean="0"/>
              <a:t>4</a:t>
            </a:fld>
            <a:endParaRPr lang="en-US"/>
          </a:p>
        </p:txBody>
      </p:sp>
    </p:spTree>
    <p:extLst>
      <p:ext uri="{BB962C8B-B14F-4D97-AF65-F5344CB8AC3E}">
        <p14:creationId xmlns:p14="http://schemas.microsoft.com/office/powerpoint/2010/main" val="178739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BBBA9F-EE0B-4E33-9D61-4DDF31A6F212}" type="slidenum">
              <a:rPr lang="en-US" smtClean="0"/>
              <a:t>5</a:t>
            </a:fld>
            <a:endParaRPr lang="en-US"/>
          </a:p>
        </p:txBody>
      </p:sp>
    </p:spTree>
    <p:extLst>
      <p:ext uri="{BB962C8B-B14F-4D97-AF65-F5344CB8AC3E}">
        <p14:creationId xmlns:p14="http://schemas.microsoft.com/office/powerpoint/2010/main" val="3701830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BBBA9F-EE0B-4E33-9D61-4DDF31A6F212}" type="slidenum">
              <a:rPr lang="en-US" smtClean="0"/>
              <a:t>6</a:t>
            </a:fld>
            <a:endParaRPr lang="en-US"/>
          </a:p>
        </p:txBody>
      </p:sp>
    </p:spTree>
    <p:extLst>
      <p:ext uri="{BB962C8B-B14F-4D97-AF65-F5344CB8AC3E}">
        <p14:creationId xmlns:p14="http://schemas.microsoft.com/office/powerpoint/2010/main" val="126198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BBBA9F-EE0B-4E33-9D61-4DDF31A6F212}" type="slidenum">
              <a:rPr lang="en-US" smtClean="0"/>
              <a:t>7</a:t>
            </a:fld>
            <a:endParaRPr lang="en-US"/>
          </a:p>
        </p:txBody>
      </p:sp>
    </p:spTree>
    <p:extLst>
      <p:ext uri="{BB962C8B-B14F-4D97-AF65-F5344CB8AC3E}">
        <p14:creationId xmlns:p14="http://schemas.microsoft.com/office/powerpoint/2010/main" val="3714152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BBBA9F-EE0B-4E33-9D61-4DDF31A6F212}" type="slidenum">
              <a:rPr lang="en-US" smtClean="0"/>
              <a:t>8</a:t>
            </a:fld>
            <a:endParaRPr lang="en-US"/>
          </a:p>
        </p:txBody>
      </p:sp>
    </p:spTree>
    <p:extLst>
      <p:ext uri="{BB962C8B-B14F-4D97-AF65-F5344CB8AC3E}">
        <p14:creationId xmlns:p14="http://schemas.microsoft.com/office/powerpoint/2010/main" val="3683833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Với kiến trúc </a:t>
            </a:r>
            <a:r>
              <a:rPr lang="vi-VN" sz="1200" b="1" i="0" kern="1200">
                <a:solidFill>
                  <a:schemeClr val="tx1"/>
                </a:solidFill>
                <a:effectLst/>
                <a:latin typeface="+mn-lt"/>
                <a:ea typeface="+mn-ea"/>
                <a:cs typeface="+mn-cs"/>
              </a:rPr>
              <a:t>Extract-Load Transform (E-LT)</a:t>
            </a:r>
            <a:r>
              <a:rPr lang="vi-VN" sz="1200" b="0" i="0" kern="1200">
                <a:solidFill>
                  <a:schemeClr val="tx1"/>
                </a:solidFill>
                <a:effectLst/>
                <a:latin typeface="+mn-lt"/>
                <a:ea typeface="+mn-ea"/>
                <a:cs typeface="+mn-cs"/>
              </a:rPr>
              <a:t>, Agent hiếm khi thực hiện bất kỳ chuyển đổi nào (mặc dù nó có thể). Nó chỉ đơn giản là lấy code từ ODI repository và sau đó yêu cầu các database hoặc hệ điều hành thực thi mã đó.</a:t>
            </a:r>
          </a:p>
          <a:p>
            <a:r>
              <a:rPr lang="vi-VN" sz="1200" b="0" i="0" kern="1200">
                <a:solidFill>
                  <a:schemeClr val="tx1"/>
                </a:solidFill>
                <a:effectLst/>
                <a:latin typeface="+mn-lt"/>
                <a:ea typeface="+mn-ea"/>
                <a:cs typeface="+mn-cs"/>
              </a:rPr>
              <a:t>Khi quá trình thực thi hoàn tất, Agent cập nhật nhật ký thực thi trong repository, sau đó trả về thông báo lỗi (nếu có) và thống kê thực thi. </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endParaRPr lang="vi-VN" sz="1200" b="0"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CFBBBA9F-EE0B-4E33-9D61-4DDF31A6F212}" type="slidenum">
              <a:rPr lang="en-US" smtClean="0"/>
              <a:t>9</a:t>
            </a:fld>
            <a:endParaRPr lang="en-US"/>
          </a:p>
        </p:txBody>
      </p:sp>
    </p:spTree>
    <p:extLst>
      <p:ext uri="{BB962C8B-B14F-4D97-AF65-F5344CB8AC3E}">
        <p14:creationId xmlns:p14="http://schemas.microsoft.com/office/powerpoint/2010/main" val="3997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8050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595421"/>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1507246"/>
            <a:ext cx="11029615" cy="43226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4/26/2023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4/26/2023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pipartners.com/blog/bid/151030/A-Detailed-Explanation-of-ODI-Knowledge-Modules-LKM-IKM" TargetMode="External"/><Relationship Id="rId2" Type="http://schemas.openxmlformats.org/officeDocument/2006/relationships/hyperlink" Target="https://docs.oracle.com/middleware/12212/odi/concepts/odi_concepts.htm#ODIUN176" TargetMode="External"/><Relationship Id="rId1" Type="http://schemas.openxmlformats.org/officeDocument/2006/relationships/slideLayout" Target="../slideLayouts/slideLayout6.xml"/><Relationship Id="rId6" Type="http://schemas.openxmlformats.org/officeDocument/2006/relationships/hyperlink" Target="https://docs.oracle.com/middleware/1212/odi/ODIDG/security.htm#ODIDG684" TargetMode="External"/><Relationship Id="rId5" Type="http://schemas.openxmlformats.org/officeDocument/2006/relationships/hyperlink" Target="https://dangxuanduy.com/data-engineer/tong-quan-ve-kien-truc-oracle-data-integrator-odi/" TargetMode="External"/><Relationship Id="rId4" Type="http://schemas.openxmlformats.org/officeDocument/2006/relationships/hyperlink" Target="https://fpt-software.udemy.com/course/oracle-data-integrator-odi-12c-developer-course/learn/lecture/6948662#overview"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30E7-44CB-492B-B84C-F3BE595D6D35}"/>
              </a:ext>
            </a:extLst>
          </p:cNvPr>
          <p:cNvSpPr>
            <a:spLocks noGrp="1"/>
          </p:cNvSpPr>
          <p:nvPr>
            <p:ph type="ctrTitle"/>
          </p:nvPr>
        </p:nvSpPr>
        <p:spPr/>
        <p:txBody>
          <a:bodyPr anchor="ctr">
            <a:normAutofit/>
          </a:bodyPr>
          <a:lstStyle/>
          <a:p>
            <a:r>
              <a:rPr lang="it-IT" sz="4000"/>
              <a:t>Oracle Data Integrator (ODI) 12c </a:t>
            </a:r>
            <a:endParaRPr lang="en-US" sz="4000"/>
          </a:p>
        </p:txBody>
      </p:sp>
      <p:sp>
        <p:nvSpPr>
          <p:cNvPr id="5" name="Subtitle 4">
            <a:extLst>
              <a:ext uri="{FF2B5EF4-FFF2-40B4-BE49-F238E27FC236}">
                <a16:creationId xmlns:a16="http://schemas.microsoft.com/office/drawing/2014/main" id="{69E3A05E-F933-4F0F-B9A9-D888877B4A11}"/>
              </a:ext>
            </a:extLst>
          </p:cNvPr>
          <p:cNvSpPr>
            <a:spLocks noGrp="1"/>
          </p:cNvSpPr>
          <p:nvPr>
            <p:ph type="subTitle" idx="1"/>
          </p:nvPr>
        </p:nvSpPr>
        <p:spPr>
          <a:xfrm>
            <a:off x="679268" y="2495445"/>
            <a:ext cx="10895471" cy="590321"/>
          </a:xfrm>
        </p:spPr>
        <p:txBody>
          <a:bodyPr>
            <a:normAutofit/>
          </a:bodyPr>
          <a:lstStyle/>
          <a:p>
            <a:r>
              <a:rPr lang="en-US" sz="1400" i="1"/>
              <a:t>Pham vo duc phong – fpt software</a:t>
            </a:r>
          </a:p>
        </p:txBody>
      </p:sp>
    </p:spTree>
    <p:extLst>
      <p:ext uri="{BB962C8B-B14F-4D97-AF65-F5344CB8AC3E}">
        <p14:creationId xmlns:p14="http://schemas.microsoft.com/office/powerpoint/2010/main" val="1355039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DFE4-1202-4FAE-80B0-2FD62EAA5F24}"/>
              </a:ext>
            </a:extLst>
          </p:cNvPr>
          <p:cNvSpPr>
            <a:spLocks noGrp="1"/>
          </p:cNvSpPr>
          <p:nvPr>
            <p:ph type="title"/>
          </p:nvPr>
        </p:nvSpPr>
        <p:spPr>
          <a:xfrm>
            <a:off x="575894" y="729658"/>
            <a:ext cx="11029616" cy="988332"/>
          </a:xfrm>
        </p:spPr>
        <p:txBody>
          <a:bodyPr anchor="ctr"/>
          <a:lstStyle/>
          <a:p>
            <a:r>
              <a:rPr lang="en-US"/>
              <a:t>references</a:t>
            </a:r>
          </a:p>
        </p:txBody>
      </p:sp>
      <p:sp>
        <p:nvSpPr>
          <p:cNvPr id="4" name="Content Placeholder 2">
            <a:extLst>
              <a:ext uri="{FF2B5EF4-FFF2-40B4-BE49-F238E27FC236}">
                <a16:creationId xmlns:a16="http://schemas.microsoft.com/office/drawing/2014/main" id="{349AFC1D-CA83-4546-8830-5EA162054A19}"/>
              </a:ext>
            </a:extLst>
          </p:cNvPr>
          <p:cNvSpPr txBox="1">
            <a:spLocks/>
          </p:cNvSpPr>
          <p:nvPr/>
        </p:nvSpPr>
        <p:spPr>
          <a:xfrm>
            <a:off x="449262" y="1930057"/>
            <a:ext cx="11437937" cy="320995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400">
                <a:hlinkClick r:id="rId2"/>
              </a:rPr>
              <a:t>https://docs.oracle.com/middleware/12212/odi/concepts/odi_concepts.htm#ODIUN176</a:t>
            </a:r>
            <a:endParaRPr lang="en-US" sz="1400"/>
          </a:p>
          <a:p>
            <a:pPr marL="0" indent="0">
              <a:buNone/>
            </a:pPr>
            <a:r>
              <a:rPr lang="en-US" sz="1400">
                <a:hlinkClick r:id="rId3"/>
              </a:rPr>
              <a:t>https://www.kpipartners.com/blog/bid/151030/A-Detailed-Explanation-of-ODI-Knowledge-Modules-LKM-IKM</a:t>
            </a:r>
            <a:endParaRPr lang="en-US" sz="1400"/>
          </a:p>
          <a:p>
            <a:pPr marL="0" indent="0">
              <a:buNone/>
            </a:pPr>
            <a:r>
              <a:rPr lang="en-US" sz="1400">
                <a:hlinkClick r:id="rId4"/>
              </a:rPr>
              <a:t>https://fpt-software.udemy.com/course/oracle-data-integrator-odi-12c-developer-course/learn/lecture/6948662#overview</a:t>
            </a:r>
            <a:endParaRPr lang="en-US" sz="1400"/>
          </a:p>
          <a:p>
            <a:pPr marL="0" indent="0">
              <a:buNone/>
            </a:pPr>
            <a:r>
              <a:rPr lang="en-US" sz="1400">
                <a:hlinkClick r:id="rId5"/>
              </a:rPr>
              <a:t>https://dangxuanduy.com/data-engineer/tong-quan-ve-kien-truc-oracle-data-integrator-odi/</a:t>
            </a:r>
            <a:endParaRPr lang="en-US" sz="1400"/>
          </a:p>
          <a:p>
            <a:pPr marL="0" indent="0">
              <a:buNone/>
            </a:pPr>
            <a:r>
              <a:rPr lang="en-US" sz="1400">
                <a:hlinkClick r:id="rId6"/>
              </a:rPr>
              <a:t>https://docs.oracle.com/middleware/1212/odi/ODIDG/security.htm#ODIDG684</a:t>
            </a:r>
            <a:endParaRPr lang="en-US" sz="1400"/>
          </a:p>
        </p:txBody>
      </p:sp>
    </p:spTree>
    <p:extLst>
      <p:ext uri="{BB962C8B-B14F-4D97-AF65-F5344CB8AC3E}">
        <p14:creationId xmlns:p14="http://schemas.microsoft.com/office/powerpoint/2010/main" val="180584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C1CA-3E0F-474E-A818-419E47293737}"/>
              </a:ext>
            </a:extLst>
          </p:cNvPr>
          <p:cNvSpPr>
            <a:spLocks noGrp="1"/>
          </p:cNvSpPr>
          <p:nvPr>
            <p:ph type="title"/>
          </p:nvPr>
        </p:nvSpPr>
        <p:spPr/>
        <p:txBody>
          <a:bodyPr/>
          <a:lstStyle/>
          <a:p>
            <a:r>
              <a:rPr lang="en-US"/>
              <a:t>1. ODI Architecture</a:t>
            </a:r>
          </a:p>
        </p:txBody>
      </p:sp>
      <p:sp>
        <p:nvSpPr>
          <p:cNvPr id="3" name="Content Placeholder 2">
            <a:extLst>
              <a:ext uri="{FF2B5EF4-FFF2-40B4-BE49-F238E27FC236}">
                <a16:creationId xmlns:a16="http://schemas.microsoft.com/office/drawing/2014/main" id="{37751FBD-D671-4806-9CCC-2DEB3B95BBB2}"/>
              </a:ext>
            </a:extLst>
          </p:cNvPr>
          <p:cNvSpPr>
            <a:spLocks noGrp="1"/>
          </p:cNvSpPr>
          <p:nvPr>
            <p:ph idx="1"/>
          </p:nvPr>
        </p:nvSpPr>
        <p:spPr>
          <a:xfrm>
            <a:off x="581192" y="1507247"/>
            <a:ext cx="11140545" cy="356388"/>
          </a:xfrm>
        </p:spPr>
        <p:txBody>
          <a:bodyPr anchor="t">
            <a:normAutofit lnSpcReduction="10000"/>
          </a:bodyPr>
          <a:lstStyle/>
          <a:p>
            <a:pPr>
              <a:buFont typeface="Wingdings" panose="05000000000000000000" pitchFamily="2" charset="2"/>
              <a:buChar char="Ø"/>
            </a:pPr>
            <a:r>
              <a:rPr lang="vi-VN"/>
              <a:t>ODI is an ELT tool</a:t>
            </a:r>
            <a:endParaRPr lang="en-US"/>
          </a:p>
        </p:txBody>
      </p:sp>
      <p:sp>
        <p:nvSpPr>
          <p:cNvPr id="7" name="TextBox 6">
            <a:extLst>
              <a:ext uri="{FF2B5EF4-FFF2-40B4-BE49-F238E27FC236}">
                <a16:creationId xmlns:a16="http://schemas.microsoft.com/office/drawing/2014/main" id="{1FEA3004-D674-49E1-94B5-613B4577412A}"/>
              </a:ext>
            </a:extLst>
          </p:cNvPr>
          <p:cNvSpPr txBox="1"/>
          <p:nvPr/>
        </p:nvSpPr>
        <p:spPr>
          <a:xfrm>
            <a:off x="2697815" y="5414675"/>
            <a:ext cx="1484677" cy="369332"/>
          </a:xfrm>
          <a:prstGeom prst="rect">
            <a:avLst/>
          </a:prstGeom>
          <a:noFill/>
        </p:spPr>
        <p:txBody>
          <a:bodyPr wrap="square" rtlCol="0">
            <a:spAutoFit/>
          </a:bodyPr>
          <a:lstStyle/>
          <a:p>
            <a:r>
              <a:rPr lang="en-US"/>
              <a:t>ETL approach</a:t>
            </a:r>
          </a:p>
        </p:txBody>
      </p:sp>
      <p:sp>
        <p:nvSpPr>
          <p:cNvPr id="8" name="TextBox 7">
            <a:extLst>
              <a:ext uri="{FF2B5EF4-FFF2-40B4-BE49-F238E27FC236}">
                <a16:creationId xmlns:a16="http://schemas.microsoft.com/office/drawing/2014/main" id="{541CB0ED-DA57-427B-8216-AA57E6BC560D}"/>
              </a:ext>
            </a:extLst>
          </p:cNvPr>
          <p:cNvSpPr txBox="1"/>
          <p:nvPr/>
        </p:nvSpPr>
        <p:spPr>
          <a:xfrm>
            <a:off x="8507190" y="5414675"/>
            <a:ext cx="1738023" cy="369332"/>
          </a:xfrm>
          <a:prstGeom prst="rect">
            <a:avLst/>
          </a:prstGeom>
          <a:noFill/>
        </p:spPr>
        <p:txBody>
          <a:bodyPr wrap="square" rtlCol="0">
            <a:spAutoFit/>
          </a:bodyPr>
          <a:lstStyle/>
          <a:p>
            <a:r>
              <a:rPr lang="en-US"/>
              <a:t>E-LT approach</a:t>
            </a:r>
          </a:p>
        </p:txBody>
      </p:sp>
      <p:pic>
        <p:nvPicPr>
          <p:cNvPr id="5" name="Picture 4">
            <a:extLst>
              <a:ext uri="{FF2B5EF4-FFF2-40B4-BE49-F238E27FC236}">
                <a16:creationId xmlns:a16="http://schemas.microsoft.com/office/drawing/2014/main" id="{729AA9B6-BE0F-4D82-B833-6B081B7545EE}"/>
              </a:ext>
            </a:extLst>
          </p:cNvPr>
          <p:cNvPicPr>
            <a:picLocks noChangeAspect="1"/>
          </p:cNvPicPr>
          <p:nvPr/>
        </p:nvPicPr>
        <p:blipFill>
          <a:blip r:embed="rId3"/>
          <a:stretch>
            <a:fillRect/>
          </a:stretch>
        </p:blipFill>
        <p:spPr>
          <a:xfrm>
            <a:off x="581192" y="2150296"/>
            <a:ext cx="4676608" cy="3296059"/>
          </a:xfrm>
          <a:prstGeom prst="rect">
            <a:avLst/>
          </a:prstGeom>
        </p:spPr>
      </p:pic>
      <p:pic>
        <p:nvPicPr>
          <p:cNvPr id="10" name="Picture 9">
            <a:extLst>
              <a:ext uri="{FF2B5EF4-FFF2-40B4-BE49-F238E27FC236}">
                <a16:creationId xmlns:a16="http://schemas.microsoft.com/office/drawing/2014/main" id="{BFADF32D-F4E4-466A-95C1-93D8B530DBC9}"/>
              </a:ext>
            </a:extLst>
          </p:cNvPr>
          <p:cNvPicPr>
            <a:picLocks noChangeAspect="1"/>
          </p:cNvPicPr>
          <p:nvPr/>
        </p:nvPicPr>
        <p:blipFill>
          <a:blip r:embed="rId4"/>
          <a:stretch>
            <a:fillRect/>
          </a:stretch>
        </p:blipFill>
        <p:spPr>
          <a:xfrm>
            <a:off x="6424312" y="2073305"/>
            <a:ext cx="5186495" cy="3312247"/>
          </a:xfrm>
          <a:prstGeom prst="rect">
            <a:avLst/>
          </a:prstGeom>
        </p:spPr>
      </p:pic>
      <p:cxnSp>
        <p:nvCxnSpPr>
          <p:cNvPr id="12" name="Straight Arrow Connector 11">
            <a:extLst>
              <a:ext uri="{FF2B5EF4-FFF2-40B4-BE49-F238E27FC236}">
                <a16:creationId xmlns:a16="http://schemas.microsoft.com/office/drawing/2014/main" id="{0B80DC07-B1FA-4EA4-9C0E-83D29A060E5D}"/>
              </a:ext>
            </a:extLst>
          </p:cNvPr>
          <p:cNvCxnSpPr/>
          <p:nvPr/>
        </p:nvCxnSpPr>
        <p:spPr>
          <a:xfrm>
            <a:off x="5555974" y="3826565"/>
            <a:ext cx="540026"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1B9055E-ECAB-4516-8CD9-164BFBE2AC8F}"/>
              </a:ext>
            </a:extLst>
          </p:cNvPr>
          <p:cNvSpPr txBox="1"/>
          <p:nvPr/>
        </p:nvSpPr>
        <p:spPr>
          <a:xfrm>
            <a:off x="7531206" y="5973417"/>
            <a:ext cx="3925957" cy="646331"/>
          </a:xfrm>
          <a:prstGeom prst="rect">
            <a:avLst/>
          </a:prstGeom>
          <a:noFill/>
        </p:spPr>
        <p:txBody>
          <a:bodyPr wrap="square" rtlCol="0">
            <a:spAutoFit/>
          </a:bodyPr>
          <a:lstStyle/>
          <a:p>
            <a:pPr marL="285750" indent="-285750">
              <a:buFont typeface="Wingdings" panose="05000000000000000000" pitchFamily="2" charset="2"/>
              <a:buChar char="à"/>
            </a:pPr>
            <a:r>
              <a:rPr lang="en-US">
                <a:sym typeface="Wingdings" panose="05000000000000000000" pitchFamily="2" charset="2"/>
              </a:rPr>
              <a:t>Cost infrastructure</a:t>
            </a:r>
          </a:p>
          <a:p>
            <a:pPr marL="285750" indent="-285750">
              <a:buFont typeface="Wingdings" panose="05000000000000000000" pitchFamily="2" charset="2"/>
              <a:buChar char="à"/>
            </a:pPr>
            <a:r>
              <a:rPr lang="en-US"/>
              <a:t>Transformation and Intergrate </a:t>
            </a:r>
            <a:r>
              <a:rPr lang="en-US">
                <a:sym typeface="Wingdings" panose="05000000000000000000" pitchFamily="2" charset="2"/>
              </a:rPr>
              <a:t>Faster</a:t>
            </a:r>
            <a:endParaRPr lang="en-US"/>
          </a:p>
        </p:txBody>
      </p:sp>
    </p:spTree>
    <p:extLst>
      <p:ext uri="{BB962C8B-B14F-4D97-AF65-F5344CB8AC3E}">
        <p14:creationId xmlns:p14="http://schemas.microsoft.com/office/powerpoint/2010/main" val="173386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AD247A-EB53-426C-A303-42952EC5B916}"/>
              </a:ext>
            </a:extLst>
          </p:cNvPr>
          <p:cNvPicPr>
            <a:picLocks noChangeAspect="1"/>
          </p:cNvPicPr>
          <p:nvPr/>
        </p:nvPicPr>
        <p:blipFill>
          <a:blip r:embed="rId3"/>
          <a:stretch>
            <a:fillRect/>
          </a:stretch>
        </p:blipFill>
        <p:spPr>
          <a:xfrm>
            <a:off x="2441457" y="1202693"/>
            <a:ext cx="7626879" cy="4984020"/>
          </a:xfrm>
          <a:prstGeom prst="rect">
            <a:avLst/>
          </a:prstGeom>
        </p:spPr>
      </p:pic>
      <p:sp>
        <p:nvSpPr>
          <p:cNvPr id="15" name="Content Placeholder 2">
            <a:extLst>
              <a:ext uri="{FF2B5EF4-FFF2-40B4-BE49-F238E27FC236}">
                <a16:creationId xmlns:a16="http://schemas.microsoft.com/office/drawing/2014/main" id="{21187632-8C72-41A5-9327-356C54F74947}"/>
              </a:ext>
            </a:extLst>
          </p:cNvPr>
          <p:cNvSpPr txBox="1">
            <a:spLocks/>
          </p:cNvSpPr>
          <p:nvPr/>
        </p:nvSpPr>
        <p:spPr>
          <a:xfrm>
            <a:off x="328273" y="671287"/>
            <a:ext cx="11412092" cy="356388"/>
          </a:xfrm>
          <a:prstGeom prst="rect">
            <a:avLst/>
          </a:prstGeom>
        </p:spPr>
        <p:txBody>
          <a:bodyPr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Ø"/>
            </a:pPr>
            <a:r>
              <a:rPr lang="en-US"/>
              <a:t>Why do we need Data Integrator?</a:t>
            </a:r>
          </a:p>
        </p:txBody>
      </p:sp>
      <p:sp>
        <p:nvSpPr>
          <p:cNvPr id="2" name="TextBox 1">
            <a:extLst>
              <a:ext uri="{FF2B5EF4-FFF2-40B4-BE49-F238E27FC236}">
                <a16:creationId xmlns:a16="http://schemas.microsoft.com/office/drawing/2014/main" id="{153BC952-9ABB-48F2-BE52-41F8716B8939}"/>
              </a:ext>
            </a:extLst>
          </p:cNvPr>
          <p:cNvSpPr txBox="1"/>
          <p:nvPr/>
        </p:nvSpPr>
        <p:spPr>
          <a:xfrm>
            <a:off x="4935793" y="6292644"/>
            <a:ext cx="2438401" cy="369332"/>
          </a:xfrm>
          <a:prstGeom prst="rect">
            <a:avLst/>
          </a:prstGeom>
          <a:noFill/>
        </p:spPr>
        <p:txBody>
          <a:bodyPr wrap="square" rtlCol="0">
            <a:spAutoFit/>
          </a:bodyPr>
          <a:lstStyle/>
          <a:p>
            <a:r>
              <a:rPr lang="en-US"/>
              <a:t>“Spaghetti” architecture</a:t>
            </a:r>
          </a:p>
        </p:txBody>
      </p:sp>
    </p:spTree>
    <p:extLst>
      <p:ext uri="{BB962C8B-B14F-4D97-AF65-F5344CB8AC3E}">
        <p14:creationId xmlns:p14="http://schemas.microsoft.com/office/powerpoint/2010/main" val="11625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751FBD-D671-4806-9CCC-2DEB3B95BBB2}"/>
              </a:ext>
            </a:extLst>
          </p:cNvPr>
          <p:cNvSpPr>
            <a:spLocks noGrp="1"/>
          </p:cNvSpPr>
          <p:nvPr>
            <p:ph idx="4294967295"/>
          </p:nvPr>
        </p:nvSpPr>
        <p:spPr>
          <a:xfrm>
            <a:off x="438083" y="688536"/>
            <a:ext cx="11293474" cy="541624"/>
          </a:xfrm>
        </p:spPr>
        <p:txBody>
          <a:bodyPr anchor="t">
            <a:normAutofit/>
          </a:bodyPr>
          <a:lstStyle/>
          <a:p>
            <a:pPr>
              <a:buFont typeface="Wingdings" panose="05000000000000000000" pitchFamily="2" charset="2"/>
              <a:buChar char="Ø"/>
            </a:pPr>
            <a:r>
              <a:rPr lang="vi-VN"/>
              <a:t>ODI is a Data Intergrator</a:t>
            </a:r>
            <a:endParaRPr lang="en-US"/>
          </a:p>
        </p:txBody>
      </p:sp>
      <p:pic>
        <p:nvPicPr>
          <p:cNvPr id="4" name="Picture 3">
            <a:extLst>
              <a:ext uri="{FF2B5EF4-FFF2-40B4-BE49-F238E27FC236}">
                <a16:creationId xmlns:a16="http://schemas.microsoft.com/office/drawing/2014/main" id="{7B3D3FC6-5FB7-41FC-9086-B17B54B2C089}"/>
              </a:ext>
            </a:extLst>
          </p:cNvPr>
          <p:cNvPicPr>
            <a:picLocks noChangeAspect="1"/>
          </p:cNvPicPr>
          <p:nvPr/>
        </p:nvPicPr>
        <p:blipFill>
          <a:blip r:embed="rId3"/>
          <a:stretch>
            <a:fillRect/>
          </a:stretch>
        </p:blipFill>
        <p:spPr>
          <a:xfrm>
            <a:off x="2482799" y="959348"/>
            <a:ext cx="8023073" cy="4821846"/>
          </a:xfrm>
          <a:prstGeom prst="rect">
            <a:avLst/>
          </a:prstGeom>
        </p:spPr>
      </p:pic>
      <p:sp>
        <p:nvSpPr>
          <p:cNvPr id="5" name="Left Brace 4">
            <a:extLst>
              <a:ext uri="{FF2B5EF4-FFF2-40B4-BE49-F238E27FC236}">
                <a16:creationId xmlns:a16="http://schemas.microsoft.com/office/drawing/2014/main" id="{CCA81037-DECC-4F06-92E1-2A3F0508F734}"/>
              </a:ext>
            </a:extLst>
          </p:cNvPr>
          <p:cNvSpPr/>
          <p:nvPr/>
        </p:nvSpPr>
        <p:spPr>
          <a:xfrm rot="16200000">
            <a:off x="5330195" y="3779706"/>
            <a:ext cx="381625" cy="46195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0F57F5A0-3701-4FAE-852A-FE9CF6BC5E47}"/>
              </a:ext>
            </a:extLst>
          </p:cNvPr>
          <p:cNvSpPr/>
          <p:nvPr/>
        </p:nvSpPr>
        <p:spPr>
          <a:xfrm rot="16200000">
            <a:off x="8811077" y="5062136"/>
            <a:ext cx="381625" cy="20546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1889B0C0-41F0-491D-91BC-617E9136DD4D}"/>
              </a:ext>
            </a:extLst>
          </p:cNvPr>
          <p:cNvSpPr txBox="1"/>
          <p:nvPr/>
        </p:nvSpPr>
        <p:spPr>
          <a:xfrm>
            <a:off x="5156220" y="6397734"/>
            <a:ext cx="729574" cy="369332"/>
          </a:xfrm>
          <a:prstGeom prst="rect">
            <a:avLst/>
          </a:prstGeom>
          <a:noFill/>
        </p:spPr>
        <p:txBody>
          <a:bodyPr wrap="square" rtlCol="0">
            <a:spAutoFit/>
          </a:bodyPr>
          <a:lstStyle/>
          <a:p>
            <a:r>
              <a:rPr lang="vi-VN"/>
              <a:t>ODI</a:t>
            </a:r>
            <a:endParaRPr lang="en-US"/>
          </a:p>
        </p:txBody>
      </p:sp>
      <p:sp>
        <p:nvSpPr>
          <p:cNvPr id="8" name="TextBox 7">
            <a:extLst>
              <a:ext uri="{FF2B5EF4-FFF2-40B4-BE49-F238E27FC236}">
                <a16:creationId xmlns:a16="http://schemas.microsoft.com/office/drawing/2014/main" id="{BA278B87-0D97-4963-A454-AFE238AEB85D}"/>
              </a:ext>
            </a:extLst>
          </p:cNvPr>
          <p:cNvSpPr txBox="1"/>
          <p:nvPr/>
        </p:nvSpPr>
        <p:spPr>
          <a:xfrm>
            <a:off x="8771667" y="6397734"/>
            <a:ext cx="729574" cy="369332"/>
          </a:xfrm>
          <a:prstGeom prst="rect">
            <a:avLst/>
          </a:prstGeom>
          <a:noFill/>
        </p:spPr>
        <p:txBody>
          <a:bodyPr wrap="square" rtlCol="0">
            <a:spAutoFit/>
          </a:bodyPr>
          <a:lstStyle/>
          <a:p>
            <a:r>
              <a:rPr lang="vi-VN"/>
              <a:t>OAS</a:t>
            </a:r>
            <a:endParaRPr lang="en-US"/>
          </a:p>
        </p:txBody>
      </p:sp>
    </p:spTree>
    <p:extLst>
      <p:ext uri="{BB962C8B-B14F-4D97-AF65-F5344CB8AC3E}">
        <p14:creationId xmlns:p14="http://schemas.microsoft.com/office/powerpoint/2010/main" val="103663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751FBD-D671-4806-9CCC-2DEB3B95BBB2}"/>
              </a:ext>
            </a:extLst>
          </p:cNvPr>
          <p:cNvSpPr>
            <a:spLocks noGrp="1"/>
          </p:cNvSpPr>
          <p:nvPr>
            <p:ph idx="4294967295"/>
          </p:nvPr>
        </p:nvSpPr>
        <p:spPr>
          <a:xfrm>
            <a:off x="438083" y="688536"/>
            <a:ext cx="11293474" cy="422509"/>
          </a:xfrm>
        </p:spPr>
        <p:txBody>
          <a:bodyPr anchor="t">
            <a:normAutofit/>
          </a:bodyPr>
          <a:lstStyle/>
          <a:p>
            <a:pPr>
              <a:buFont typeface="Wingdings" panose="05000000000000000000" pitchFamily="2" charset="2"/>
              <a:buChar char="Ø"/>
            </a:pPr>
            <a:r>
              <a:rPr lang="vi-VN"/>
              <a:t> Development Process Flow</a:t>
            </a:r>
            <a:endParaRPr lang="en-US"/>
          </a:p>
        </p:txBody>
      </p:sp>
      <p:pic>
        <p:nvPicPr>
          <p:cNvPr id="5" name="Picture 4">
            <a:extLst>
              <a:ext uri="{FF2B5EF4-FFF2-40B4-BE49-F238E27FC236}">
                <a16:creationId xmlns:a16="http://schemas.microsoft.com/office/drawing/2014/main" id="{DD946D79-2BB9-48C4-B398-54E90CB46E44}"/>
              </a:ext>
            </a:extLst>
          </p:cNvPr>
          <p:cNvPicPr>
            <a:picLocks noChangeAspect="1"/>
          </p:cNvPicPr>
          <p:nvPr/>
        </p:nvPicPr>
        <p:blipFill>
          <a:blip r:embed="rId3"/>
          <a:stretch>
            <a:fillRect/>
          </a:stretch>
        </p:blipFill>
        <p:spPr>
          <a:xfrm>
            <a:off x="523739" y="1495386"/>
            <a:ext cx="11144523" cy="4413800"/>
          </a:xfrm>
          <a:prstGeom prst="rect">
            <a:avLst/>
          </a:prstGeom>
        </p:spPr>
      </p:pic>
    </p:spTree>
    <p:extLst>
      <p:ext uri="{BB962C8B-B14F-4D97-AF65-F5344CB8AC3E}">
        <p14:creationId xmlns:p14="http://schemas.microsoft.com/office/powerpoint/2010/main" val="356472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751FBD-D671-4806-9CCC-2DEB3B95BBB2}"/>
              </a:ext>
            </a:extLst>
          </p:cNvPr>
          <p:cNvSpPr>
            <a:spLocks noGrp="1"/>
          </p:cNvSpPr>
          <p:nvPr>
            <p:ph idx="4294967295"/>
          </p:nvPr>
        </p:nvSpPr>
        <p:spPr>
          <a:xfrm>
            <a:off x="449263" y="595408"/>
            <a:ext cx="4820827" cy="6021701"/>
          </a:xfrm>
        </p:spPr>
        <p:txBody>
          <a:bodyPr anchor="t">
            <a:normAutofit/>
          </a:bodyPr>
          <a:lstStyle/>
          <a:p>
            <a:pPr>
              <a:buFont typeface="Wingdings" panose="05000000000000000000" pitchFamily="2" charset="2"/>
              <a:buChar char="Ø"/>
            </a:pPr>
            <a:r>
              <a:rPr lang="vi-VN"/>
              <a:t> </a:t>
            </a:r>
            <a:r>
              <a:rPr lang="en-US"/>
              <a:t>Security</a:t>
            </a:r>
          </a:p>
          <a:p>
            <a:pPr lvl="1"/>
            <a:r>
              <a:rPr lang="en-US" b="1"/>
              <a:t>Objects</a:t>
            </a:r>
            <a:r>
              <a:rPr lang="en-US"/>
              <a:t>:  An </a:t>
            </a:r>
            <a:r>
              <a:rPr lang="en-US" b="1"/>
              <a:t>object</a:t>
            </a:r>
            <a:r>
              <a:rPr lang="en-US"/>
              <a:t> is a representation of a design-time or run-time artifact handled through Oracle Data Integrator. Examples of objects include agents, projects, models, data stores, scenarios, mappings, and even repositories.</a:t>
            </a:r>
          </a:p>
          <a:p>
            <a:pPr lvl="1"/>
            <a:r>
              <a:rPr lang="en-US"/>
              <a:t> </a:t>
            </a:r>
            <a:r>
              <a:rPr lang="en-US" b="1"/>
              <a:t>Instances</a:t>
            </a:r>
            <a:r>
              <a:rPr lang="en-US"/>
              <a:t> : An </a:t>
            </a:r>
            <a:r>
              <a:rPr lang="en-US" b="1"/>
              <a:t>instance</a:t>
            </a:r>
            <a:r>
              <a:rPr lang="en-US"/>
              <a:t> is a particular occurrence of an object ( similar to the same concepts used in object-oriented programming) </a:t>
            </a:r>
          </a:p>
          <a:p>
            <a:pPr lvl="1"/>
            <a:r>
              <a:rPr lang="en-US" b="1"/>
              <a:t>Methods</a:t>
            </a:r>
            <a:r>
              <a:rPr lang="en-US"/>
              <a:t>: action that can be performed on an object, such as edit, delete, and so on. Each object has a predefined set of methods.</a:t>
            </a:r>
          </a:p>
          <a:p>
            <a:pPr lvl="1"/>
            <a:r>
              <a:rPr lang="en-US" b="1"/>
              <a:t>Privileges</a:t>
            </a:r>
            <a:r>
              <a:rPr lang="en-US"/>
              <a:t> :  Methodss in object or on instance </a:t>
            </a:r>
          </a:p>
          <a:p>
            <a:pPr lvl="1"/>
            <a:r>
              <a:rPr lang="en-US" b="1"/>
              <a:t>Profiles</a:t>
            </a:r>
            <a:r>
              <a:rPr lang="en-US"/>
              <a:t> : A </a:t>
            </a:r>
            <a:r>
              <a:rPr lang="en-US" b="1"/>
              <a:t>profile</a:t>
            </a:r>
            <a:r>
              <a:rPr lang="en-US"/>
              <a:t> contains a set of privileges for working with ODI.</a:t>
            </a:r>
          </a:p>
          <a:p>
            <a:pPr lvl="2">
              <a:buFont typeface="Wingdings" panose="05000000000000000000" pitchFamily="2" charset="2"/>
              <a:buChar char="q"/>
            </a:pPr>
            <a:r>
              <a:rPr lang="en-US"/>
              <a:t>Generic : have the generic privilege option selected for all object methods. </a:t>
            </a:r>
          </a:p>
          <a:p>
            <a:pPr lvl="2">
              <a:buFont typeface="Wingdings" panose="05000000000000000000" pitchFamily="2" charset="2"/>
              <a:buChar char="q"/>
            </a:pPr>
            <a:r>
              <a:rPr lang="en-US"/>
              <a:t>Nongeneric Profiles : You must grant the user, or role, the rights on the methods for each instance.</a:t>
            </a:r>
          </a:p>
          <a:p>
            <a:pPr lvl="1"/>
            <a:r>
              <a:rPr lang="en-US" b="1"/>
              <a:t>Users</a:t>
            </a:r>
          </a:p>
          <a:p>
            <a:pPr marL="0" indent="0">
              <a:buNone/>
            </a:pPr>
            <a:endParaRPr lang="en-US"/>
          </a:p>
        </p:txBody>
      </p:sp>
      <p:pic>
        <p:nvPicPr>
          <p:cNvPr id="8" name="Picture 7">
            <a:extLst>
              <a:ext uri="{FF2B5EF4-FFF2-40B4-BE49-F238E27FC236}">
                <a16:creationId xmlns:a16="http://schemas.microsoft.com/office/drawing/2014/main" id="{50AFEE87-A851-4F49-883B-DD856463EE10}"/>
              </a:ext>
            </a:extLst>
          </p:cNvPr>
          <p:cNvPicPr>
            <a:picLocks noChangeAspect="1"/>
          </p:cNvPicPr>
          <p:nvPr/>
        </p:nvPicPr>
        <p:blipFill>
          <a:blip r:embed="rId3"/>
          <a:stretch>
            <a:fillRect/>
          </a:stretch>
        </p:blipFill>
        <p:spPr>
          <a:xfrm>
            <a:off x="5193267" y="1674221"/>
            <a:ext cx="6549470" cy="3509559"/>
          </a:xfrm>
          <a:prstGeom prst="rect">
            <a:avLst/>
          </a:prstGeom>
        </p:spPr>
      </p:pic>
    </p:spTree>
    <p:extLst>
      <p:ext uri="{BB962C8B-B14F-4D97-AF65-F5344CB8AC3E}">
        <p14:creationId xmlns:p14="http://schemas.microsoft.com/office/powerpoint/2010/main" val="5823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751FBD-D671-4806-9CCC-2DEB3B95BBB2}"/>
              </a:ext>
            </a:extLst>
          </p:cNvPr>
          <p:cNvSpPr>
            <a:spLocks noGrp="1"/>
          </p:cNvSpPr>
          <p:nvPr>
            <p:ph idx="4294967295"/>
          </p:nvPr>
        </p:nvSpPr>
        <p:spPr>
          <a:xfrm>
            <a:off x="905116" y="1474558"/>
            <a:ext cx="2929465" cy="2458346"/>
          </a:xfrm>
        </p:spPr>
        <p:txBody>
          <a:bodyPr anchor="t">
            <a:normAutofit/>
          </a:bodyPr>
          <a:lstStyle/>
          <a:p>
            <a:pPr>
              <a:buSzPct val="100000"/>
              <a:buFont typeface="Wingdings" panose="05000000000000000000" pitchFamily="2" charset="2"/>
              <a:buChar char="§"/>
            </a:pPr>
            <a:r>
              <a:rPr lang="en-US"/>
              <a:t>LKM: Load Knowledge Module</a:t>
            </a:r>
          </a:p>
          <a:p>
            <a:pPr>
              <a:buSzPct val="100000"/>
              <a:buFont typeface="Wingdings" panose="05000000000000000000" pitchFamily="2" charset="2"/>
              <a:buChar char="§"/>
            </a:pPr>
            <a:r>
              <a:rPr lang="en-US"/>
              <a:t>IKM : Integration Knowledge Module</a:t>
            </a:r>
          </a:p>
          <a:p>
            <a:pPr>
              <a:buSzPct val="100000"/>
              <a:buFont typeface="Wingdings" panose="05000000000000000000" pitchFamily="2" charset="2"/>
              <a:buChar char="§"/>
            </a:pPr>
            <a:r>
              <a:rPr lang="en-US"/>
              <a:t>CKM: Check Knowledge Module</a:t>
            </a:r>
          </a:p>
        </p:txBody>
      </p:sp>
      <p:sp>
        <p:nvSpPr>
          <p:cNvPr id="5" name="Content Placeholder 2">
            <a:extLst>
              <a:ext uri="{FF2B5EF4-FFF2-40B4-BE49-F238E27FC236}">
                <a16:creationId xmlns:a16="http://schemas.microsoft.com/office/drawing/2014/main" id="{FDA717EE-5B41-4A19-95CE-D0C30E98B3A7}"/>
              </a:ext>
            </a:extLst>
          </p:cNvPr>
          <p:cNvSpPr txBox="1">
            <a:spLocks/>
          </p:cNvSpPr>
          <p:nvPr/>
        </p:nvSpPr>
        <p:spPr>
          <a:xfrm>
            <a:off x="590483" y="840936"/>
            <a:ext cx="11293474" cy="422509"/>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Ø"/>
            </a:pPr>
            <a:r>
              <a:rPr lang="en-US"/>
              <a:t>ODI</a:t>
            </a:r>
            <a:r>
              <a:rPr lang="vi-VN"/>
              <a:t> </a:t>
            </a:r>
            <a:r>
              <a:rPr lang="en-US"/>
              <a:t>Data flow Architecture</a:t>
            </a:r>
          </a:p>
        </p:txBody>
      </p:sp>
      <p:pic>
        <p:nvPicPr>
          <p:cNvPr id="6" name="Picture 5">
            <a:extLst>
              <a:ext uri="{FF2B5EF4-FFF2-40B4-BE49-F238E27FC236}">
                <a16:creationId xmlns:a16="http://schemas.microsoft.com/office/drawing/2014/main" id="{F37515DC-4A11-4B7C-BDD8-D0D5D08FEC99}"/>
              </a:ext>
            </a:extLst>
          </p:cNvPr>
          <p:cNvPicPr>
            <a:picLocks noChangeAspect="1"/>
          </p:cNvPicPr>
          <p:nvPr/>
        </p:nvPicPr>
        <p:blipFill>
          <a:blip r:embed="rId3"/>
          <a:stretch>
            <a:fillRect/>
          </a:stretch>
        </p:blipFill>
        <p:spPr>
          <a:xfrm>
            <a:off x="5351443" y="624680"/>
            <a:ext cx="5935441" cy="5990803"/>
          </a:xfrm>
          <a:prstGeom prst="rect">
            <a:avLst/>
          </a:prstGeom>
        </p:spPr>
      </p:pic>
    </p:spTree>
    <p:extLst>
      <p:ext uri="{BB962C8B-B14F-4D97-AF65-F5344CB8AC3E}">
        <p14:creationId xmlns:p14="http://schemas.microsoft.com/office/powerpoint/2010/main" val="3411466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DA717EE-5B41-4A19-95CE-D0C30E98B3A7}"/>
              </a:ext>
            </a:extLst>
          </p:cNvPr>
          <p:cNvSpPr txBox="1">
            <a:spLocks/>
          </p:cNvSpPr>
          <p:nvPr/>
        </p:nvSpPr>
        <p:spPr>
          <a:xfrm>
            <a:off x="590483" y="840936"/>
            <a:ext cx="11293474" cy="422509"/>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Ø"/>
            </a:pPr>
            <a:r>
              <a:rPr lang="en-US"/>
              <a:t>ODI</a:t>
            </a:r>
            <a:r>
              <a:rPr lang="vi-VN"/>
              <a:t> </a:t>
            </a:r>
            <a:r>
              <a:rPr lang="en-US"/>
              <a:t>Repositories</a:t>
            </a:r>
          </a:p>
        </p:txBody>
      </p:sp>
      <p:pic>
        <p:nvPicPr>
          <p:cNvPr id="8" name="Picture 7">
            <a:extLst>
              <a:ext uri="{FF2B5EF4-FFF2-40B4-BE49-F238E27FC236}">
                <a16:creationId xmlns:a16="http://schemas.microsoft.com/office/drawing/2014/main" id="{97DAF8BF-BFD1-45C8-B85A-9B0BDFF1902C}"/>
              </a:ext>
            </a:extLst>
          </p:cNvPr>
          <p:cNvPicPr>
            <a:picLocks noChangeAspect="1"/>
          </p:cNvPicPr>
          <p:nvPr/>
        </p:nvPicPr>
        <p:blipFill>
          <a:blip r:embed="rId3"/>
          <a:stretch>
            <a:fillRect/>
          </a:stretch>
        </p:blipFill>
        <p:spPr>
          <a:xfrm>
            <a:off x="1178259" y="1190043"/>
            <a:ext cx="9835483" cy="5092770"/>
          </a:xfrm>
          <a:prstGeom prst="rect">
            <a:avLst/>
          </a:prstGeom>
        </p:spPr>
      </p:pic>
    </p:spTree>
    <p:extLst>
      <p:ext uri="{BB962C8B-B14F-4D97-AF65-F5344CB8AC3E}">
        <p14:creationId xmlns:p14="http://schemas.microsoft.com/office/powerpoint/2010/main" val="205160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DA717EE-5B41-4A19-95CE-D0C30E98B3A7}"/>
              </a:ext>
            </a:extLst>
          </p:cNvPr>
          <p:cNvSpPr txBox="1">
            <a:spLocks/>
          </p:cNvSpPr>
          <p:nvPr/>
        </p:nvSpPr>
        <p:spPr>
          <a:xfrm>
            <a:off x="590483" y="840936"/>
            <a:ext cx="11293474" cy="422509"/>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Ø"/>
            </a:pPr>
            <a:r>
              <a:rPr lang="en-US"/>
              <a:t>ODI Agents</a:t>
            </a:r>
          </a:p>
        </p:txBody>
      </p:sp>
      <p:pic>
        <p:nvPicPr>
          <p:cNvPr id="2050" name="Picture 2" descr="Oracle ODI Agent">
            <a:extLst>
              <a:ext uri="{FF2B5EF4-FFF2-40B4-BE49-F238E27FC236}">
                <a16:creationId xmlns:a16="http://schemas.microsoft.com/office/drawing/2014/main" id="{412B5875-4D53-43B6-9CBF-25D8CED03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12" y="1052190"/>
            <a:ext cx="5852805" cy="538189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DE7AE941-7F6C-4A5A-B4CB-AC860F1DDBAB}"/>
              </a:ext>
            </a:extLst>
          </p:cNvPr>
          <p:cNvSpPr txBox="1">
            <a:spLocks/>
          </p:cNvSpPr>
          <p:nvPr/>
        </p:nvSpPr>
        <p:spPr>
          <a:xfrm>
            <a:off x="924780" y="1263445"/>
            <a:ext cx="3824201" cy="529180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SzPct val="100000"/>
              <a:buFont typeface="Wingdings" panose="05000000000000000000" pitchFamily="2" charset="2"/>
              <a:buChar char="§"/>
            </a:pPr>
            <a:r>
              <a:rPr lang="en-US"/>
              <a:t>Light weight Java process. Agents orchestrates the execution of ODI scenarios.</a:t>
            </a:r>
          </a:p>
          <a:p>
            <a:pPr>
              <a:buSzPct val="100000"/>
              <a:buFont typeface="Wingdings" panose="05000000000000000000" pitchFamily="2" charset="2"/>
              <a:buChar char="§"/>
            </a:pPr>
            <a:r>
              <a:rPr lang="en-US">
                <a:latin typeface="Gill Sans MT (Body)"/>
              </a:rPr>
              <a:t>With the  Extract-Load Transform (E-LT) architecture, the Agent rarely performs any transformation (although it can). It simply pulls the code from the ODI repository and then asks the database or operating system to execute that code.</a:t>
            </a:r>
          </a:p>
          <a:p>
            <a:pPr>
              <a:buSzPct val="100000"/>
              <a:buFont typeface="Wingdings" panose="05000000000000000000" pitchFamily="2" charset="2"/>
              <a:buChar char="§"/>
            </a:pPr>
            <a:r>
              <a:rPr lang="en-US">
                <a:latin typeface="Gill Sans MT (Body)"/>
              </a:rPr>
              <a:t>When the execution is complete, the Agent updates the execution log in the repository, then returns the error message (if any) and the execution statistics.</a:t>
            </a:r>
            <a:endParaRPr lang="en-US"/>
          </a:p>
        </p:txBody>
      </p:sp>
      <p:pic>
        <p:nvPicPr>
          <p:cNvPr id="2051" name="DefaultOcx">
            <a:extLst>
              <a:ext uri="{FF2B5EF4-FFF2-40B4-BE49-F238E27FC236}">
                <a16:creationId xmlns:a16="http://schemas.microsoft.com/office/drawing/2014/main" id="{CDF85A77-D579-4CEA-B9AF-30A90BA204DB}"/>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600325" cy="4397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10388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3325</TotalTime>
  <Words>660</Words>
  <Application>Microsoft Office PowerPoint</Application>
  <PresentationFormat>Widescreen</PresentationFormat>
  <Paragraphs>57</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Gill Sans MT</vt:lpstr>
      <vt:lpstr>Gill Sans MT (Body)</vt:lpstr>
      <vt:lpstr>Tahoma</vt:lpstr>
      <vt:lpstr>Wingdings</vt:lpstr>
      <vt:lpstr>Wingdings 2</vt:lpstr>
      <vt:lpstr>Dividend</vt:lpstr>
      <vt:lpstr>Oracle Data Integrator (ODI) 12c </vt:lpstr>
      <vt:lpstr>1. ODI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Data Integrator (ODI) 12c </dc:title>
  <dc:creator>Pham Vo Duc Phong (FWA.CTA)</dc:creator>
  <cp:lastModifiedBy>Pham Vo Duc Phong (FWA.CTA)</cp:lastModifiedBy>
  <cp:revision>125</cp:revision>
  <dcterms:created xsi:type="dcterms:W3CDTF">2023-04-18T04:09:21Z</dcterms:created>
  <dcterms:modified xsi:type="dcterms:W3CDTF">2023-04-26T03:13:44Z</dcterms:modified>
</cp:coreProperties>
</file>