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62" r:id="rId5"/>
    <p:sldId id="258" r:id="rId6"/>
    <p:sldId id="270" r:id="rId7"/>
    <p:sldId id="271" r:id="rId8"/>
    <p:sldId id="269" r:id="rId9"/>
    <p:sldId id="268" r:id="rId10"/>
    <p:sldId id="275" r:id="rId11"/>
    <p:sldId id="276" r:id="rId12"/>
    <p:sldId id="277" r:id="rId13"/>
    <p:sldId id="260" r:id="rId14"/>
    <p:sldId id="278" r:id="rId15"/>
    <p:sldId id="259" r:id="rId16"/>
    <p:sldId id="265" r:id="rId17"/>
    <p:sldId id="267" r:id="rId18"/>
    <p:sldId id="272" r:id="rId19"/>
    <p:sldId id="274" r:id="rId20"/>
    <p:sldId id="273" r:id="rId21"/>
  </p:sldIdLst>
  <p:sldSz cx="9144000" cy="5143500" type="screen16x9"/>
  <p:notesSz cx="6858000" cy="9144000"/>
  <p:embeddedFontLst>
    <p:embeddedFont>
      <p:font typeface="Old Standard TT" panose="020B060402020202020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tzHzqwZAkjEDT51mWVzzksLt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41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92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60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7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684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161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648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8697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91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38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89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23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37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27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5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4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blipFill rotWithShape="1">
            <a:blip r:embed="rId2">
              <a:alphaModFix/>
            </a:blip>
            <a:tile tx="0" ty="0" sx="100000" sy="100000" flip="none" algn="tl"/>
          </a:blip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8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0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5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p1">
            <a:extLst>
              <a:ext uri="{FF2B5EF4-FFF2-40B4-BE49-F238E27FC236}">
                <a16:creationId xmlns:a16="http://schemas.microsoft.com/office/drawing/2014/main" id="{4534FE16-6B35-4762-8A17-E2703A275DA7}"/>
              </a:ext>
            </a:extLst>
          </p:cNvPr>
          <p:cNvSpPr txBox="1">
            <a:spLocks/>
          </p:cNvSpPr>
          <p:nvPr/>
        </p:nvSpPr>
        <p:spPr>
          <a:xfrm>
            <a:off x="408708" y="2504941"/>
            <a:ext cx="4080164" cy="1102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US" sz="6600"/>
              <a:t>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0C062-0C16-4D14-8D2B-3864E4234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46" y="2821736"/>
            <a:ext cx="4724318" cy="26574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8626" y="24575"/>
            <a:ext cx="6442391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/>
            </a:br>
            <a:endParaRPr/>
          </a:p>
        </p:txBody>
      </p:sp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402127D7-4D7C-4635-B370-E6D7A607E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621" y="71497"/>
            <a:ext cx="3422100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Category Mapping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EF936-C0A3-45A2-AB3A-BA83E64A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1" y="634171"/>
            <a:ext cx="3779239" cy="2585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5117F6-A814-4E14-823C-3B883372F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0044"/>
            <a:ext cx="4091185" cy="2519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05B84-69A4-43C9-A3DE-8DE1D5955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122" y="2902527"/>
            <a:ext cx="2901824" cy="18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0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8626" y="24575"/>
            <a:ext cx="6442391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/>
            </a:br>
            <a:endParaRPr/>
          </a:p>
        </p:txBody>
      </p:sp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402127D7-4D7C-4635-B370-E6D7A607E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621" y="71497"/>
            <a:ext cx="4157124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Load files to Staging models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688E7-2F89-4AAF-9A6D-46C03A65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25" y="685685"/>
            <a:ext cx="3202315" cy="3560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B681F-0D77-4016-A9E3-947BCADF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749" y="401781"/>
            <a:ext cx="2399527" cy="39897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2C463-60B7-4686-98FB-4BEEB8EBC44D}"/>
              </a:ext>
            </a:extLst>
          </p:cNvPr>
          <p:cNvCxnSpPr/>
          <p:nvPr/>
        </p:nvCxnSpPr>
        <p:spPr>
          <a:xfrm>
            <a:off x="4170911" y="2426970"/>
            <a:ext cx="94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2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8626" y="24575"/>
            <a:ext cx="6442391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/>
            </a:br>
            <a:endParaRPr/>
          </a:p>
        </p:txBody>
      </p:sp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402127D7-4D7C-4635-B370-E6D7A607E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621" y="71497"/>
            <a:ext cx="4157124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Load Multifile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078FA-9326-4632-9AEE-6F3FE627F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21" y="810889"/>
            <a:ext cx="3038899" cy="188621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89AF1-1F90-4A3D-B2E7-B887D63156F1}"/>
              </a:ext>
            </a:extLst>
          </p:cNvPr>
          <p:cNvCxnSpPr>
            <a:cxnSpLocks/>
          </p:cNvCxnSpPr>
          <p:nvPr/>
        </p:nvCxnSpPr>
        <p:spPr>
          <a:xfrm>
            <a:off x="3378431" y="1753996"/>
            <a:ext cx="683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B32359-6B17-4482-AFD3-36E35BE4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83" y="3129532"/>
            <a:ext cx="3112248" cy="18847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78EC66-9360-4C5C-A4C7-869758640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312" y="486018"/>
            <a:ext cx="6179508" cy="25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1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A6FFB9-52B2-4B16-9821-6AA44AE3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</p:spPr>
        <p:txBody>
          <a:bodyPr/>
          <a:lstStyle/>
          <a:p>
            <a:r>
              <a:rPr lang="en-US"/>
              <a:t>Incremental update for fact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27A55-6B1B-4E26-BE73-F08C7175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6" y="829625"/>
            <a:ext cx="8208234" cy="38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0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A6FFB9-52B2-4B16-9821-6AA44AE3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</p:spPr>
        <p:txBody>
          <a:bodyPr/>
          <a:lstStyle/>
          <a:p>
            <a:r>
              <a:rPr lang="en-US"/>
              <a:t>Calculate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4ACCA-60B5-4FC3-9208-0503925C2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10329"/>
            <a:ext cx="8305800" cy="36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6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3. Oracle Analytics Server (OAS)</a:t>
            </a:r>
            <a:br>
              <a:rPr lang="en-US"/>
            </a:b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81000" y="1058225"/>
            <a:ext cx="3913909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Connect Datawarehouse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B36A8-ADFC-4563-9FC7-4F338E7E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1" y="1622783"/>
            <a:ext cx="3042661" cy="29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63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81000" y="207818"/>
            <a:ext cx="4080164" cy="6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Sale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A5D0A-85BF-4A99-BA2F-7C35B4749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670060"/>
            <a:ext cx="8222673" cy="40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0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81000" y="207818"/>
            <a:ext cx="4080164" cy="6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3D1FB-26D4-4415-8794-D3104165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7" y="366713"/>
            <a:ext cx="8351613" cy="424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9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81000" y="207818"/>
            <a:ext cx="4080164" cy="6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9F7F1-9827-42C8-81C6-CF7ECD7C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7" y="385440"/>
            <a:ext cx="8170773" cy="41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81000" y="207818"/>
            <a:ext cx="4080164" cy="6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62179-751C-4FBF-9609-6E654B819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7" y="443344"/>
            <a:ext cx="8416533" cy="41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8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1. Database design</a:t>
            </a:r>
            <a:br>
              <a:rPr lang="en-US"/>
            </a:br>
            <a:endParaRPr/>
          </a:p>
        </p:txBody>
      </p: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7D41FC97-15F3-4DC2-8662-1D64F51C4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2427" y="1134427"/>
            <a:ext cx="8333537" cy="330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Mô tả nghiệp vụ </a:t>
            </a:r>
          </a:p>
          <a:p>
            <a:pPr marL="114300" indent="0">
              <a:buNone/>
            </a:pPr>
            <a:r>
              <a:rPr lang="en-US"/>
              <a:t>Một cửa hàng kinh doanh đồ công nghệ cần xây dựng Data warehouse và các Dashboard cho việc kinh doanh của cửa hàng.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81000" y="207818"/>
            <a:ext cx="4080164" cy="6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Google Shape;67;p2">
            <a:extLst>
              <a:ext uri="{FF2B5EF4-FFF2-40B4-BE49-F238E27FC236}">
                <a16:creationId xmlns:a16="http://schemas.microsoft.com/office/drawing/2014/main" id="{31967226-25AE-4EAF-912C-661E42CA0F62}"/>
              </a:ext>
            </a:extLst>
          </p:cNvPr>
          <p:cNvSpPr txBox="1">
            <a:spLocks/>
          </p:cNvSpPr>
          <p:nvPr/>
        </p:nvSpPr>
        <p:spPr>
          <a:xfrm>
            <a:off x="491836" y="105235"/>
            <a:ext cx="4080164" cy="6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US"/>
              <a:t>Customer</a:t>
            </a:r>
          </a:p>
          <a:p>
            <a:pPr marL="114300" indent="0">
              <a:buNone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AC0A6-81E3-4BBF-B268-59341071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43" y="707908"/>
            <a:ext cx="6318586" cy="41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1. Database design</a:t>
            </a:r>
            <a:br>
              <a:rPr lang="en-US"/>
            </a:b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5EC33-6908-4135-A799-D76A488C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76" y="1044373"/>
            <a:ext cx="6767932" cy="3797791"/>
          </a:xfrm>
          <a:prstGeom prst="rect">
            <a:avLst/>
          </a:prstGeom>
        </p:spPr>
      </p:pic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7D41FC97-15F3-4DC2-8662-1D64F51C4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2427" y="1134427"/>
            <a:ext cx="1905027" cy="330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Dim table</a:t>
            </a:r>
          </a:p>
          <a:p>
            <a:r>
              <a:rPr lang="en-US"/>
              <a:t>Fact table : Order, Transaction, Delivery, Coupon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075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Sample Data</a:t>
            </a:r>
            <a:br>
              <a:rPr lang="en-US"/>
            </a:b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71599"/>
            <a:ext cx="8520600" cy="37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b="1"/>
              <a:t>File name</a:t>
            </a:r>
            <a:r>
              <a:rPr lang="en-US"/>
              <a:t>		</a:t>
            </a:r>
            <a:r>
              <a:rPr lang="en-US" b="1"/>
              <a:t>Number of rows</a:t>
            </a:r>
          </a:p>
          <a:p>
            <a:pPr marL="114300" lvl="0" indent="0">
              <a:buNone/>
            </a:pPr>
            <a:r>
              <a:rPr lang="en-US"/>
              <a:t>STG_Category.csv            16 </a:t>
            </a:r>
          </a:p>
          <a:p>
            <a:pPr marL="114300" lvl="0" indent="0">
              <a:buNone/>
            </a:pPr>
            <a:r>
              <a:rPr lang="en-US"/>
              <a:t>STG_Channel.csv	10</a:t>
            </a:r>
          </a:p>
          <a:p>
            <a:pPr marL="114300" lvl="0" indent="0">
              <a:buNone/>
            </a:pPr>
            <a:r>
              <a:rPr lang="en-US"/>
              <a:t>STG_Coupon.csv	 591697</a:t>
            </a:r>
          </a:p>
          <a:p>
            <a:pPr marL="114300" lvl="0" indent="0">
              <a:buNone/>
            </a:pPr>
            <a:r>
              <a:rPr lang="en-US"/>
              <a:t>STG_Customer.csv	 1466</a:t>
            </a:r>
          </a:p>
          <a:p>
            <a:pPr marL="114300" lvl="0" indent="0">
              <a:buNone/>
            </a:pPr>
            <a:r>
              <a:rPr lang="en-US"/>
              <a:t>STG_Delivery.csv	 1184163</a:t>
            </a:r>
          </a:p>
          <a:p>
            <a:pPr marL="114300" lvl="0" indent="0">
              <a:buNone/>
            </a:pPr>
            <a:r>
              <a:rPr lang="en-US"/>
              <a:t>STG_Order.csv		 4781601</a:t>
            </a:r>
          </a:p>
          <a:p>
            <a:pPr marL="114300" lvl="0" indent="0">
              <a:buNone/>
            </a:pPr>
            <a:r>
              <a:rPr lang="en-US"/>
              <a:t>STG_Product.csv	 707</a:t>
            </a:r>
          </a:p>
          <a:p>
            <a:pPr marL="114300" lvl="0" indent="0">
              <a:buNone/>
            </a:pPr>
            <a:r>
              <a:rPr lang="en-US"/>
              <a:t>STG_Shipper.csv	 20</a:t>
            </a:r>
          </a:p>
          <a:p>
            <a:pPr marL="114300" lvl="0" indent="0">
              <a:buNone/>
            </a:pPr>
            <a:r>
              <a:rPr lang="en-US"/>
              <a:t>STG_Store.csv	 	 15</a:t>
            </a:r>
          </a:p>
          <a:p>
            <a:pPr marL="114300" lvl="0" indent="0">
              <a:buNone/>
            </a:pPr>
            <a:r>
              <a:rPr lang="en-US"/>
              <a:t>STG_Trans.csv		 2390969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717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8626" y="24575"/>
            <a:ext cx="6442391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2. ODI</a:t>
            </a:r>
            <a:br>
              <a:rPr lang="en-US"/>
            </a:b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D326B-7C03-42BA-88B5-6BC44EF5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34" y="670956"/>
            <a:ext cx="3913567" cy="4197927"/>
          </a:xfrm>
          <a:prstGeom prst="rect">
            <a:avLst/>
          </a:prstGeom>
        </p:spPr>
      </p:pic>
      <p:pic>
        <p:nvPicPr>
          <p:cNvPr id="1028" name="Picture 4" descr="Tổng quan về kiến trúc Oracle Data Integrator (ODI) - Đào tạo DBA">
            <a:extLst>
              <a:ext uri="{FF2B5EF4-FFF2-40B4-BE49-F238E27FC236}">
                <a16:creationId xmlns:a16="http://schemas.microsoft.com/office/drawing/2014/main" id="{2D14E6D6-8353-4428-9121-060FD66D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5" y="1357745"/>
            <a:ext cx="4661560" cy="209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7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8626" y="24575"/>
            <a:ext cx="6442391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/>
            </a:br>
            <a:endParaRPr/>
          </a:p>
        </p:txBody>
      </p:sp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402127D7-4D7C-4635-B370-E6D7A607E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621" y="71497"/>
            <a:ext cx="3422100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Physical Architecture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74F6C-4668-4AE9-9C37-92AEC9A68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3" y="512781"/>
            <a:ext cx="5208174" cy="2058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88A30-6762-42F3-BAF5-977D6F0C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03" y="2650432"/>
            <a:ext cx="5264161" cy="22745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84025D-E0E3-4082-9034-C8FCE7FA8A57}"/>
              </a:ext>
            </a:extLst>
          </p:cNvPr>
          <p:cNvCxnSpPr>
            <a:cxnSpLocks/>
          </p:cNvCxnSpPr>
          <p:nvPr/>
        </p:nvCxnSpPr>
        <p:spPr>
          <a:xfrm flipH="1">
            <a:off x="5756565" y="1634836"/>
            <a:ext cx="6511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B442B-0C73-4CA6-9189-3665B1970F9B}"/>
              </a:ext>
            </a:extLst>
          </p:cNvPr>
          <p:cNvCxnSpPr>
            <a:cxnSpLocks/>
          </p:cNvCxnSpPr>
          <p:nvPr/>
        </p:nvCxnSpPr>
        <p:spPr>
          <a:xfrm flipH="1">
            <a:off x="5936674" y="3713018"/>
            <a:ext cx="6511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0CC4-E008-419E-A8D2-6CBF3EE215CD}"/>
              </a:ext>
            </a:extLst>
          </p:cNvPr>
          <p:cNvSpPr/>
          <p:nvPr/>
        </p:nvSpPr>
        <p:spPr>
          <a:xfrm>
            <a:off x="6587836" y="1247775"/>
            <a:ext cx="1101437" cy="61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Soure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7AC13A-69C1-4E0F-A936-6A63B9876AF8}"/>
              </a:ext>
            </a:extLst>
          </p:cNvPr>
          <p:cNvSpPr/>
          <p:nvPr/>
        </p:nvSpPr>
        <p:spPr>
          <a:xfrm>
            <a:off x="6684816" y="3404755"/>
            <a:ext cx="1253838" cy="61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Target table</a:t>
            </a:r>
          </a:p>
        </p:txBody>
      </p:sp>
    </p:spTree>
    <p:extLst>
      <p:ext uri="{BB962C8B-B14F-4D97-AF65-F5344CB8AC3E}">
        <p14:creationId xmlns:p14="http://schemas.microsoft.com/office/powerpoint/2010/main" val="185074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8626" y="24575"/>
            <a:ext cx="6442391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/>
            </a:br>
            <a:endParaRPr/>
          </a:p>
        </p:txBody>
      </p:sp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402127D7-4D7C-4635-B370-E6D7A607E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621" y="71497"/>
            <a:ext cx="3422100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Logical Architecture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8CF2E-F1D5-44C1-9074-78521C8DE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2" y="587249"/>
            <a:ext cx="6927273" cy="1984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9DB960-33E0-4249-B325-D2531F12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8" y="2737092"/>
            <a:ext cx="6144491" cy="22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8626" y="24575"/>
            <a:ext cx="6442391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/>
            </a:b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C7DAD1-9A09-4F36-8D76-7E5E04613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26" y="164688"/>
            <a:ext cx="3847728" cy="2349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1D4427-EED6-4805-AE0A-6C19C5D8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" y="587249"/>
            <a:ext cx="3679235" cy="1845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8808B-B3DF-410B-AD71-75886D358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22" y="2821152"/>
            <a:ext cx="5009178" cy="1845935"/>
          </a:xfrm>
          <a:prstGeom prst="rect">
            <a:avLst/>
          </a:prstGeom>
        </p:spPr>
      </p:pic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402127D7-4D7C-4635-B370-E6D7A607E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621" y="71497"/>
            <a:ext cx="3422100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Model Source file CSV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72F61-7E66-4C4A-BE55-C3BE17B33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776" y="2909126"/>
            <a:ext cx="3503439" cy="15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8626" y="24575"/>
            <a:ext cx="6442391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/>
            </a:br>
            <a:endParaRPr/>
          </a:p>
        </p:txBody>
      </p:sp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402127D7-4D7C-4635-B370-E6D7A607E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621" y="71497"/>
            <a:ext cx="3422100" cy="5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Model target table oracle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835D5-DCB5-4FEB-BF35-3846CACB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0" y="672485"/>
            <a:ext cx="4336473" cy="1805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7ADEC-E50C-425D-B127-9316B5DB8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0" y="2665308"/>
            <a:ext cx="6684819" cy="18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4477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199</Words>
  <Application>Microsoft Office PowerPoint</Application>
  <PresentationFormat>On-screen Show (16:9)</PresentationFormat>
  <Paragraphs>42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Old Standard TT</vt:lpstr>
      <vt:lpstr>Arial</vt:lpstr>
      <vt:lpstr>Paperback</vt:lpstr>
      <vt:lpstr>PowerPoint Presentation</vt:lpstr>
      <vt:lpstr>1. Database design </vt:lpstr>
      <vt:lpstr>1. Database design </vt:lpstr>
      <vt:lpstr>Sample Data </vt:lpstr>
      <vt:lpstr>2. ODI </vt:lpstr>
      <vt:lpstr> </vt:lpstr>
      <vt:lpstr> </vt:lpstr>
      <vt:lpstr> </vt:lpstr>
      <vt:lpstr> </vt:lpstr>
      <vt:lpstr> </vt:lpstr>
      <vt:lpstr> </vt:lpstr>
      <vt:lpstr> </vt:lpstr>
      <vt:lpstr>Incremental update for fact table</vt:lpstr>
      <vt:lpstr>Calculate revenue</vt:lpstr>
      <vt:lpstr>3. Oracle Analytics Server (OAS)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</dc:title>
  <cp:lastModifiedBy>Pham Vo Duc Phong (FWA.CTA)</cp:lastModifiedBy>
  <cp:revision>69</cp:revision>
  <dcterms:modified xsi:type="dcterms:W3CDTF">2023-07-10T04:51:07Z</dcterms:modified>
</cp:coreProperties>
</file>