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7" r:id="rId3"/>
    <p:sldId id="260" r:id="rId4"/>
    <p:sldId id="261" r:id="rId5"/>
    <p:sldId id="263" r:id="rId6"/>
    <p:sldId id="262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1A48AC-D96B-40F0-A4F4-9427871CF2D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81838F-A724-4009-A2D3-478E77E6FCC6}">
      <dgm:prSet phldrT="[Text]"/>
      <dgm:spPr/>
      <dgm:t>
        <a:bodyPr/>
        <a:lstStyle/>
        <a:p>
          <a:r>
            <a:rPr lang="en-US" dirty="0"/>
            <a:t>Matrix</a:t>
          </a:r>
        </a:p>
      </dgm:t>
    </dgm:pt>
    <dgm:pt modelId="{ACBF1A16-43F8-4768-A196-70A1FF68DDEB}" type="parTrans" cxnId="{97863BB4-6A28-4DC2-BF4D-DD5B8AE0FF84}">
      <dgm:prSet/>
      <dgm:spPr/>
      <dgm:t>
        <a:bodyPr/>
        <a:lstStyle/>
        <a:p>
          <a:endParaRPr lang="en-US"/>
        </a:p>
      </dgm:t>
    </dgm:pt>
    <dgm:pt modelId="{67541268-C6CE-4E1C-9EE7-58168D1CE21C}" type="sibTrans" cxnId="{97863BB4-6A28-4DC2-BF4D-DD5B8AE0FF84}">
      <dgm:prSet/>
      <dgm:spPr/>
      <dgm:t>
        <a:bodyPr/>
        <a:lstStyle/>
        <a:p>
          <a:endParaRPr lang="en-US"/>
        </a:p>
      </dgm:t>
    </dgm:pt>
    <dgm:pt modelId="{5D4FB162-CD9A-4DC9-B039-96BD295D8DA4}">
      <dgm:prSet phldrT="[Text]"/>
      <dgm:spPr/>
      <dgm:t>
        <a:bodyPr/>
        <a:lstStyle/>
        <a:p>
          <a:r>
            <a:rPr lang="en-US" b="1" i="1" dirty="0"/>
            <a:t>r</a:t>
          </a:r>
          <a:r>
            <a:rPr lang="en-US" dirty="0"/>
            <a:t> rows x </a:t>
          </a:r>
          <a:r>
            <a:rPr lang="en-US" b="1" dirty="0"/>
            <a:t>c</a:t>
          </a:r>
          <a:r>
            <a:rPr lang="en-US" b="0" dirty="0"/>
            <a:t> columns</a:t>
          </a:r>
          <a:endParaRPr lang="en-US" dirty="0"/>
        </a:p>
      </dgm:t>
    </dgm:pt>
    <dgm:pt modelId="{1295658C-08A5-4CA5-8BC4-337AB5AF0386}" type="parTrans" cxnId="{E2F22CA7-B90B-4938-B0DD-3BFE28AED2E9}">
      <dgm:prSet/>
      <dgm:spPr/>
      <dgm:t>
        <a:bodyPr/>
        <a:lstStyle/>
        <a:p>
          <a:endParaRPr lang="en-US"/>
        </a:p>
      </dgm:t>
    </dgm:pt>
    <dgm:pt modelId="{1064BB16-F425-4CAC-BE31-55F9B71744C3}" type="sibTrans" cxnId="{E2F22CA7-B90B-4938-B0DD-3BFE28AED2E9}">
      <dgm:prSet/>
      <dgm:spPr/>
      <dgm:t>
        <a:bodyPr/>
        <a:lstStyle/>
        <a:p>
          <a:endParaRPr lang="en-US"/>
        </a:p>
      </dgm:t>
    </dgm:pt>
    <dgm:pt modelId="{6551BAA3-5749-4C92-9E0E-895C798C21E2}">
      <dgm:prSet phldrT="[Text]"/>
      <dgm:spPr/>
      <dgm:t>
        <a:bodyPr/>
        <a:lstStyle/>
        <a:p>
          <a:r>
            <a:rPr lang="en-US" dirty="0"/>
            <a:t>Vector</a:t>
          </a:r>
        </a:p>
      </dgm:t>
    </dgm:pt>
    <dgm:pt modelId="{227FC027-2DAC-47A6-8D49-3A5C2BF02C69}" type="parTrans" cxnId="{4BA737FA-0826-4E9A-956D-C2947FF1586C}">
      <dgm:prSet/>
      <dgm:spPr/>
      <dgm:t>
        <a:bodyPr/>
        <a:lstStyle/>
        <a:p>
          <a:endParaRPr lang="en-US"/>
        </a:p>
      </dgm:t>
    </dgm:pt>
    <dgm:pt modelId="{A137DCE4-8603-4DA1-88A1-004071586CD4}" type="sibTrans" cxnId="{4BA737FA-0826-4E9A-956D-C2947FF1586C}">
      <dgm:prSet/>
      <dgm:spPr/>
      <dgm:t>
        <a:bodyPr/>
        <a:lstStyle/>
        <a:p>
          <a:endParaRPr lang="en-US"/>
        </a:p>
      </dgm:t>
    </dgm:pt>
    <dgm:pt modelId="{770E2045-BF7A-4146-BA0D-62FD2252000D}">
      <dgm:prSet phldrT="[Text]"/>
      <dgm:spPr/>
      <dgm:t>
        <a:bodyPr/>
        <a:lstStyle/>
        <a:p>
          <a:r>
            <a:rPr lang="en-US" dirty="0"/>
            <a:t>1 row x </a:t>
          </a:r>
          <a:r>
            <a:rPr lang="en-US" b="1" dirty="0"/>
            <a:t>c</a:t>
          </a:r>
          <a:r>
            <a:rPr lang="en-US" b="0" dirty="0"/>
            <a:t> columns</a:t>
          </a:r>
          <a:endParaRPr lang="en-US" dirty="0"/>
        </a:p>
      </dgm:t>
    </dgm:pt>
    <dgm:pt modelId="{DEB86E68-376B-4918-A869-B971D9725773}" type="parTrans" cxnId="{669378B4-072C-4BA5-B93F-0AAE4906337B}">
      <dgm:prSet/>
      <dgm:spPr/>
      <dgm:t>
        <a:bodyPr/>
        <a:lstStyle/>
        <a:p>
          <a:endParaRPr lang="en-US"/>
        </a:p>
      </dgm:t>
    </dgm:pt>
    <dgm:pt modelId="{EB01B768-875C-44F8-AF12-6B6D118641F5}" type="sibTrans" cxnId="{669378B4-072C-4BA5-B93F-0AAE4906337B}">
      <dgm:prSet/>
      <dgm:spPr/>
      <dgm:t>
        <a:bodyPr/>
        <a:lstStyle/>
        <a:p>
          <a:endParaRPr lang="en-US"/>
        </a:p>
      </dgm:t>
    </dgm:pt>
    <dgm:pt modelId="{653F2175-E40D-46E5-B223-3A1BB28994F2}">
      <dgm:prSet phldrT="[Text]"/>
      <dgm:spPr/>
      <dgm:t>
        <a:bodyPr/>
        <a:lstStyle/>
        <a:p>
          <a:r>
            <a:rPr lang="en-US" dirty="0"/>
            <a:t>Scalar</a:t>
          </a:r>
        </a:p>
      </dgm:t>
    </dgm:pt>
    <dgm:pt modelId="{D4E37414-11DF-49D3-87EC-E6E41DB69C47}" type="parTrans" cxnId="{57D9E7DF-36B9-4774-B8B1-421F569E2497}">
      <dgm:prSet/>
      <dgm:spPr/>
      <dgm:t>
        <a:bodyPr/>
        <a:lstStyle/>
        <a:p>
          <a:endParaRPr lang="en-US"/>
        </a:p>
      </dgm:t>
    </dgm:pt>
    <dgm:pt modelId="{F190544C-6A0F-43B8-96F3-1E74D2A0AD96}" type="sibTrans" cxnId="{57D9E7DF-36B9-4774-B8B1-421F569E2497}">
      <dgm:prSet/>
      <dgm:spPr/>
      <dgm:t>
        <a:bodyPr/>
        <a:lstStyle/>
        <a:p>
          <a:endParaRPr lang="en-US"/>
        </a:p>
      </dgm:t>
    </dgm:pt>
    <dgm:pt modelId="{9AAD5FE3-919A-44F0-81F8-64D7E75FF613}">
      <dgm:prSet phldrT="[Text]"/>
      <dgm:spPr/>
      <dgm:t>
        <a:bodyPr/>
        <a:lstStyle/>
        <a:p>
          <a:r>
            <a:rPr lang="en-US" dirty="0"/>
            <a:t>1 row x 1 column</a:t>
          </a:r>
        </a:p>
      </dgm:t>
    </dgm:pt>
    <dgm:pt modelId="{4BC03816-6969-4B43-9F82-EF830CBE8A40}" type="parTrans" cxnId="{66A8AEA6-2827-430A-8F2D-3721AE816B00}">
      <dgm:prSet/>
      <dgm:spPr/>
      <dgm:t>
        <a:bodyPr/>
        <a:lstStyle/>
        <a:p>
          <a:endParaRPr lang="en-US"/>
        </a:p>
      </dgm:t>
    </dgm:pt>
    <dgm:pt modelId="{74230B70-4115-4B78-A42E-D2078BD6F706}" type="sibTrans" cxnId="{66A8AEA6-2827-430A-8F2D-3721AE816B00}">
      <dgm:prSet/>
      <dgm:spPr/>
      <dgm:t>
        <a:bodyPr/>
        <a:lstStyle/>
        <a:p>
          <a:endParaRPr lang="en-US"/>
        </a:p>
      </dgm:t>
    </dgm:pt>
    <dgm:pt modelId="{E27D4BF8-332A-41D1-B07C-EB90888D9E2B}">
      <dgm:prSet phldrT="[Text]"/>
      <dgm:spPr/>
      <dgm:t>
        <a:bodyPr/>
        <a:lstStyle/>
        <a:p>
          <a:r>
            <a:rPr lang="en-US" b="1" dirty="0"/>
            <a:t>r </a:t>
          </a:r>
          <a:r>
            <a:rPr lang="en-US" b="0" dirty="0"/>
            <a:t>rows x 1 column</a:t>
          </a:r>
          <a:endParaRPr lang="en-US" b="1" dirty="0"/>
        </a:p>
      </dgm:t>
    </dgm:pt>
    <dgm:pt modelId="{9B2C27EE-F76E-4DF4-AA6F-9699F5A9D77F}" type="parTrans" cxnId="{5CC45F98-9A77-4F34-A6C9-B7F6A8E78A93}">
      <dgm:prSet/>
      <dgm:spPr/>
      <dgm:t>
        <a:bodyPr/>
        <a:lstStyle/>
        <a:p>
          <a:endParaRPr lang="en-US"/>
        </a:p>
      </dgm:t>
    </dgm:pt>
    <dgm:pt modelId="{2C38E8B2-A3F4-408E-8759-0B6BEC64ABAF}" type="sibTrans" cxnId="{5CC45F98-9A77-4F34-A6C9-B7F6A8E78A93}">
      <dgm:prSet/>
      <dgm:spPr/>
      <dgm:t>
        <a:bodyPr/>
        <a:lstStyle/>
        <a:p>
          <a:endParaRPr lang="en-US"/>
        </a:p>
      </dgm:t>
    </dgm:pt>
    <dgm:pt modelId="{5C14229F-8E15-4127-898A-C38A08BEF5E3}" type="pres">
      <dgm:prSet presAssocID="{941A48AC-D96B-40F0-A4F4-9427871CF2D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38DA40A-A62D-4AF2-9770-A67CD155CB70}" type="pres">
      <dgm:prSet presAssocID="{3581838F-A724-4009-A2D3-478E77E6FCC6}" presName="circle1" presStyleLbl="node1" presStyleIdx="0" presStyleCnt="3"/>
      <dgm:spPr>
        <a:solidFill>
          <a:srgbClr val="FFFF00"/>
        </a:solidFill>
      </dgm:spPr>
    </dgm:pt>
    <dgm:pt modelId="{6311397A-66E1-4978-8320-D8C613550D7A}" type="pres">
      <dgm:prSet presAssocID="{3581838F-A724-4009-A2D3-478E77E6FCC6}" presName="space" presStyleCnt="0"/>
      <dgm:spPr/>
    </dgm:pt>
    <dgm:pt modelId="{7CCED1FD-FD7C-4800-BBC9-FFA1B0746E7C}" type="pres">
      <dgm:prSet presAssocID="{3581838F-A724-4009-A2D3-478E77E6FCC6}" presName="rect1" presStyleLbl="alignAcc1" presStyleIdx="0" presStyleCnt="3"/>
      <dgm:spPr/>
    </dgm:pt>
    <dgm:pt modelId="{D48CE43B-04EB-47F1-B3DC-DC48098CF82C}" type="pres">
      <dgm:prSet presAssocID="{6551BAA3-5749-4C92-9E0E-895C798C21E2}" presName="vertSpace2" presStyleLbl="node1" presStyleIdx="0" presStyleCnt="3"/>
      <dgm:spPr/>
    </dgm:pt>
    <dgm:pt modelId="{76A1947A-32B7-48E7-9AB7-A1A0AF62952A}" type="pres">
      <dgm:prSet presAssocID="{6551BAA3-5749-4C92-9E0E-895C798C21E2}" presName="circle2" presStyleLbl="node1" presStyleIdx="1" presStyleCnt="3"/>
      <dgm:spPr/>
    </dgm:pt>
    <dgm:pt modelId="{AC70BECC-C722-4C40-B61E-225363354C1C}" type="pres">
      <dgm:prSet presAssocID="{6551BAA3-5749-4C92-9E0E-895C798C21E2}" presName="rect2" presStyleLbl="alignAcc1" presStyleIdx="1" presStyleCnt="3"/>
      <dgm:spPr/>
    </dgm:pt>
    <dgm:pt modelId="{1C5A7126-8806-457C-BDBD-0731A25BCB2C}" type="pres">
      <dgm:prSet presAssocID="{653F2175-E40D-46E5-B223-3A1BB28994F2}" presName="vertSpace3" presStyleLbl="node1" presStyleIdx="1" presStyleCnt="3"/>
      <dgm:spPr/>
    </dgm:pt>
    <dgm:pt modelId="{5016887F-7E32-4E61-8DE5-06E1CF021371}" type="pres">
      <dgm:prSet presAssocID="{653F2175-E40D-46E5-B223-3A1BB28994F2}" presName="circle3" presStyleLbl="node1" presStyleIdx="2" presStyleCnt="3"/>
      <dgm:spPr>
        <a:solidFill>
          <a:schemeClr val="accent1">
            <a:lumMod val="50000"/>
          </a:schemeClr>
        </a:solidFill>
      </dgm:spPr>
    </dgm:pt>
    <dgm:pt modelId="{CF9E91A3-6E35-4E3B-893B-6970FF7C2B22}" type="pres">
      <dgm:prSet presAssocID="{653F2175-E40D-46E5-B223-3A1BB28994F2}" presName="rect3" presStyleLbl="alignAcc1" presStyleIdx="2" presStyleCnt="3"/>
      <dgm:spPr/>
    </dgm:pt>
    <dgm:pt modelId="{A7D3D647-BF86-4BD0-8E98-67494F0A97D6}" type="pres">
      <dgm:prSet presAssocID="{3581838F-A724-4009-A2D3-478E77E6FCC6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4B20324F-CA1D-4652-913C-4CA237A7D524}" type="pres">
      <dgm:prSet presAssocID="{3581838F-A724-4009-A2D3-478E77E6FCC6}" presName="rect1ChTx" presStyleLbl="alignAcc1" presStyleIdx="2" presStyleCnt="3">
        <dgm:presLayoutVars>
          <dgm:bulletEnabled val="1"/>
        </dgm:presLayoutVars>
      </dgm:prSet>
      <dgm:spPr/>
    </dgm:pt>
    <dgm:pt modelId="{1A1B582F-BD24-4CAE-84A8-9EDAEF9CA210}" type="pres">
      <dgm:prSet presAssocID="{6551BAA3-5749-4C92-9E0E-895C798C21E2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46CB35FB-C687-437E-B63A-012BE3CA4876}" type="pres">
      <dgm:prSet presAssocID="{6551BAA3-5749-4C92-9E0E-895C798C21E2}" presName="rect2ChTx" presStyleLbl="alignAcc1" presStyleIdx="2" presStyleCnt="3">
        <dgm:presLayoutVars>
          <dgm:bulletEnabled val="1"/>
        </dgm:presLayoutVars>
      </dgm:prSet>
      <dgm:spPr/>
    </dgm:pt>
    <dgm:pt modelId="{FEA85E7B-6FAC-4A30-91AF-A2131A75266F}" type="pres">
      <dgm:prSet presAssocID="{653F2175-E40D-46E5-B223-3A1BB28994F2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E0564DAB-AEB3-45C7-8311-FC21A9B294E1}" type="pres">
      <dgm:prSet presAssocID="{653F2175-E40D-46E5-B223-3A1BB28994F2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96A62C01-B22C-4F73-857B-E112701B4D37}" type="presOf" srcId="{653F2175-E40D-46E5-B223-3A1BB28994F2}" destId="{CF9E91A3-6E35-4E3B-893B-6970FF7C2B22}" srcOrd="0" destOrd="0" presId="urn:microsoft.com/office/officeart/2005/8/layout/target3"/>
    <dgm:cxn modelId="{D4E0550A-FFE5-4C93-9E62-E11DCA7A821A}" type="presOf" srcId="{941A48AC-D96B-40F0-A4F4-9427871CF2D3}" destId="{5C14229F-8E15-4127-898A-C38A08BEF5E3}" srcOrd="0" destOrd="0" presId="urn:microsoft.com/office/officeart/2005/8/layout/target3"/>
    <dgm:cxn modelId="{5E6AE31D-47E2-4D06-A6D1-4B76747FE73A}" type="presOf" srcId="{770E2045-BF7A-4146-BA0D-62FD2252000D}" destId="{46CB35FB-C687-437E-B63A-012BE3CA4876}" srcOrd="0" destOrd="0" presId="urn:microsoft.com/office/officeart/2005/8/layout/target3"/>
    <dgm:cxn modelId="{269ED25D-100F-4F52-9C22-520508D47E43}" type="presOf" srcId="{5D4FB162-CD9A-4DC9-B039-96BD295D8DA4}" destId="{4B20324F-CA1D-4652-913C-4CA237A7D524}" srcOrd="0" destOrd="0" presId="urn:microsoft.com/office/officeart/2005/8/layout/target3"/>
    <dgm:cxn modelId="{49888665-12B8-4C9C-9952-F70D150D9C9D}" type="presOf" srcId="{9AAD5FE3-919A-44F0-81F8-64D7E75FF613}" destId="{E0564DAB-AEB3-45C7-8311-FC21A9B294E1}" srcOrd="0" destOrd="0" presId="urn:microsoft.com/office/officeart/2005/8/layout/target3"/>
    <dgm:cxn modelId="{DFDAEF6B-688D-4EFC-B4F2-D227D901A6FA}" type="presOf" srcId="{6551BAA3-5749-4C92-9E0E-895C798C21E2}" destId="{1A1B582F-BD24-4CAE-84A8-9EDAEF9CA210}" srcOrd="1" destOrd="0" presId="urn:microsoft.com/office/officeart/2005/8/layout/target3"/>
    <dgm:cxn modelId="{19FD2080-74A7-461A-8BAC-5BC843FC1B90}" type="presOf" srcId="{E27D4BF8-332A-41D1-B07C-EB90888D9E2B}" destId="{46CB35FB-C687-437E-B63A-012BE3CA4876}" srcOrd="0" destOrd="1" presId="urn:microsoft.com/office/officeart/2005/8/layout/target3"/>
    <dgm:cxn modelId="{63F05B8C-D573-4E4D-8545-9FD796DF7F3F}" type="presOf" srcId="{3581838F-A724-4009-A2D3-478E77E6FCC6}" destId="{7CCED1FD-FD7C-4800-BBC9-FFA1B0746E7C}" srcOrd="0" destOrd="0" presId="urn:microsoft.com/office/officeart/2005/8/layout/target3"/>
    <dgm:cxn modelId="{5CC45F98-9A77-4F34-A6C9-B7F6A8E78A93}" srcId="{6551BAA3-5749-4C92-9E0E-895C798C21E2}" destId="{E27D4BF8-332A-41D1-B07C-EB90888D9E2B}" srcOrd="1" destOrd="0" parTransId="{9B2C27EE-F76E-4DF4-AA6F-9699F5A9D77F}" sibTransId="{2C38E8B2-A3F4-408E-8759-0B6BEC64ABAF}"/>
    <dgm:cxn modelId="{66A8AEA6-2827-430A-8F2D-3721AE816B00}" srcId="{653F2175-E40D-46E5-B223-3A1BB28994F2}" destId="{9AAD5FE3-919A-44F0-81F8-64D7E75FF613}" srcOrd="0" destOrd="0" parTransId="{4BC03816-6969-4B43-9F82-EF830CBE8A40}" sibTransId="{74230B70-4115-4B78-A42E-D2078BD6F706}"/>
    <dgm:cxn modelId="{E2F22CA7-B90B-4938-B0DD-3BFE28AED2E9}" srcId="{3581838F-A724-4009-A2D3-478E77E6FCC6}" destId="{5D4FB162-CD9A-4DC9-B039-96BD295D8DA4}" srcOrd="0" destOrd="0" parTransId="{1295658C-08A5-4CA5-8BC4-337AB5AF0386}" sibTransId="{1064BB16-F425-4CAC-BE31-55F9B71744C3}"/>
    <dgm:cxn modelId="{97863BB4-6A28-4DC2-BF4D-DD5B8AE0FF84}" srcId="{941A48AC-D96B-40F0-A4F4-9427871CF2D3}" destId="{3581838F-A724-4009-A2D3-478E77E6FCC6}" srcOrd="0" destOrd="0" parTransId="{ACBF1A16-43F8-4768-A196-70A1FF68DDEB}" sibTransId="{67541268-C6CE-4E1C-9EE7-58168D1CE21C}"/>
    <dgm:cxn modelId="{669378B4-072C-4BA5-B93F-0AAE4906337B}" srcId="{6551BAA3-5749-4C92-9E0E-895C798C21E2}" destId="{770E2045-BF7A-4146-BA0D-62FD2252000D}" srcOrd="0" destOrd="0" parTransId="{DEB86E68-376B-4918-A869-B971D9725773}" sibTransId="{EB01B768-875C-44F8-AF12-6B6D118641F5}"/>
    <dgm:cxn modelId="{60E28EB9-DAF9-4415-9296-4FFE22D8AAF7}" type="presOf" srcId="{3581838F-A724-4009-A2D3-478E77E6FCC6}" destId="{A7D3D647-BF86-4BD0-8E98-67494F0A97D6}" srcOrd="1" destOrd="0" presId="urn:microsoft.com/office/officeart/2005/8/layout/target3"/>
    <dgm:cxn modelId="{F2F786CC-3ADD-4BDF-BB87-673E62945472}" type="presOf" srcId="{6551BAA3-5749-4C92-9E0E-895C798C21E2}" destId="{AC70BECC-C722-4C40-B61E-225363354C1C}" srcOrd="0" destOrd="0" presId="urn:microsoft.com/office/officeart/2005/8/layout/target3"/>
    <dgm:cxn modelId="{57D9E7DF-36B9-4774-B8B1-421F569E2497}" srcId="{941A48AC-D96B-40F0-A4F4-9427871CF2D3}" destId="{653F2175-E40D-46E5-B223-3A1BB28994F2}" srcOrd="2" destOrd="0" parTransId="{D4E37414-11DF-49D3-87EC-E6E41DB69C47}" sibTransId="{F190544C-6A0F-43B8-96F3-1E74D2A0AD96}"/>
    <dgm:cxn modelId="{993F51EF-4365-48A0-BF0E-CBE23D9FBAE4}" type="presOf" srcId="{653F2175-E40D-46E5-B223-3A1BB28994F2}" destId="{FEA85E7B-6FAC-4A30-91AF-A2131A75266F}" srcOrd="1" destOrd="0" presId="urn:microsoft.com/office/officeart/2005/8/layout/target3"/>
    <dgm:cxn modelId="{4BA737FA-0826-4E9A-956D-C2947FF1586C}" srcId="{941A48AC-D96B-40F0-A4F4-9427871CF2D3}" destId="{6551BAA3-5749-4C92-9E0E-895C798C21E2}" srcOrd="1" destOrd="0" parTransId="{227FC027-2DAC-47A6-8D49-3A5C2BF02C69}" sibTransId="{A137DCE4-8603-4DA1-88A1-004071586CD4}"/>
    <dgm:cxn modelId="{9D8F4B0B-4AEF-434D-97C2-64830378410E}" type="presParOf" srcId="{5C14229F-8E15-4127-898A-C38A08BEF5E3}" destId="{838DA40A-A62D-4AF2-9770-A67CD155CB70}" srcOrd="0" destOrd="0" presId="urn:microsoft.com/office/officeart/2005/8/layout/target3"/>
    <dgm:cxn modelId="{8D7B49A5-E6DA-42E2-BC2C-9C88CACAD4B4}" type="presParOf" srcId="{5C14229F-8E15-4127-898A-C38A08BEF5E3}" destId="{6311397A-66E1-4978-8320-D8C613550D7A}" srcOrd="1" destOrd="0" presId="urn:microsoft.com/office/officeart/2005/8/layout/target3"/>
    <dgm:cxn modelId="{2E4C67D6-2037-4750-8A16-C801CDB3FECB}" type="presParOf" srcId="{5C14229F-8E15-4127-898A-C38A08BEF5E3}" destId="{7CCED1FD-FD7C-4800-BBC9-FFA1B0746E7C}" srcOrd="2" destOrd="0" presId="urn:microsoft.com/office/officeart/2005/8/layout/target3"/>
    <dgm:cxn modelId="{FFFF1DEE-30F9-496E-89CB-878D7A0455A5}" type="presParOf" srcId="{5C14229F-8E15-4127-898A-C38A08BEF5E3}" destId="{D48CE43B-04EB-47F1-B3DC-DC48098CF82C}" srcOrd="3" destOrd="0" presId="urn:microsoft.com/office/officeart/2005/8/layout/target3"/>
    <dgm:cxn modelId="{8BA62352-D1B2-4C39-B8F2-21740B8B1F87}" type="presParOf" srcId="{5C14229F-8E15-4127-898A-C38A08BEF5E3}" destId="{76A1947A-32B7-48E7-9AB7-A1A0AF62952A}" srcOrd="4" destOrd="0" presId="urn:microsoft.com/office/officeart/2005/8/layout/target3"/>
    <dgm:cxn modelId="{11B9FD03-CB3E-403C-AE33-65481D14D523}" type="presParOf" srcId="{5C14229F-8E15-4127-898A-C38A08BEF5E3}" destId="{AC70BECC-C722-4C40-B61E-225363354C1C}" srcOrd="5" destOrd="0" presId="urn:microsoft.com/office/officeart/2005/8/layout/target3"/>
    <dgm:cxn modelId="{C1441A8A-3D39-4853-BBD9-6D35FA0F6A9B}" type="presParOf" srcId="{5C14229F-8E15-4127-898A-C38A08BEF5E3}" destId="{1C5A7126-8806-457C-BDBD-0731A25BCB2C}" srcOrd="6" destOrd="0" presId="urn:microsoft.com/office/officeart/2005/8/layout/target3"/>
    <dgm:cxn modelId="{E17DF1AD-AC90-421B-9E93-A428F42FD2BA}" type="presParOf" srcId="{5C14229F-8E15-4127-898A-C38A08BEF5E3}" destId="{5016887F-7E32-4E61-8DE5-06E1CF021371}" srcOrd="7" destOrd="0" presId="urn:microsoft.com/office/officeart/2005/8/layout/target3"/>
    <dgm:cxn modelId="{8D686706-9549-480D-BD69-75EDF8759392}" type="presParOf" srcId="{5C14229F-8E15-4127-898A-C38A08BEF5E3}" destId="{CF9E91A3-6E35-4E3B-893B-6970FF7C2B22}" srcOrd="8" destOrd="0" presId="urn:microsoft.com/office/officeart/2005/8/layout/target3"/>
    <dgm:cxn modelId="{D9D1062D-CA2D-4B87-BDF6-DDBC600DA61A}" type="presParOf" srcId="{5C14229F-8E15-4127-898A-C38A08BEF5E3}" destId="{A7D3D647-BF86-4BD0-8E98-67494F0A97D6}" srcOrd="9" destOrd="0" presId="urn:microsoft.com/office/officeart/2005/8/layout/target3"/>
    <dgm:cxn modelId="{AD21EF8B-1EC9-40A1-9B46-BB2A3E73757F}" type="presParOf" srcId="{5C14229F-8E15-4127-898A-C38A08BEF5E3}" destId="{4B20324F-CA1D-4652-913C-4CA237A7D524}" srcOrd="10" destOrd="0" presId="urn:microsoft.com/office/officeart/2005/8/layout/target3"/>
    <dgm:cxn modelId="{D9118663-D9EF-41BB-98DF-9EF7749E5411}" type="presParOf" srcId="{5C14229F-8E15-4127-898A-C38A08BEF5E3}" destId="{1A1B582F-BD24-4CAE-84A8-9EDAEF9CA210}" srcOrd="11" destOrd="0" presId="urn:microsoft.com/office/officeart/2005/8/layout/target3"/>
    <dgm:cxn modelId="{97B11B55-EB04-4764-85DA-D550F99C46CA}" type="presParOf" srcId="{5C14229F-8E15-4127-898A-C38A08BEF5E3}" destId="{46CB35FB-C687-437E-B63A-012BE3CA4876}" srcOrd="12" destOrd="0" presId="urn:microsoft.com/office/officeart/2005/8/layout/target3"/>
    <dgm:cxn modelId="{4D2D072F-5ED1-4F32-BB85-C1E53ED5EC26}" type="presParOf" srcId="{5C14229F-8E15-4127-898A-C38A08BEF5E3}" destId="{FEA85E7B-6FAC-4A30-91AF-A2131A75266F}" srcOrd="13" destOrd="0" presId="urn:microsoft.com/office/officeart/2005/8/layout/target3"/>
    <dgm:cxn modelId="{0E4D5719-178B-4BBA-ABFC-AD7EE3EB53C2}" type="presParOf" srcId="{5C14229F-8E15-4127-898A-C38A08BEF5E3}" destId="{E0564DAB-AEB3-45C7-8311-FC21A9B294E1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DA40A-A62D-4AF2-9770-A67CD155CB70}">
      <dsp:nvSpPr>
        <dsp:cNvPr id="0" name=""/>
        <dsp:cNvSpPr/>
      </dsp:nvSpPr>
      <dsp:spPr>
        <a:xfrm>
          <a:off x="0" y="61525"/>
          <a:ext cx="3863162" cy="3863162"/>
        </a:xfrm>
        <a:prstGeom prst="pie">
          <a:avLst>
            <a:gd name="adj1" fmla="val 5400000"/>
            <a:gd name="adj2" fmla="val 1620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ED1FD-FD7C-4800-BBC9-FFA1B0746E7C}">
      <dsp:nvSpPr>
        <dsp:cNvPr id="0" name=""/>
        <dsp:cNvSpPr/>
      </dsp:nvSpPr>
      <dsp:spPr>
        <a:xfrm>
          <a:off x="1931581" y="61525"/>
          <a:ext cx="4507022" cy="3863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Matrix</a:t>
          </a:r>
        </a:p>
      </dsp:txBody>
      <dsp:txXfrm>
        <a:off x="1931581" y="61525"/>
        <a:ext cx="2253511" cy="1158951"/>
      </dsp:txXfrm>
    </dsp:sp>
    <dsp:sp modelId="{76A1947A-32B7-48E7-9AB7-A1A0AF62952A}">
      <dsp:nvSpPr>
        <dsp:cNvPr id="0" name=""/>
        <dsp:cNvSpPr/>
      </dsp:nvSpPr>
      <dsp:spPr>
        <a:xfrm>
          <a:off x="676054" y="1220476"/>
          <a:ext cx="2511053" cy="251105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0BECC-C722-4C40-B61E-225363354C1C}">
      <dsp:nvSpPr>
        <dsp:cNvPr id="0" name=""/>
        <dsp:cNvSpPr/>
      </dsp:nvSpPr>
      <dsp:spPr>
        <a:xfrm>
          <a:off x="1931581" y="1220476"/>
          <a:ext cx="4507022" cy="25110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Vector</a:t>
          </a:r>
        </a:p>
      </dsp:txBody>
      <dsp:txXfrm>
        <a:off x="1931581" y="1220476"/>
        <a:ext cx="2253511" cy="1158947"/>
      </dsp:txXfrm>
    </dsp:sp>
    <dsp:sp modelId="{5016887F-7E32-4E61-8DE5-06E1CF021371}">
      <dsp:nvSpPr>
        <dsp:cNvPr id="0" name=""/>
        <dsp:cNvSpPr/>
      </dsp:nvSpPr>
      <dsp:spPr>
        <a:xfrm>
          <a:off x="1352107" y="2379423"/>
          <a:ext cx="1158947" cy="115894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E91A3-6E35-4E3B-893B-6970FF7C2B22}">
      <dsp:nvSpPr>
        <dsp:cNvPr id="0" name=""/>
        <dsp:cNvSpPr/>
      </dsp:nvSpPr>
      <dsp:spPr>
        <a:xfrm>
          <a:off x="1931581" y="2379423"/>
          <a:ext cx="4507022" cy="11589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Scalar</a:t>
          </a:r>
        </a:p>
      </dsp:txBody>
      <dsp:txXfrm>
        <a:off x="1931581" y="2379423"/>
        <a:ext cx="2253511" cy="1158947"/>
      </dsp:txXfrm>
    </dsp:sp>
    <dsp:sp modelId="{4B20324F-CA1D-4652-913C-4CA237A7D524}">
      <dsp:nvSpPr>
        <dsp:cNvPr id="0" name=""/>
        <dsp:cNvSpPr/>
      </dsp:nvSpPr>
      <dsp:spPr>
        <a:xfrm>
          <a:off x="4185092" y="61525"/>
          <a:ext cx="2253511" cy="1158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1" kern="1200" dirty="0"/>
            <a:t>r</a:t>
          </a:r>
          <a:r>
            <a:rPr lang="en-US" sz="2000" kern="1200" dirty="0"/>
            <a:t> rows x </a:t>
          </a:r>
          <a:r>
            <a:rPr lang="en-US" sz="2000" b="1" kern="1200" dirty="0"/>
            <a:t>c</a:t>
          </a:r>
          <a:r>
            <a:rPr lang="en-US" sz="2000" b="0" kern="1200" dirty="0"/>
            <a:t> columns</a:t>
          </a:r>
          <a:endParaRPr lang="en-US" sz="2000" kern="1200" dirty="0"/>
        </a:p>
      </dsp:txBody>
      <dsp:txXfrm>
        <a:off x="4185092" y="61525"/>
        <a:ext cx="2253511" cy="1158951"/>
      </dsp:txXfrm>
    </dsp:sp>
    <dsp:sp modelId="{46CB35FB-C687-437E-B63A-012BE3CA4876}">
      <dsp:nvSpPr>
        <dsp:cNvPr id="0" name=""/>
        <dsp:cNvSpPr/>
      </dsp:nvSpPr>
      <dsp:spPr>
        <a:xfrm>
          <a:off x="4185092" y="1220476"/>
          <a:ext cx="2253511" cy="115894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 row x </a:t>
          </a:r>
          <a:r>
            <a:rPr lang="en-US" sz="2000" b="1" kern="1200" dirty="0"/>
            <a:t>c</a:t>
          </a:r>
          <a:r>
            <a:rPr lang="en-US" sz="2000" b="0" kern="1200" dirty="0"/>
            <a:t> columns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r </a:t>
          </a:r>
          <a:r>
            <a:rPr lang="en-US" sz="2000" b="0" kern="1200" dirty="0"/>
            <a:t>rows x 1 column</a:t>
          </a:r>
          <a:endParaRPr lang="en-US" sz="2000" b="1" kern="1200" dirty="0"/>
        </a:p>
      </dsp:txBody>
      <dsp:txXfrm>
        <a:off x="4185092" y="1220476"/>
        <a:ext cx="2253511" cy="1158947"/>
      </dsp:txXfrm>
    </dsp:sp>
    <dsp:sp modelId="{E0564DAB-AEB3-45C7-8311-FC21A9B294E1}">
      <dsp:nvSpPr>
        <dsp:cNvPr id="0" name=""/>
        <dsp:cNvSpPr/>
      </dsp:nvSpPr>
      <dsp:spPr>
        <a:xfrm>
          <a:off x="4185092" y="2379423"/>
          <a:ext cx="2253511" cy="115894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 row x 1 column</a:t>
          </a:r>
        </a:p>
      </dsp:txBody>
      <dsp:txXfrm>
        <a:off x="4185092" y="2379423"/>
        <a:ext cx="2253511" cy="1158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Scalars, Vectors, and Matrices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FA89-E843-4EB0-97D5-9B06DA2E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D59F-B525-450D-8A97-97B06979F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Vectors in space</a:t>
            </a:r>
          </a:p>
        </p:txBody>
      </p:sp>
    </p:spTree>
    <p:extLst>
      <p:ext uri="{BB962C8B-B14F-4D97-AF65-F5344CB8AC3E}">
        <p14:creationId xmlns:p14="http://schemas.microsoft.com/office/powerpoint/2010/main" val="303307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280160" y="2190749"/>
            <a:ext cx="4525217" cy="3678423"/>
          </a:xfrm>
        </p:spPr>
        <p:txBody>
          <a:bodyPr>
            <a:normAutofit/>
          </a:bodyPr>
          <a:lstStyle/>
          <a:p>
            <a:r>
              <a:rPr lang="en-US" b="1" dirty="0"/>
              <a:t>Scalar</a:t>
            </a:r>
            <a:r>
              <a:rPr lang="en-US" dirty="0"/>
              <a:t>: a constant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Vector</a:t>
            </a:r>
            <a:r>
              <a:rPr lang="en-US" dirty="0"/>
              <a:t>: a single row or column of numbers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Matrix</a:t>
            </a:r>
            <a:r>
              <a:rPr lang="en-US" dirty="0"/>
              <a:t>: a rectangular collection of numbers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A7B338-2D4C-4577-AB9D-60C203131F93}"/>
                  </a:ext>
                </a:extLst>
              </p:cNvPr>
              <p:cNvSpPr txBox="1"/>
              <p:nvPr/>
            </p:nvSpPr>
            <p:spPr>
              <a:xfrm>
                <a:off x="5805377" y="2190749"/>
                <a:ext cx="23497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3, 8, −5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A7B338-2D4C-4577-AB9D-60C20313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377" y="2190749"/>
                <a:ext cx="2349795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C25C40-5A02-4E55-89C2-BEDBF7E74348}"/>
                  </a:ext>
                </a:extLst>
              </p:cNvPr>
              <p:cNvSpPr txBox="1"/>
              <p:nvPr/>
            </p:nvSpPr>
            <p:spPr>
              <a:xfrm>
                <a:off x="5805377" y="3244334"/>
                <a:ext cx="23497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−1  2  5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C25C40-5A02-4E55-89C2-BEDBF7E74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377" y="3244334"/>
                <a:ext cx="2349795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50F0A1-0F65-4BC5-8114-DDEA53EEEEAF}"/>
                  </a:ext>
                </a:extLst>
              </p:cNvPr>
              <p:cNvSpPr txBox="1"/>
              <p:nvPr/>
            </p:nvSpPr>
            <p:spPr>
              <a:xfrm>
                <a:off x="8836957" y="3096889"/>
                <a:ext cx="71365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50F0A1-0F65-4BC5-8114-DDEA53EEE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957" y="3096889"/>
                <a:ext cx="713657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CB3C59-EF03-48C8-8BE7-C9E24887B223}"/>
                  </a:ext>
                </a:extLst>
              </p:cNvPr>
              <p:cNvSpPr txBox="1"/>
              <p:nvPr/>
            </p:nvSpPr>
            <p:spPr>
              <a:xfrm>
                <a:off x="6500816" y="4573159"/>
                <a:ext cx="95891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1 0 3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2 4 7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5 6 1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CB3C59-EF03-48C8-8BE7-C9E24887B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16" y="4573159"/>
                <a:ext cx="958917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886B44-D0FA-463F-83F9-91493FC04E27}"/>
                  </a:ext>
                </a:extLst>
              </p:cNvPr>
              <p:cNvSpPr txBox="1"/>
              <p:nvPr/>
            </p:nvSpPr>
            <p:spPr>
              <a:xfrm>
                <a:off x="8477083" y="4649359"/>
                <a:ext cx="143340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1 0 3 4 2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2 4 7 3 9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5 6 1 0 1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886B44-D0FA-463F-83F9-91493FC04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083" y="4649359"/>
                <a:ext cx="1433406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/>
      <p:bldP spid="6" grpId="0"/>
      <p:bldP spid="3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5B22-FD79-43E5-B757-0B79C1DD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4990-E119-4C48-839C-DC238BD9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dimensions</a:t>
            </a:r>
            <a:r>
              <a:rPr lang="en-US" dirty="0"/>
              <a:t> of a matrix refer to the number of rows and columns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>
                <a:extLst>
                  <a:ext uri="{FF2B5EF4-FFF2-40B4-BE49-F238E27FC236}">
                    <a16:creationId xmlns:a16="http://schemas.microsoft.com/office/drawing/2014/main" id="{CE62C1AF-8959-43A4-B556-F898B0252B0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11085" y="2873827"/>
                <a:ext cx="6052457" cy="144780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An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𝒓</m:t>
                    </m:r>
                  </m:oMath>
                </a14:m>
                <a:r>
                  <a:rPr lang="en-US" altLang="en-US" sz="2400" b="1" i="1" dirty="0">
                    <a:sym typeface="Symbol" panose="05050102010706020507" pitchFamily="18" charset="2"/>
                  </a:rPr>
                  <a:t> </a:t>
                </a:r>
                <a:r>
                  <a:rPr lang="en-US" altLang="en-US" sz="2400" b="1" dirty="0">
                    <a:sym typeface="Symbol" panose="05050102010706020507" pitchFamily="18" charset="2"/>
                  </a:rPr>
                  <a:t>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𝒄</m:t>
                    </m:r>
                  </m:oMath>
                </a14:m>
                <a:r>
                  <a:rPr lang="en-US" altLang="en-US" sz="2400" b="1" i="1" dirty="0"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matrix has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r>
                  <a:rPr lang="en-US" altLang="en-US" sz="2400" i="1" dirty="0"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rows and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400" i="1" dirty="0"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columns</a:t>
                </a:r>
              </a:p>
              <a:p>
                <a:pPr>
                  <a:buFontTx/>
                  <a:buNone/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The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𝒎</m:t>
                    </m:r>
                    <m:r>
                      <a:rPr lang="en-US" altLang="en-US" sz="2400" b="1" i="1" baseline="-25000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𝒊𝒋</m:t>
                    </m:r>
                  </m:oMath>
                </a14:m>
                <a:r>
                  <a:rPr lang="en-US" altLang="en-US" sz="2400" i="1" dirty="0"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element is at row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</m:t>
                    </m:r>
                  </m:oMath>
                </a14:m>
                <a:r>
                  <a:rPr lang="en-US" altLang="en-US" sz="2400" i="1" dirty="0"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and column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𝑗</m:t>
                    </m:r>
                  </m:oMath>
                </a14:m>
                <a:r>
                  <a:rPr lang="en-US" altLang="en-US" sz="2400" i="1" dirty="0">
                    <a:sym typeface="Symbol" panose="05050102010706020507" pitchFamily="18" charset="2"/>
                  </a:rPr>
                  <a:t>.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4" name="Rectangle 4">
                <a:extLst>
                  <a:ext uri="{FF2B5EF4-FFF2-40B4-BE49-F238E27FC236}">
                    <a16:creationId xmlns:a16="http://schemas.microsoft.com/office/drawing/2014/main" id="{CE62C1AF-8959-43A4-B556-F898B0252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85" y="2873827"/>
                <a:ext cx="6052457" cy="1447801"/>
              </a:xfrm>
              <a:prstGeom prst="rect">
                <a:avLst/>
              </a:prstGeom>
              <a:blipFill>
                <a:blip r:embed="rId3"/>
                <a:stretch>
                  <a:fillRect l="-1511"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4D4BC7AA-9190-4738-A8B9-FFDA67AB95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954313"/>
              </p:ext>
            </p:extLst>
          </p:nvPr>
        </p:nvGraphicFramePr>
        <p:xfrm>
          <a:off x="4068032" y="4055156"/>
          <a:ext cx="4052888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1625600" imgH="863600" progId="Equation.3">
                  <p:embed/>
                </p:oleObj>
              </mc:Choice>
              <mc:Fallback>
                <p:oleObj name="Equation" r:id="rId4" imgW="1625600" imgH="863600" progId="Equation.3">
                  <p:embed/>
                  <p:pic>
                    <p:nvPicPr>
                      <p:cNvPr id="39941" name="Object 9">
                        <a:extLst>
                          <a:ext uri="{FF2B5EF4-FFF2-40B4-BE49-F238E27FC236}">
                            <a16:creationId xmlns:a16="http://schemas.microsoft.com/office/drawing/2014/main" id="{5722DECE-0DCD-4A88-AA3C-B820F58F1C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32" y="4055156"/>
                        <a:ext cx="4052888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0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EB41-ACC2-4035-A960-ED4A70D5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0DAA7-B1D8-4A0E-B9B9-71C46FE2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What are the dimensions of each matrix?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042D5-6F50-4ADB-A666-3A66168A02CB}"/>
                  </a:ext>
                </a:extLst>
              </p:cNvPr>
              <p:cNvSpPr txBox="1"/>
              <p:nvPr/>
            </p:nvSpPr>
            <p:spPr>
              <a:xfrm>
                <a:off x="1524000" y="2967110"/>
                <a:ext cx="4581703" cy="3535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5.46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042D5-6F50-4ADB-A666-3A66168A0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967110"/>
                <a:ext cx="4581703" cy="3535327"/>
              </a:xfrm>
              <a:prstGeom prst="rect">
                <a:avLst/>
              </a:prstGeom>
              <a:blipFill>
                <a:blip r:embed="rId2"/>
                <a:stretch>
                  <a:fillRect l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D8CF4B7-E2CA-4BAB-8CB2-F6378077A84B}"/>
              </a:ext>
            </a:extLst>
          </p:cNvPr>
          <p:cNvSpPr txBox="1"/>
          <p:nvPr/>
        </p:nvSpPr>
        <p:spPr>
          <a:xfrm>
            <a:off x="7053943" y="3124200"/>
            <a:ext cx="103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 x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9C141-0380-4B8D-ABAC-705E50630732}"/>
              </a:ext>
            </a:extLst>
          </p:cNvPr>
          <p:cNvSpPr txBox="1"/>
          <p:nvPr/>
        </p:nvSpPr>
        <p:spPr>
          <a:xfrm>
            <a:off x="7053943" y="4504387"/>
            <a:ext cx="103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 x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1B045-66E9-4ACA-829F-1B2D60EAFC35}"/>
              </a:ext>
            </a:extLst>
          </p:cNvPr>
          <p:cNvSpPr txBox="1"/>
          <p:nvPr/>
        </p:nvSpPr>
        <p:spPr>
          <a:xfrm>
            <a:off x="7053943" y="5871759"/>
            <a:ext cx="103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 x 3</a:t>
            </a:r>
          </a:p>
        </p:txBody>
      </p:sp>
    </p:spTree>
    <p:extLst>
      <p:ext uri="{BB962C8B-B14F-4D97-AF65-F5344CB8AC3E}">
        <p14:creationId xmlns:p14="http://schemas.microsoft.com/office/powerpoint/2010/main" val="19249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EB41-ACC2-4035-A960-ED4A70D5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0DAA7-B1D8-4A0E-B9B9-71C46FE2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Find the listed element of each matrix?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042D5-6F50-4ADB-A666-3A66168A02CB}"/>
                  </a:ext>
                </a:extLst>
              </p:cNvPr>
              <p:cNvSpPr txBox="1"/>
              <p:nvPr/>
            </p:nvSpPr>
            <p:spPr>
              <a:xfrm>
                <a:off x="1469570" y="2967110"/>
                <a:ext cx="7532915" cy="3535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.6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mr>
                          <m:m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5.46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b="0" i="1" dirty="0">
                    <a:latin typeface="Cambria Math" panose="02040503050406030204" pitchFamily="18" charset="0"/>
                  </a:rPr>
                  <a:t>,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/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042D5-6F50-4ADB-A666-3A66168A0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70" y="2967110"/>
                <a:ext cx="7532915" cy="3535327"/>
              </a:xfrm>
              <a:prstGeom prst="rect">
                <a:avLst/>
              </a:prstGeom>
              <a:blipFill>
                <a:blip r:embed="rId2"/>
                <a:stretch>
                  <a:fillRect l="-81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29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EB41-ACC2-4035-A960-ED4A70D5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0DAA7-B1D8-4A0E-B9B9-71C46FE2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Find the listed element of each matrix.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042D5-6F50-4ADB-A666-3A66168A02CB}"/>
                  </a:ext>
                </a:extLst>
              </p:cNvPr>
              <p:cNvSpPr txBox="1"/>
              <p:nvPr/>
            </p:nvSpPr>
            <p:spPr>
              <a:xfrm>
                <a:off x="1469570" y="2967110"/>
                <a:ext cx="7532915" cy="3535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.6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mr>
                          <m:m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5.46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b="0" i="1" dirty="0">
                    <a:latin typeface="Cambria Math" panose="02040503050406030204" pitchFamily="18" charset="0"/>
                  </a:rPr>
                  <a:t>,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/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042D5-6F50-4ADB-A666-3A66168A0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70" y="2967110"/>
                <a:ext cx="7532915" cy="3535327"/>
              </a:xfrm>
              <a:prstGeom prst="rect">
                <a:avLst/>
              </a:prstGeom>
              <a:blipFill>
                <a:blip r:embed="rId2"/>
                <a:stretch>
                  <a:fillRect l="-81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67167D-F84E-40D3-B965-73AC36C03165}"/>
                  </a:ext>
                </a:extLst>
              </p:cNvPr>
              <p:cNvSpPr txBox="1"/>
              <p:nvPr/>
            </p:nvSpPr>
            <p:spPr>
              <a:xfrm>
                <a:off x="7652657" y="3136612"/>
                <a:ext cx="6966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1.6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67167D-F84E-40D3-B965-73AC36C03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657" y="3136612"/>
                <a:ext cx="6966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7D621A-A42A-49DC-87F1-F243B66D1FE1}"/>
                  </a:ext>
                </a:extLst>
              </p:cNvPr>
              <p:cNvSpPr txBox="1"/>
              <p:nvPr/>
            </p:nvSpPr>
            <p:spPr>
              <a:xfrm>
                <a:off x="6248402" y="4612937"/>
                <a:ext cx="6966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7D621A-A42A-49DC-87F1-F243B66D1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2" y="4612937"/>
                <a:ext cx="696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6F711F-F29A-4B8C-B591-4F398E962C51}"/>
                  </a:ext>
                </a:extLst>
              </p:cNvPr>
              <p:cNvSpPr txBox="1"/>
              <p:nvPr/>
            </p:nvSpPr>
            <p:spPr>
              <a:xfrm>
                <a:off x="6237515" y="5954480"/>
                <a:ext cx="6966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6F711F-F29A-4B8C-B591-4F398E962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15" y="5954480"/>
                <a:ext cx="6966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01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C338-6926-4378-88BA-77255F99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thought on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EB819-8FF0-4F10-B9FA-ED115E49F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160" y="2190749"/>
                <a:ext cx="3951059" cy="39862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Vectors</a:t>
                </a:r>
                <a:r>
                  <a:rPr lang="en-US" dirty="0"/>
                  <a:t> are always represented as a single row or column</a:t>
                </a:r>
              </a:p>
              <a:p>
                <a:r>
                  <a:rPr lang="en-US" dirty="0"/>
                  <a:t>This means they are a subset of </a:t>
                </a:r>
                <a:r>
                  <a:rPr lang="en-US" b="1" dirty="0"/>
                  <a:t>matrices</a:t>
                </a:r>
              </a:p>
              <a:p>
                <a:r>
                  <a:rPr lang="en-US" dirty="0"/>
                  <a:t>In other words, vectors are simply matrices with dimensions of either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(a row vector) 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(a column vector)</a:t>
                </a:r>
              </a:p>
              <a:p>
                <a:r>
                  <a:rPr lang="en-US" dirty="0"/>
                  <a:t>And </a:t>
                </a:r>
                <a:r>
                  <a:rPr lang="en-US" b="1" dirty="0"/>
                  <a:t>scalars</a:t>
                </a:r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dirty="0"/>
                  <a:t> (sort of)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EB819-8FF0-4F10-B9FA-ED115E49F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2190749"/>
                <a:ext cx="3951059" cy="3986213"/>
              </a:xfrm>
              <a:blipFill>
                <a:blip r:embed="rId2"/>
                <a:stretch>
                  <a:fillRect l="-1698" t="-1835" r="-1698" b="-3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A4CB87F-ABB2-4D83-ABFD-C061D03B97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868750"/>
              </p:ext>
            </p:extLst>
          </p:nvPr>
        </p:nvGraphicFramePr>
        <p:xfrm>
          <a:off x="5231219" y="2190749"/>
          <a:ext cx="6438604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58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D6AA-8A1E-40D9-AFF5-361945BC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53EB-AB08-43D6-B591-ED09634A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64" y="2188760"/>
            <a:ext cx="10911840" cy="726622"/>
          </a:xfrm>
        </p:spPr>
        <p:txBody>
          <a:bodyPr>
            <a:noAutofit/>
          </a:bodyPr>
          <a:lstStyle/>
          <a:p>
            <a:r>
              <a:rPr lang="en-US" b="1" dirty="0"/>
              <a:t>Vectors</a:t>
            </a:r>
            <a:r>
              <a:rPr lang="en-US" dirty="0"/>
              <a:t> are also used to represent a location in space. Each entry represents a dimension. This is easy to see in 1, 2, and 3 dimensions. Here are three vectors shown in </a:t>
            </a:r>
            <a:r>
              <a:rPr lang="en-US" i="1" dirty="0"/>
              <a:t>n-space.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758A2-FCE7-41EB-9DDB-16DD509FAA3E}"/>
                  </a:ext>
                </a:extLst>
              </p:cNvPr>
              <p:cNvSpPr txBox="1"/>
              <p:nvPr/>
            </p:nvSpPr>
            <p:spPr>
              <a:xfrm>
                <a:off x="1420591" y="3274921"/>
                <a:ext cx="14532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758A2-FCE7-41EB-9DDB-16DD509FA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591" y="3274921"/>
                <a:ext cx="145324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E31AAC-2D18-41FE-9925-1E1C374B5E71}"/>
              </a:ext>
            </a:extLst>
          </p:cNvPr>
          <p:cNvCxnSpPr/>
          <p:nvPr/>
        </p:nvCxnSpPr>
        <p:spPr>
          <a:xfrm>
            <a:off x="800101" y="4089393"/>
            <a:ext cx="2710542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63F41-31A0-446E-AB91-6C3DEA7778A1}"/>
              </a:ext>
            </a:extLst>
          </p:cNvPr>
          <p:cNvCxnSpPr/>
          <p:nvPr/>
        </p:nvCxnSpPr>
        <p:spPr>
          <a:xfrm>
            <a:off x="2770415" y="3969650"/>
            <a:ext cx="0" cy="23948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2FE00C-B8FD-46C8-898E-147028E6DEF3}"/>
              </a:ext>
            </a:extLst>
          </p:cNvPr>
          <p:cNvCxnSpPr/>
          <p:nvPr/>
        </p:nvCxnSpPr>
        <p:spPr>
          <a:xfrm>
            <a:off x="3107873" y="3969650"/>
            <a:ext cx="0" cy="23948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B7411F-DBEE-475D-B140-EB128056FEB0}"/>
              </a:ext>
            </a:extLst>
          </p:cNvPr>
          <p:cNvCxnSpPr/>
          <p:nvPr/>
        </p:nvCxnSpPr>
        <p:spPr>
          <a:xfrm>
            <a:off x="2443843" y="3969650"/>
            <a:ext cx="0" cy="23948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3A5BEE-A320-4E67-B318-54636DB52E9D}"/>
              </a:ext>
            </a:extLst>
          </p:cNvPr>
          <p:cNvCxnSpPr/>
          <p:nvPr/>
        </p:nvCxnSpPr>
        <p:spPr>
          <a:xfrm>
            <a:off x="2133600" y="3980535"/>
            <a:ext cx="0" cy="23948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FA05A3-723F-442D-BFE7-DC2034CE7CBB}"/>
              </a:ext>
            </a:extLst>
          </p:cNvPr>
          <p:cNvCxnSpPr/>
          <p:nvPr/>
        </p:nvCxnSpPr>
        <p:spPr>
          <a:xfrm>
            <a:off x="1779815" y="3980535"/>
            <a:ext cx="0" cy="23948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5AE13C-1A95-45EE-911F-B173072E43F9}"/>
              </a:ext>
            </a:extLst>
          </p:cNvPr>
          <p:cNvCxnSpPr/>
          <p:nvPr/>
        </p:nvCxnSpPr>
        <p:spPr>
          <a:xfrm>
            <a:off x="1496786" y="3980535"/>
            <a:ext cx="0" cy="23948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196BBC-637E-4899-9D79-51F5D882F3B8}"/>
              </a:ext>
            </a:extLst>
          </p:cNvPr>
          <p:cNvCxnSpPr/>
          <p:nvPr/>
        </p:nvCxnSpPr>
        <p:spPr>
          <a:xfrm>
            <a:off x="1159329" y="3980535"/>
            <a:ext cx="0" cy="23948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D37386-977D-41BE-8199-356DE988C44D}"/>
              </a:ext>
            </a:extLst>
          </p:cNvPr>
          <p:cNvSpPr txBox="1"/>
          <p:nvPr/>
        </p:nvSpPr>
        <p:spPr>
          <a:xfrm>
            <a:off x="941615" y="4220021"/>
            <a:ext cx="2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   -3   -2   -1   0    1    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0783714-2C37-4FA8-8C85-AD9999A04931}"/>
              </a:ext>
            </a:extLst>
          </p:cNvPr>
          <p:cNvSpPr/>
          <p:nvPr/>
        </p:nvSpPr>
        <p:spPr>
          <a:xfrm flipH="1" flipV="1">
            <a:off x="1410265" y="4002309"/>
            <a:ext cx="166538" cy="1632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F84370-A119-483B-8B2A-952690C0F05D}"/>
                  </a:ext>
                </a:extLst>
              </p:cNvPr>
              <p:cNvSpPr txBox="1"/>
              <p:nvPr/>
            </p:nvSpPr>
            <p:spPr>
              <a:xfrm>
                <a:off x="5029200" y="3279666"/>
                <a:ext cx="21444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F84370-A119-483B-8B2A-952690C0F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279666"/>
                <a:ext cx="21444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96FC9138-5354-4693-A920-95FD79537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156" y="3736586"/>
            <a:ext cx="2471056" cy="28942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5939A9-959B-414C-B5B5-83FFA032AEBA}"/>
                  </a:ext>
                </a:extLst>
              </p:cNvPr>
              <p:cNvSpPr txBox="1"/>
              <p:nvPr/>
            </p:nvSpPr>
            <p:spPr>
              <a:xfrm>
                <a:off x="8626926" y="3274922"/>
                <a:ext cx="21444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5939A9-959B-414C-B5B5-83FFA032A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926" y="3274922"/>
                <a:ext cx="214448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779AB5F0-34EC-47B5-A690-465D3D471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7032" y="3753195"/>
            <a:ext cx="27622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8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7" grpId="0" animBg="1"/>
      <p:bldP spid="28" grpId="0"/>
      <p:bldP spid="31" grpId="0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1546</TotalTime>
  <Words>291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Wingdings</vt:lpstr>
      <vt:lpstr>Educational subjects 16x9</vt:lpstr>
      <vt:lpstr>Equation</vt:lpstr>
      <vt:lpstr>Linear Algebra</vt:lpstr>
      <vt:lpstr>Outline</vt:lpstr>
      <vt:lpstr>Definitions</vt:lpstr>
      <vt:lpstr>Dimensions</vt:lpstr>
      <vt:lpstr>Examples</vt:lpstr>
      <vt:lpstr>Examples</vt:lpstr>
      <vt:lpstr>Examples</vt:lpstr>
      <vt:lpstr>One more thought on dimensions</vt:lpstr>
      <vt:lpstr>Vectors in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2.1</dc:title>
  <dc:creator>Tim Young</dc:creator>
  <cp:lastModifiedBy>Tim Young</cp:lastModifiedBy>
  <cp:revision>34</cp:revision>
  <dcterms:created xsi:type="dcterms:W3CDTF">2019-02-13T02:45:48Z</dcterms:created>
  <dcterms:modified xsi:type="dcterms:W3CDTF">2019-03-02T14:20:46Z</dcterms:modified>
</cp:coreProperties>
</file>