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5" autoAdjust="0"/>
  </p:normalViewPr>
  <p:slideViewPr>
    <p:cSldViewPr snapToGrid="0">
      <p:cViewPr varScale="1">
        <p:scale>
          <a:sx n="95" d="100"/>
          <a:sy n="95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Addition, Subtraction,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multiplication of matrices</a:t>
            </a:r>
          </a:p>
          <a:p>
            <a:r>
              <a:rPr lang="en-US" dirty="0"/>
              <a:t>Matrix addition and subtraction</a:t>
            </a:r>
          </a:p>
          <a:p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4438-3841-4964-AF81-AC8094B1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Multiplication of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5485-2713-4922-A2D2-DC7D0CCC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873464"/>
          </a:xfrm>
        </p:spPr>
        <p:txBody>
          <a:bodyPr/>
          <a:lstStyle/>
          <a:p>
            <a:r>
              <a:rPr lang="en-US" b="1" dirty="0"/>
              <a:t>Scalar multiplication of matrices</a:t>
            </a:r>
            <a:r>
              <a:rPr lang="en-US" dirty="0"/>
              <a:t>: is exactly like that with vectors</a:t>
            </a:r>
          </a:p>
          <a:p>
            <a:pPr lvl="1"/>
            <a:r>
              <a:rPr lang="en-US" dirty="0"/>
              <a:t>Simply multiply each element of the matrix by the scalar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3246C-E3BA-44C9-8EB3-468919944F0E}"/>
                  </a:ext>
                </a:extLst>
              </p:cNvPr>
              <p:cNvSpPr txBox="1"/>
              <p:nvPr/>
            </p:nvSpPr>
            <p:spPr>
              <a:xfrm>
                <a:off x="3323621" y="3312412"/>
                <a:ext cx="554171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1∗2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2∗2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7∗2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0∗2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3246C-E3BA-44C9-8EB3-46891994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21" y="3312412"/>
                <a:ext cx="5541710" cy="615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AB48A-F336-4645-8688-BE825AE62272}"/>
                  </a:ext>
                </a:extLst>
              </p:cNvPr>
              <p:cNvSpPr txBox="1"/>
              <p:nvPr/>
            </p:nvSpPr>
            <p:spPr>
              <a:xfrm>
                <a:off x="1261165" y="4537487"/>
                <a:ext cx="9666621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−3∗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AB48A-F336-4645-8688-BE825AE6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65" y="4537487"/>
                <a:ext cx="9666621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1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2F3-DE19-48BA-A6AE-1B4094DF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E1C5-4E67-43E4-9EDC-8798AE7D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996181"/>
            <a:ext cx="9628632" cy="1362113"/>
          </a:xfrm>
        </p:spPr>
        <p:txBody>
          <a:bodyPr/>
          <a:lstStyle/>
          <a:p>
            <a:r>
              <a:rPr lang="en-US" b="1" dirty="0"/>
              <a:t>Matrix addition and subtraction</a:t>
            </a:r>
            <a:r>
              <a:rPr lang="en-US" dirty="0"/>
              <a:t>: is again like that with vectors</a:t>
            </a:r>
          </a:p>
          <a:p>
            <a:pPr lvl="1"/>
            <a:r>
              <a:rPr lang="en-US" dirty="0"/>
              <a:t>Dimensions must be </a:t>
            </a:r>
            <a:r>
              <a:rPr lang="en-US" i="1" dirty="0"/>
              <a:t>exactly</a:t>
            </a:r>
            <a:r>
              <a:rPr lang="en-US" dirty="0"/>
              <a:t> the same</a:t>
            </a:r>
          </a:p>
          <a:p>
            <a:pPr lvl="1"/>
            <a:r>
              <a:rPr lang="en-US" dirty="0"/>
              <a:t>Add or subtract element-wise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35AD0-6AF3-4D59-811E-406D7F2403E8}"/>
                  </a:ext>
                </a:extLst>
              </p:cNvPr>
              <p:cNvSpPr txBox="1"/>
              <p:nvPr/>
            </p:nvSpPr>
            <p:spPr>
              <a:xfrm>
                <a:off x="2247587" y="4509747"/>
                <a:ext cx="7693773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1+(−2)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2+(−5)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3+12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35AD0-6AF3-4D59-811E-406D7F24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587" y="4509747"/>
                <a:ext cx="7693773" cy="713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2FCDD-3985-4CF2-9AF6-C409059F99CE}"/>
                  </a:ext>
                </a:extLst>
              </p:cNvPr>
              <p:cNvSpPr txBox="1"/>
              <p:nvPr/>
            </p:nvSpPr>
            <p:spPr>
              <a:xfrm>
                <a:off x="1982066" y="5622455"/>
                <a:ext cx="8224816" cy="105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2FCDD-3985-4CF2-9AF6-C409059F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66" y="5622455"/>
                <a:ext cx="8224816" cy="1051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12499-BFF7-48C6-B00E-CEFAE379DB4C}"/>
                  </a:ext>
                </a:extLst>
              </p:cNvPr>
              <p:cNvSpPr txBox="1"/>
              <p:nvPr/>
            </p:nvSpPr>
            <p:spPr>
              <a:xfrm>
                <a:off x="2278460" y="3238471"/>
                <a:ext cx="7632026" cy="87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12499-BFF7-48C6-B00E-CEFAE379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60" y="3238471"/>
                <a:ext cx="7632026" cy="871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8463-823D-4F7C-95B0-E3C6461D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19E-8602-4348-B648-07069928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978639"/>
            <a:ext cx="9628632" cy="2266951"/>
          </a:xfrm>
        </p:spPr>
        <p:txBody>
          <a:bodyPr/>
          <a:lstStyle/>
          <a:p>
            <a:r>
              <a:rPr lang="en-US" b="1" dirty="0"/>
              <a:t>Matrix multiplication</a:t>
            </a:r>
            <a:r>
              <a:rPr lang="en-US" dirty="0"/>
              <a:t>: only </a:t>
            </a:r>
            <a:r>
              <a:rPr lang="en-US" i="1" dirty="0"/>
              <a:t>two</a:t>
            </a:r>
            <a:r>
              <a:rPr lang="en-US" dirty="0"/>
              <a:t> matrices can be multiplied together at once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inner dimensions </a:t>
            </a:r>
            <a:r>
              <a:rPr lang="en-US" dirty="0"/>
              <a:t>of the two matrices </a:t>
            </a:r>
            <a:r>
              <a:rPr lang="en-US" i="1" dirty="0"/>
              <a:t>must</a:t>
            </a:r>
            <a:r>
              <a:rPr lang="en-US" dirty="0"/>
              <a:t> be exactly the same</a:t>
            </a:r>
          </a:p>
          <a:p>
            <a:pPr lvl="2"/>
            <a:r>
              <a:rPr lang="en-US" dirty="0"/>
              <a:t>E.g. a </a:t>
            </a:r>
            <a:r>
              <a:rPr lang="en-US" i="1" dirty="0"/>
              <a:t>2 x 4</a:t>
            </a:r>
            <a:r>
              <a:rPr lang="en-US" dirty="0"/>
              <a:t> matrix could be multiplied by a </a:t>
            </a:r>
            <a:r>
              <a:rPr lang="en-US" i="1" dirty="0"/>
              <a:t>4 x 3</a:t>
            </a:r>
            <a:r>
              <a:rPr lang="en-US" dirty="0"/>
              <a:t>, but not by a </a:t>
            </a:r>
            <a:r>
              <a:rPr lang="en-US" i="1" dirty="0"/>
              <a:t>3 x 4</a:t>
            </a:r>
            <a:endParaRPr lang="en-US" dirty="0"/>
          </a:p>
          <a:p>
            <a:pPr lvl="1"/>
            <a:r>
              <a:rPr lang="en-US" dirty="0"/>
              <a:t>Multiply element-wise using the rows from the first matrix and the columns from the second</a:t>
            </a:r>
          </a:p>
          <a:p>
            <a:pPr lvl="2"/>
            <a:r>
              <a:rPr lang="en-US" dirty="0"/>
              <a:t>Then add the row/column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A45B8-5F62-4D9C-971D-3BDA07347821}"/>
                  </a:ext>
                </a:extLst>
              </p:cNvPr>
              <p:cNvSpPr txBox="1"/>
              <p:nvPr/>
            </p:nvSpPr>
            <p:spPr>
              <a:xfrm>
                <a:off x="1156906" y="4442621"/>
                <a:ext cx="987513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.∗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.∗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.∗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 ∗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A45B8-5F62-4D9C-971D-3BDA0734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06" y="4442621"/>
                <a:ext cx="9875139" cy="1173847"/>
              </a:xfrm>
              <a:prstGeom prst="rect">
                <a:avLst/>
              </a:prstGeom>
              <a:blipFill>
                <a:blip r:embed="rId2"/>
                <a:stretch>
                  <a:fillRect l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464B7-3E50-4F37-A37D-00AD2F39A26E}"/>
                  </a:ext>
                </a:extLst>
              </p:cNvPr>
              <p:cNvSpPr txBox="1"/>
              <p:nvPr/>
            </p:nvSpPr>
            <p:spPr>
              <a:xfrm>
                <a:off x="2887218" y="5813499"/>
                <a:ext cx="6414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464B7-3E50-4F37-A37D-00AD2F39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8" y="5813499"/>
                <a:ext cx="6414513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1FF7673-14A1-44AD-8EC8-32CF5A2C5C6A}"/>
              </a:ext>
            </a:extLst>
          </p:cNvPr>
          <p:cNvSpPr/>
          <p:nvPr/>
        </p:nvSpPr>
        <p:spPr>
          <a:xfrm>
            <a:off x="2341756" y="4538546"/>
            <a:ext cx="1940312" cy="301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8AA23-479D-4A1F-A5EB-7602A93448C3}"/>
              </a:ext>
            </a:extLst>
          </p:cNvPr>
          <p:cNvSpPr/>
          <p:nvPr/>
        </p:nvSpPr>
        <p:spPr>
          <a:xfrm>
            <a:off x="4716966" y="4427752"/>
            <a:ext cx="468351" cy="128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DA879-961A-4628-89A0-A3A26095E901}"/>
              </a:ext>
            </a:extLst>
          </p:cNvPr>
          <p:cNvSpPr/>
          <p:nvPr/>
        </p:nvSpPr>
        <p:spPr>
          <a:xfrm>
            <a:off x="7138525" y="4442620"/>
            <a:ext cx="1336402" cy="39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6A9D-A503-430C-9F1E-09D9C23B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CBE73-B82E-4636-9BC8-D254C69CC49E}"/>
                  </a:ext>
                </a:extLst>
              </p:cNvPr>
              <p:cNvSpPr txBox="1"/>
              <p:nvPr/>
            </p:nvSpPr>
            <p:spPr>
              <a:xfrm>
                <a:off x="2773758" y="2642332"/>
                <a:ext cx="6641433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∗3+5∗8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2∗4+5∗9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6∗3+1∗8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6∗4+1∗9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CBE73-B82E-4636-9BC8-D254C69C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58" y="2642332"/>
                <a:ext cx="6641433" cy="524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5E016-698D-443C-929B-7D9A1540A0A1}"/>
                  </a:ext>
                </a:extLst>
              </p:cNvPr>
              <p:cNvSpPr txBox="1"/>
              <p:nvPr/>
            </p:nvSpPr>
            <p:spPr>
              <a:xfrm>
                <a:off x="206966" y="4215668"/>
                <a:ext cx="11775018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3∗1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∗4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∗0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−3∗−2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2∗3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2∗−1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−1∗1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−2∗4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0∗0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−1∗−2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−2∗3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0∗−1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5E016-698D-443C-929B-7D9A1540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6" y="4215668"/>
                <a:ext cx="11775018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1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A135-B104-4A9E-B8CE-ADE07091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5901C-7C41-4B38-96EF-F2B3EC842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9873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What about vector multiplication?</a:t>
                </a:r>
              </a:p>
              <a:p>
                <a:pPr lvl="1"/>
                <a:r>
                  <a:rPr lang="en-US" dirty="0"/>
                  <a:t>Must be a row vector times a column vector, or column times row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n-US" dirty="0"/>
                  <a:t>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5901C-7C41-4B38-96EF-F2B3EC842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987349"/>
              </a:xfrm>
              <a:blipFill>
                <a:blip r:embed="rId2"/>
                <a:stretch>
                  <a:fillRect l="-570" t="-6173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2A4AF-499A-48AE-B660-BDFAE39B96BF}"/>
                  </a:ext>
                </a:extLst>
              </p:cNvPr>
              <p:cNvSpPr txBox="1"/>
              <p:nvPr/>
            </p:nvSpPr>
            <p:spPr>
              <a:xfrm>
                <a:off x="2736537" y="3540391"/>
                <a:ext cx="6715877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−1∗2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0∗4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3∗−2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=[−8]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2A4AF-499A-48AE-B660-BDFAE39B9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37" y="3540391"/>
                <a:ext cx="6715877" cy="811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E3CB49-234C-4F5A-8939-FBB0574FBB60}"/>
                  </a:ext>
                </a:extLst>
              </p:cNvPr>
              <p:cNvSpPr/>
              <p:nvPr/>
            </p:nvSpPr>
            <p:spPr>
              <a:xfrm>
                <a:off x="2300583" y="4980059"/>
                <a:ext cx="7587783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2∗0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4∗−1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4∗0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−2∗−1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−2∗0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E3CB49-234C-4F5A-8939-FBB0574F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83" y="4980059"/>
                <a:ext cx="7587783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2F34-2787-4BA4-BCFC-D95DF574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57BA-B3AF-42BA-AAB2-6C40534B0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10294806" cy="9873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The vectors illustrate an important point: </a:t>
                </a:r>
                <a:r>
                  <a:rPr lang="en-US" dirty="0"/>
                  <a:t>matrix multiplication is </a:t>
                </a:r>
                <a:r>
                  <a:rPr lang="en-US" i="1" dirty="0"/>
                  <a:t>not </a:t>
                </a:r>
                <a:r>
                  <a:rPr lang="en-US" dirty="0"/>
                  <a:t>commutative!</a:t>
                </a:r>
              </a:p>
              <a:p>
                <a:pPr lvl="1"/>
                <a:r>
                  <a:rPr lang="en-US" dirty="0"/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57BA-B3AF-42BA-AAB2-6C40534B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10294806" cy="987349"/>
              </a:xfrm>
              <a:blipFill>
                <a:blip r:embed="rId3"/>
                <a:stretch>
                  <a:fillRect l="-533" t="-8642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A237652-9ACA-469E-A282-61F801E89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81709"/>
              </p:ext>
            </p:extLst>
          </p:nvPr>
        </p:nvGraphicFramePr>
        <p:xfrm>
          <a:off x="2436876" y="3389971"/>
          <a:ext cx="73152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3352800" imgH="1181100" progId="Equation.3">
                  <p:embed/>
                </p:oleObj>
              </mc:Choice>
              <mc:Fallback>
                <p:oleObj name="Equation" r:id="rId4" imgW="3352800" imgH="11811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1A667847-E2C9-4CDF-886E-8903A9992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76" y="3389971"/>
                        <a:ext cx="7315200" cy="257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0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745</TotalTime>
  <Words>284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Wingdings</vt:lpstr>
      <vt:lpstr>Educational subjects 16x9</vt:lpstr>
      <vt:lpstr>Equation</vt:lpstr>
      <vt:lpstr>Matrix Operations</vt:lpstr>
      <vt:lpstr>Outline</vt:lpstr>
      <vt:lpstr>Scalar Multiplication of Matrices</vt:lpstr>
      <vt:lpstr>Matrix Addition and Subtraction</vt:lpstr>
      <vt:lpstr>Matrix Multiplication</vt:lpstr>
      <vt:lpstr>Matrix Multiplication</vt:lpstr>
      <vt:lpstr>Matrix Multiplication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2.2</dc:title>
  <dc:creator>Tim Young</dc:creator>
  <cp:lastModifiedBy>Tim Young</cp:lastModifiedBy>
  <cp:revision>29</cp:revision>
  <dcterms:created xsi:type="dcterms:W3CDTF">2019-03-02T02:16:10Z</dcterms:created>
  <dcterms:modified xsi:type="dcterms:W3CDTF">2019-03-09T02:52:32Z</dcterms:modified>
</cp:coreProperties>
</file>