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0" r:id="rId3"/>
    <p:sldId id="261" r:id="rId4"/>
    <p:sldId id="266" r:id="rId5"/>
    <p:sldId id="268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3/20/2019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3/20/2019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3/20/2019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3/20/2019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3/20/2019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and Tangent Lines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Functions and Their Shapes</a:t>
            </a:r>
          </a:p>
          <a:p>
            <a:pPr marL="457200" indent="-457200">
              <a:buAutoNum type="arabicPeriod"/>
            </a:pPr>
            <a:r>
              <a:rPr lang="en-US" sz="2800" dirty="0"/>
              <a:t>The Slope of a Line</a:t>
            </a:r>
          </a:p>
          <a:p>
            <a:pPr marL="457200" indent="-457200">
              <a:buAutoNum type="arabicPeriod"/>
            </a:pPr>
            <a:r>
              <a:rPr lang="en-US" sz="2800" dirty="0"/>
              <a:t>Tangent Lines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Their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19D8-6B75-433B-9E10-7D54558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556" y="2202179"/>
            <a:ext cx="10911840" cy="563881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function</a:t>
            </a:r>
            <a:r>
              <a:rPr lang="en-US" sz="2400" dirty="0"/>
              <a:t> is a mathematical rule that operates on an input to produce an output.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80160" y="2955117"/>
                <a:ext cx="1785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2955117"/>
                <a:ext cx="1785104" cy="369332"/>
              </a:xfrm>
              <a:prstGeom prst="rect">
                <a:avLst/>
              </a:prstGeom>
              <a:blipFill>
                <a:blip r:embed="rId2"/>
                <a:stretch>
                  <a:fillRect l="-5461" r="-341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48488"/>
              </p:ext>
            </p:extLst>
          </p:nvPr>
        </p:nvGraphicFramePr>
        <p:xfrm>
          <a:off x="786820" y="3669028"/>
          <a:ext cx="2771784" cy="260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85892">
                  <a:extLst>
                    <a:ext uri="{9D8B030D-6E8A-4147-A177-3AD203B41FA5}">
                      <a16:colId xmlns:a16="http://schemas.microsoft.com/office/drawing/2014/main" val="1628785433"/>
                    </a:ext>
                  </a:extLst>
                </a:gridCol>
                <a:gridCol w="1385892">
                  <a:extLst>
                    <a:ext uri="{9D8B030D-6E8A-4147-A177-3AD203B41FA5}">
                      <a16:colId xmlns:a16="http://schemas.microsoft.com/office/drawing/2014/main" val="1966986838"/>
                    </a:ext>
                  </a:extLst>
                </a:gridCol>
              </a:tblGrid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Input: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Output: 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248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9944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86264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4823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896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72990" y="2955117"/>
                <a:ext cx="13992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90" y="2955117"/>
                <a:ext cx="1399229" cy="369332"/>
              </a:xfrm>
              <a:prstGeom prst="rect">
                <a:avLst/>
              </a:prstGeom>
              <a:blipFill>
                <a:blip r:embed="rId3"/>
                <a:stretch>
                  <a:fillRect l="-6957" r="-1304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6255"/>
              </p:ext>
            </p:extLst>
          </p:nvPr>
        </p:nvGraphicFramePr>
        <p:xfrm>
          <a:off x="4186712" y="3669028"/>
          <a:ext cx="2771784" cy="260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85892">
                  <a:extLst>
                    <a:ext uri="{9D8B030D-6E8A-4147-A177-3AD203B41FA5}">
                      <a16:colId xmlns:a16="http://schemas.microsoft.com/office/drawing/2014/main" val="1628785433"/>
                    </a:ext>
                  </a:extLst>
                </a:gridCol>
                <a:gridCol w="1385892">
                  <a:extLst>
                    <a:ext uri="{9D8B030D-6E8A-4147-A177-3AD203B41FA5}">
                      <a16:colId xmlns:a16="http://schemas.microsoft.com/office/drawing/2014/main" val="1966986838"/>
                    </a:ext>
                  </a:extLst>
                </a:gridCol>
              </a:tblGrid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Input: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Output: 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248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9944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86264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4823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896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79945" y="2955117"/>
                <a:ext cx="19380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945" y="2955117"/>
                <a:ext cx="1938095" cy="369332"/>
              </a:xfrm>
              <a:prstGeom prst="rect">
                <a:avLst/>
              </a:prstGeom>
              <a:blipFill>
                <a:blip r:embed="rId4"/>
                <a:stretch>
                  <a:fillRect l="-5031" r="-157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82412"/>
              </p:ext>
            </p:extLst>
          </p:nvPr>
        </p:nvGraphicFramePr>
        <p:xfrm>
          <a:off x="7586604" y="3669028"/>
          <a:ext cx="2771784" cy="2606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85892">
                  <a:extLst>
                    <a:ext uri="{9D8B030D-6E8A-4147-A177-3AD203B41FA5}">
                      <a16:colId xmlns:a16="http://schemas.microsoft.com/office/drawing/2014/main" val="1628785433"/>
                    </a:ext>
                  </a:extLst>
                </a:gridCol>
                <a:gridCol w="1385892">
                  <a:extLst>
                    <a:ext uri="{9D8B030D-6E8A-4147-A177-3AD203B41FA5}">
                      <a16:colId xmlns:a16="http://schemas.microsoft.com/office/drawing/2014/main" val="1966986838"/>
                    </a:ext>
                  </a:extLst>
                </a:gridCol>
              </a:tblGrid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Input: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Output: 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248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59944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86264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284823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8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Their Shapes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995488"/>
            <a:ext cx="4541726" cy="219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993" y="1995487"/>
            <a:ext cx="4603300" cy="219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87" y="4331970"/>
            <a:ext cx="4541726" cy="224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647" y="4361109"/>
            <a:ext cx="4597646" cy="2211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82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Their Shapes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17" y="2002201"/>
            <a:ext cx="4506994" cy="2204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54" y="2002201"/>
            <a:ext cx="4573467" cy="2204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717" y="4445552"/>
            <a:ext cx="4540424" cy="2258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0754" y="4440566"/>
            <a:ext cx="4573467" cy="2263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31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Slope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160" y="2347574"/>
                <a:ext cx="9948279" cy="265876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/>
                  <a:t>A </a:t>
                </a:r>
                <a:r>
                  <a:rPr lang="en-US" sz="2400" b="1" dirty="0"/>
                  <a:t>linear function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defined when the power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1.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200" dirty="0"/>
                  <a:t>Ex: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    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+3,        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sz="22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200" b="1" dirty="0"/>
                  <a:t>Slope</a:t>
                </a:r>
                <a:r>
                  <a:rPr lang="en-US" sz="2200" dirty="0"/>
                  <a:t> (‘pitch’ or ‘steepness’) of the line is defined by: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200" dirty="0"/>
                  <a:t>the coefficient on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200" dirty="0"/>
                  <a:t>the ratio of vertical change to horizontal change between two points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endParaRPr lang="en-US" sz="22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160" y="2347574"/>
                <a:ext cx="9948279" cy="2658765"/>
              </a:xfrm>
              <a:blipFill>
                <a:blip r:embed="rId2"/>
                <a:stretch>
                  <a:fillRect l="-797" b="-2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5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Slope of a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539" y="1913235"/>
                <a:ext cx="8051085" cy="1390036"/>
              </a:xfrm>
            </p:spPr>
            <p:txBody>
              <a:bodyPr>
                <a:noAutofit/>
              </a:bodyPr>
              <a:lstStyle/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800" b="1" dirty="0"/>
                  <a:t>Slope</a:t>
                </a:r>
                <a:r>
                  <a:rPr lang="en-US" sz="1800" dirty="0"/>
                  <a:t> (‘pitch’ or ‘steepness’) of the line is defined by:</a:t>
                </a:r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the coefficient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2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the ratio of vertical change to horizontal change between two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539" y="1913235"/>
                <a:ext cx="8051085" cy="13900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9" y="3657600"/>
            <a:ext cx="4016288" cy="2959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65" y="3657600"/>
            <a:ext cx="3551659" cy="2959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762" y="2114550"/>
            <a:ext cx="3290198" cy="4502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51510" y="4365933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Slope = 2/2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5870" y="4365933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Slope = 4/2 =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9891" y="5375583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Slope = -2/2 = -1</a:t>
            </a:r>
          </a:p>
        </p:txBody>
      </p:sp>
    </p:spTree>
    <p:extLst>
      <p:ext uri="{BB962C8B-B14F-4D97-AF65-F5344CB8AC3E}">
        <p14:creationId xmlns:p14="http://schemas.microsoft.com/office/powerpoint/2010/main" val="297959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005219"/>
            <a:ext cx="9628632" cy="1533111"/>
          </a:xfrm>
        </p:spPr>
        <p:txBody>
          <a:bodyPr/>
          <a:lstStyle/>
          <a:p>
            <a:r>
              <a:rPr lang="en-US" b="1" dirty="0"/>
              <a:t>Tangent lines</a:t>
            </a:r>
            <a:r>
              <a:rPr lang="en-US" dirty="0"/>
              <a:t> are lines who intersect a curve in exactly one point.</a:t>
            </a:r>
          </a:p>
          <a:p>
            <a:r>
              <a:rPr lang="en-US" dirty="0"/>
              <a:t>The </a:t>
            </a:r>
            <a:r>
              <a:rPr lang="en-US" i="1" dirty="0"/>
              <a:t>slopes </a:t>
            </a:r>
            <a:r>
              <a:rPr lang="en-US" dirty="0"/>
              <a:t>of a tangent line at a given point tells us the </a:t>
            </a:r>
            <a:r>
              <a:rPr lang="en-US" i="1" dirty="0"/>
              <a:t>rate of change</a:t>
            </a:r>
            <a:r>
              <a:rPr lang="en-US" dirty="0"/>
              <a:t> of the function at that point.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365852"/>
            <a:ext cx="4143167" cy="3364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22" y="3362878"/>
            <a:ext cx="4109830" cy="3367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6586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Tangent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242779"/>
            <a:ext cx="9628632" cy="472938"/>
          </a:xfrm>
        </p:spPr>
        <p:txBody>
          <a:bodyPr/>
          <a:lstStyle/>
          <a:p>
            <a:r>
              <a:rPr lang="en-US" dirty="0"/>
              <a:t>We can estimate the slope of a tangent line by using </a:t>
            </a:r>
            <a:r>
              <a:rPr lang="en-US" i="1" dirty="0"/>
              <a:t>secant</a:t>
            </a:r>
            <a:r>
              <a:rPr lang="en-US" dirty="0"/>
              <a:t> </a:t>
            </a:r>
            <a:r>
              <a:rPr lang="en-US" i="1" dirty="0"/>
              <a:t>lines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07" y="3190569"/>
            <a:ext cx="2661082" cy="2095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2" y="3190569"/>
            <a:ext cx="2701050" cy="2100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394" y="3187152"/>
            <a:ext cx="2559859" cy="2099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858" y="3187152"/>
            <a:ext cx="2604702" cy="2099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45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6068</TotalTime>
  <Words>292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Cambria Math</vt:lpstr>
      <vt:lpstr>Wingdings</vt:lpstr>
      <vt:lpstr>Educational subjects 16x9</vt:lpstr>
      <vt:lpstr>Calculus</vt:lpstr>
      <vt:lpstr>Outline</vt:lpstr>
      <vt:lpstr>Functions and Their Shapes</vt:lpstr>
      <vt:lpstr>Functions and Their Shapes</vt:lpstr>
      <vt:lpstr>Functions and Their Shapes</vt:lpstr>
      <vt:lpstr>The Slope of a Line</vt:lpstr>
      <vt:lpstr>The Slope of a Line</vt:lpstr>
      <vt:lpstr>Tangent Lines</vt:lpstr>
      <vt:lpstr>Tangent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 CHILDREN</cp:lastModifiedBy>
  <cp:revision>86</cp:revision>
  <dcterms:created xsi:type="dcterms:W3CDTF">2019-03-06T03:00:19Z</dcterms:created>
  <dcterms:modified xsi:type="dcterms:W3CDTF">2019-03-21T02:14:01Z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2019-03-19T14:50:47.4330501Z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