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7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Definition and Notation</a:t>
            </a:r>
          </a:p>
          <a:p>
            <a:pPr marL="457200" indent="-457200">
              <a:buAutoNum type="arabicPeriod"/>
            </a:pPr>
            <a:r>
              <a:rPr lang="en-US" sz="2800" dirty="0"/>
              <a:t>Single Variable Example</a:t>
            </a:r>
          </a:p>
          <a:p>
            <a:pPr marL="457200" indent="-457200">
              <a:buAutoNum type="arabicPeriod"/>
            </a:pPr>
            <a:r>
              <a:rPr lang="en-US" sz="2800" dirty="0"/>
              <a:t>Partial Derivatives</a:t>
            </a:r>
          </a:p>
          <a:p>
            <a:pPr marL="457200" indent="-457200">
              <a:buAutoNum type="arabicPeriod"/>
            </a:pPr>
            <a:r>
              <a:rPr lang="en-US" sz="2800" dirty="0"/>
              <a:t>Two Variable Example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122666"/>
                <a:ext cx="10911840" cy="397333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derivative</a:t>
                </a:r>
                <a:r>
                  <a:rPr lang="en-US" sz="2400" dirty="0"/>
                  <a:t> is a function that models the slopes of the tangent lines (and therefore the rates of change) for another function.</a:t>
                </a:r>
              </a:p>
              <a:p>
                <a:pPr lvl="1"/>
                <a:r>
                  <a:rPr lang="en-US" sz="2200" dirty="0"/>
                  <a:t>Typically think of starting with a function and then finding its derivative</a:t>
                </a:r>
              </a:p>
              <a:p>
                <a:pPr lvl="1"/>
                <a:endParaRPr lang="en-US" sz="2200" dirty="0"/>
              </a:p>
              <a:p>
                <a:r>
                  <a:rPr lang="en-US" sz="2400" dirty="0"/>
                  <a:t>There are several different ways to notate a derivative. We’ll use a few: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122666"/>
                <a:ext cx="10911840" cy="3973334"/>
              </a:xfrm>
              <a:blipFill>
                <a:blip r:embed="rId2"/>
                <a:stretch>
                  <a:fillRect l="-782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173" y="1828457"/>
                <a:ext cx="11004605" cy="7954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Consider again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and let’s look at the slope of its tangent lines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=−2, 0, 2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sz="2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173" y="1828457"/>
                <a:ext cx="11004605" cy="795474"/>
              </a:xfrm>
              <a:blipFill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9" y="2622172"/>
            <a:ext cx="3465194" cy="2590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78" y="2621295"/>
            <a:ext cx="3388620" cy="2594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084" y="2622173"/>
            <a:ext cx="3387968" cy="2590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5207" y="5426765"/>
                <a:ext cx="204580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07" y="5426765"/>
                <a:ext cx="2045802" cy="738664"/>
              </a:xfrm>
              <a:prstGeom prst="rect">
                <a:avLst/>
              </a:prstGeom>
              <a:blipFill>
                <a:blip r:embed="rId6"/>
                <a:stretch>
                  <a:fillRect b="-17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1574" y="5426765"/>
                <a:ext cx="204580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574" y="5426765"/>
                <a:ext cx="2045802" cy="738664"/>
              </a:xfrm>
              <a:prstGeom prst="rect">
                <a:avLst/>
              </a:prstGeom>
              <a:blipFill>
                <a:blip r:embed="rId7"/>
                <a:stretch>
                  <a:fillRect b="-17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87941" y="5426765"/>
                <a:ext cx="204580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941" y="5426765"/>
                <a:ext cx="2045802" cy="738664"/>
              </a:xfrm>
              <a:prstGeom prst="rect">
                <a:avLst/>
              </a:prstGeom>
              <a:blipFill>
                <a:blip r:embed="rId8"/>
                <a:stretch>
                  <a:fillRect b="-17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5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8444" y="1921223"/>
                <a:ext cx="9740348" cy="14183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Pulling together several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allows us to plot the derivative and see its shape.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sz="2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8444" y="1921223"/>
                <a:ext cx="9740348" cy="1418326"/>
              </a:xfrm>
              <a:blipFill>
                <a:blip r:embed="rId2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129861"/>
                  </p:ext>
                </p:extLst>
              </p:nvPr>
            </p:nvGraphicFramePr>
            <p:xfrm>
              <a:off x="1431234" y="3339549"/>
              <a:ext cx="3114261" cy="3169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6087">
                      <a:extLst>
                        <a:ext uri="{9D8B030D-6E8A-4147-A177-3AD203B41FA5}">
                          <a16:colId xmlns:a16="http://schemas.microsoft.com/office/drawing/2014/main" val="940058797"/>
                        </a:ext>
                      </a:extLst>
                    </a:gridCol>
                    <a:gridCol w="1568174">
                      <a:extLst>
                        <a:ext uri="{9D8B030D-6E8A-4147-A177-3AD203B41FA5}">
                          <a16:colId xmlns:a16="http://schemas.microsoft.com/office/drawing/2014/main" val="3588889257"/>
                        </a:ext>
                      </a:extLst>
                    </a:gridCol>
                  </a:tblGrid>
                  <a:tr h="368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639109"/>
                      </a:ext>
                    </a:extLst>
                  </a:tr>
                  <a:tr h="36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154156"/>
                      </a:ext>
                    </a:extLst>
                  </a:tr>
                  <a:tr h="36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51874"/>
                      </a:ext>
                    </a:extLst>
                  </a:tr>
                  <a:tr h="36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956498"/>
                      </a:ext>
                    </a:extLst>
                  </a:tr>
                  <a:tr h="36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217590"/>
                      </a:ext>
                    </a:extLst>
                  </a:tr>
                  <a:tr h="36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897649"/>
                      </a:ext>
                    </a:extLst>
                  </a:tr>
                  <a:tr h="36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095075"/>
                      </a:ext>
                    </a:extLst>
                  </a:tr>
                  <a:tr h="36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421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129861"/>
                  </p:ext>
                </p:extLst>
              </p:nvPr>
            </p:nvGraphicFramePr>
            <p:xfrm>
              <a:off x="1431234" y="3339549"/>
              <a:ext cx="3114261" cy="3169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6087">
                      <a:extLst>
                        <a:ext uri="{9D8B030D-6E8A-4147-A177-3AD203B41FA5}">
                          <a16:colId xmlns:a16="http://schemas.microsoft.com/office/drawing/2014/main" val="940058797"/>
                        </a:ext>
                      </a:extLst>
                    </a:gridCol>
                    <a:gridCol w="1568174">
                      <a:extLst>
                        <a:ext uri="{9D8B030D-6E8A-4147-A177-3AD203B41FA5}">
                          <a16:colId xmlns:a16="http://schemas.microsoft.com/office/drawing/2014/main" val="358888925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538" r="-101969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450" t="-1538" r="-388" b="-7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6391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-6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1541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-4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51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9564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2175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8976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095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4210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42" y="2642319"/>
            <a:ext cx="5086350" cy="38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99493" y="3062550"/>
                <a:ext cx="1053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93" y="3062550"/>
                <a:ext cx="1053044" cy="276999"/>
              </a:xfrm>
              <a:prstGeom prst="rect">
                <a:avLst/>
              </a:prstGeom>
              <a:blipFill>
                <a:blip r:embed="rId5"/>
                <a:stretch>
                  <a:fillRect l="-7514" t="-4348" r="-17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18154" y="4924509"/>
                <a:ext cx="560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54" y="4924509"/>
                <a:ext cx="560859" cy="276999"/>
              </a:xfrm>
              <a:prstGeom prst="rect">
                <a:avLst/>
              </a:prstGeom>
              <a:blipFill>
                <a:blip r:embed="rId6"/>
                <a:stretch>
                  <a:fillRect l="-15217" t="-88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122666"/>
                <a:ext cx="10911840" cy="397333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partial</a:t>
                </a:r>
                <a:r>
                  <a:rPr lang="en-US" sz="2400" dirty="0"/>
                  <a:t> </a:t>
                </a:r>
                <a:r>
                  <a:rPr lang="en-US" sz="2400" b="1" dirty="0"/>
                  <a:t>derivative</a:t>
                </a:r>
                <a:r>
                  <a:rPr lang="en-US" sz="2400" dirty="0"/>
                  <a:t> is used when a function has </a:t>
                </a:r>
                <a:r>
                  <a:rPr lang="en-US" sz="2400" i="1" dirty="0"/>
                  <a:t>more than one </a:t>
                </a:r>
                <a:r>
                  <a:rPr lang="en-US" sz="2400" dirty="0"/>
                  <a:t>variable.</a:t>
                </a:r>
              </a:p>
              <a:p>
                <a:r>
                  <a:rPr lang="en-US" sz="2400" dirty="0"/>
                  <a:t>They are found by taking a derivative with respect to a single variable and holding all other variables constant</a:t>
                </a:r>
              </a:p>
              <a:p>
                <a:pPr lvl="1"/>
                <a:r>
                  <a:rPr lang="en-US" sz="2200" dirty="0"/>
                  <a:t>Since others are treated as constant, their rate of change (derivative) is 0</a:t>
                </a:r>
              </a:p>
              <a:p>
                <a:r>
                  <a:rPr lang="en-US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, etc.</a:t>
                </a:r>
              </a:p>
              <a:p>
                <a:r>
                  <a:rPr lang="en-US" sz="2400" dirty="0"/>
                  <a:t>Instead of one derivative, multi-variable functions have a set of partial derivatives</a:t>
                </a: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122666"/>
                <a:ext cx="10911840" cy="3973334"/>
              </a:xfrm>
              <a:blipFill>
                <a:blip r:embed="rId2"/>
                <a:stretch>
                  <a:fillRect l="-782" t="-1227" r="-782" b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98282" y="1911082"/>
                <a:ext cx="4166483" cy="81486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282" y="1911082"/>
                <a:ext cx="4166483" cy="814866"/>
              </a:xfrm>
              <a:blipFill>
                <a:blip r:embed="rId2"/>
                <a:stretch>
                  <a:fillRect l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67" y="2920111"/>
            <a:ext cx="4042861" cy="377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464" y="2920111"/>
            <a:ext cx="4212328" cy="377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1767" y="3007610"/>
                <a:ext cx="7354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67" y="3007610"/>
                <a:ext cx="735496" cy="369332"/>
              </a:xfrm>
              <a:prstGeom prst="rect">
                <a:avLst/>
              </a:prstGeom>
              <a:blipFill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78806" y="2946856"/>
                <a:ext cx="524311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06" y="2946856"/>
                <a:ext cx="524311" cy="490840"/>
              </a:xfrm>
              <a:prstGeom prst="rect">
                <a:avLst/>
              </a:prstGeom>
              <a:blipFill>
                <a:blip r:embed="rId6"/>
                <a:stretch>
                  <a:fillRect l="-232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6388</TotalTime>
  <Words>270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Wingdings</vt:lpstr>
      <vt:lpstr>Educational subjects 16x9</vt:lpstr>
      <vt:lpstr>Calculus</vt:lpstr>
      <vt:lpstr>Outline</vt:lpstr>
      <vt:lpstr>Definition and Notation</vt:lpstr>
      <vt:lpstr>Single Variable Example</vt:lpstr>
      <vt:lpstr>Single Variable Example</vt:lpstr>
      <vt:lpstr>Partial Derivatives</vt:lpstr>
      <vt:lpstr>Two Variable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98</cp:revision>
  <dcterms:created xsi:type="dcterms:W3CDTF">2019-03-06T03:00:19Z</dcterms:created>
  <dcterms:modified xsi:type="dcterms:W3CDTF">2019-03-30T16:13:38Z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