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60" r:id="rId3"/>
    <p:sldId id="261" r:id="rId4"/>
    <p:sldId id="267" r:id="rId5"/>
    <p:sldId id="274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3/30/2019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3/30/2019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Optimization Using Derivatives | Single Variable Functions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Definitions</a:t>
            </a:r>
          </a:p>
          <a:p>
            <a:pPr marL="457200" indent="-457200">
              <a:buAutoNum type="arabicPeriod"/>
            </a:pPr>
            <a:r>
              <a:rPr lang="en-US" sz="2800" dirty="0"/>
              <a:t>Example</a:t>
            </a:r>
          </a:p>
          <a:p>
            <a:pPr marL="457200" indent="-457200">
              <a:buAutoNum type="arabicPeriod"/>
            </a:pPr>
            <a:r>
              <a:rPr lang="en-US" sz="2800" dirty="0"/>
              <a:t>Properties and More Terms</a:t>
            </a:r>
          </a:p>
          <a:p>
            <a:pPr marL="457200" indent="-457200">
              <a:buAutoNum type="arabicPeriod"/>
            </a:pPr>
            <a:r>
              <a:rPr lang="en-US" sz="2800" dirty="0"/>
              <a:t>Second Derivative Test</a:t>
            </a: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19D8-6B75-433B-9E10-7D545584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205794"/>
            <a:ext cx="10911840" cy="3973334"/>
          </a:xfrm>
        </p:spPr>
        <p:txBody>
          <a:bodyPr>
            <a:noAutofit/>
          </a:bodyPr>
          <a:lstStyle/>
          <a:p>
            <a:r>
              <a:rPr lang="en-US" sz="2400" b="1" dirty="0"/>
              <a:t>Optimization</a:t>
            </a:r>
            <a:r>
              <a:rPr lang="en-US" sz="2400" dirty="0"/>
              <a:t> refers to finding a minimum or maximum quantity</a:t>
            </a:r>
          </a:p>
          <a:p>
            <a:r>
              <a:rPr lang="en-US" sz="2400" dirty="0"/>
              <a:t>In Calculus, it refers to finding min and max quantities of a function</a:t>
            </a:r>
          </a:p>
          <a:p>
            <a:pPr lvl="1"/>
            <a:r>
              <a:rPr lang="en-US" sz="2200" dirty="0"/>
              <a:t>These are called </a:t>
            </a:r>
            <a:r>
              <a:rPr lang="en-US" sz="2200" b="1" dirty="0"/>
              <a:t>extreme values</a:t>
            </a:r>
            <a:endParaRPr lang="en-US" sz="2200" dirty="0"/>
          </a:p>
          <a:p>
            <a:pPr lvl="1"/>
            <a:r>
              <a:rPr lang="en-US" sz="2200" dirty="0"/>
              <a:t>In a small interval, they are </a:t>
            </a:r>
            <a:r>
              <a:rPr lang="en-US" sz="2200" b="1" dirty="0"/>
              <a:t>local extrema</a:t>
            </a:r>
            <a:endParaRPr lang="en-US" sz="2200" dirty="0"/>
          </a:p>
          <a:p>
            <a:pPr lvl="1"/>
            <a:r>
              <a:rPr lang="en-US" sz="2200" dirty="0"/>
              <a:t>Over the entire function, they are </a:t>
            </a:r>
            <a:r>
              <a:rPr lang="en-US" sz="2200" b="1" dirty="0"/>
              <a:t>global extrema</a:t>
            </a:r>
            <a:endParaRPr lang="en-US" sz="2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25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160" y="2036274"/>
                <a:ext cx="4517373" cy="43161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dirty="0"/>
                  <a:t>A business has determined its sales of an item vary with its price according to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=−0.02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+0.75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  <a:r>
                  <a:rPr lang="en-US" sz="2400" dirty="0"/>
                  <a:t>What should be the price of the item in order to maximize sales?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2036274"/>
                <a:ext cx="4517373" cy="4316132"/>
              </a:xfrm>
              <a:blipFill>
                <a:blip r:embed="rId2"/>
                <a:stretch>
                  <a:fillRect l="-1754"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067" y="2178369"/>
            <a:ext cx="4436739" cy="4174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011472" y="2418700"/>
                <a:ext cx="249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=−0.02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+0.75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472" y="2418700"/>
                <a:ext cx="2497927" cy="276999"/>
              </a:xfrm>
              <a:prstGeom prst="rect">
                <a:avLst/>
              </a:prstGeom>
              <a:blipFill>
                <a:blip r:embed="rId4"/>
                <a:stretch>
                  <a:fillRect l="-2927" t="-4444" r="-170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6721434" y="2850078"/>
            <a:ext cx="2539001" cy="239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27156" y="2203747"/>
            <a:ext cx="69427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 Sales</a:t>
            </a:r>
          </a:p>
        </p:txBody>
      </p:sp>
    </p:spTree>
    <p:extLst>
      <p:ext uri="{BB962C8B-B14F-4D97-AF65-F5344CB8AC3E}">
        <p14:creationId xmlns:p14="http://schemas.microsoft.com/office/powerpoint/2010/main" val="417656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12" y="2173184"/>
            <a:ext cx="4532272" cy="4358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19D8-6B75-433B-9E10-7D545584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036273"/>
            <a:ext cx="4517373" cy="286823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How can we find where the max occurs? And exactly what the max value is?</a:t>
            </a:r>
          </a:p>
          <a:p>
            <a:pPr>
              <a:spcBef>
                <a:spcPts val="0"/>
              </a:spcBef>
            </a:pPr>
            <a:r>
              <a:rPr lang="en-US" dirty="0"/>
              <a:t>By using the derivative!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derivative will equal 0 where the max occurs.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We just need to find the points where the derivative equals zero.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011472" y="2418700"/>
                <a:ext cx="249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=−0.02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+0.75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472" y="2418700"/>
                <a:ext cx="2497927" cy="276999"/>
              </a:xfrm>
              <a:prstGeom prst="rect">
                <a:avLst/>
              </a:prstGeom>
              <a:blipFill>
                <a:blip r:embed="rId3"/>
                <a:stretch>
                  <a:fillRect l="-2927" t="-4444" r="-170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77043" y="4904509"/>
                <a:ext cx="292849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=−0.04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+0.75</m:t>
                      </m:r>
                    </m:oMath>
                  </m:oMathPara>
                </a14:m>
                <a:endParaRPr lang="en-US" sz="2200" b="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043" y="4904509"/>
                <a:ext cx="2928494" cy="677108"/>
              </a:xfrm>
              <a:prstGeom prst="rect">
                <a:avLst/>
              </a:prstGeom>
              <a:blipFill>
                <a:blip r:embed="rId4"/>
                <a:stretch>
                  <a:fillRect l="-1458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26532" y="5349157"/>
                <a:ext cx="238231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−0.04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+0.75=0</m:t>
                      </m:r>
                    </m:oMath>
                  </m:oMathPara>
                </a14:m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532" y="5349157"/>
                <a:ext cx="2382319" cy="615553"/>
              </a:xfrm>
              <a:prstGeom prst="rect">
                <a:avLst/>
              </a:prstGeom>
              <a:blipFill>
                <a:blip r:embed="rId5"/>
                <a:stretch>
                  <a:fillRect r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91073" y="5732249"/>
                <a:ext cx="209999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−0.04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=−0.75</m:t>
                      </m:r>
                    </m:oMath>
                  </m:oMathPara>
                </a14:m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73" y="5732249"/>
                <a:ext cx="2099998" cy="615553"/>
              </a:xfrm>
              <a:prstGeom prst="rect">
                <a:avLst/>
              </a:prstGeom>
              <a:blipFill>
                <a:blip r:embed="rId6"/>
                <a:stretch>
                  <a:fillRect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36546" y="6128001"/>
                <a:ext cx="12856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=18.75</m:t>
                      </m:r>
                    </m:oMath>
                  </m:oMathPara>
                </a14:m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546" y="6128001"/>
                <a:ext cx="1285673" cy="615553"/>
              </a:xfrm>
              <a:prstGeom prst="rect">
                <a:avLst/>
              </a:prstGeom>
              <a:blipFill>
                <a:blip r:embed="rId7"/>
                <a:stretch>
                  <a:fillRect l="-1896" r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69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7" grpId="0"/>
      <p:bldP spid="9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and More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160" y="1828456"/>
                <a:ext cx="9740348" cy="78668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has an extreme value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’(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will equal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.</a:t>
                </a:r>
                <a:endParaRPr lang="en-US" sz="22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1828456"/>
                <a:ext cx="9740348" cy="786681"/>
              </a:xfrm>
              <a:blipFill>
                <a:blip r:embed="rId2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456991" y="2819171"/>
                <a:ext cx="350147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/>
                  <a:t>, then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/>
                  <a:t> is </a:t>
                </a:r>
                <a:r>
                  <a:rPr lang="en-US" sz="1600" b="1" dirty="0"/>
                  <a:t>decreasing at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991" y="2819171"/>
                <a:ext cx="3501471" cy="338554"/>
              </a:xfrm>
              <a:prstGeom prst="rect">
                <a:avLst/>
              </a:prstGeom>
              <a:blipFill>
                <a:blip r:embed="rId3"/>
                <a:stretch>
                  <a:fillRect l="-870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489" y="3361759"/>
            <a:ext cx="3427349" cy="3226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62" y="3361760"/>
            <a:ext cx="3448338" cy="3226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1372" y="2846631"/>
                <a:ext cx="374078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 is a </a:t>
                </a:r>
                <a:r>
                  <a:rPr lang="en-US" sz="1600" b="1" dirty="0"/>
                  <a:t>critical point</a:t>
                </a:r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72" y="2846631"/>
                <a:ext cx="3740789" cy="338554"/>
              </a:xfrm>
              <a:prstGeom prst="rect">
                <a:avLst/>
              </a:prstGeom>
              <a:blipFill>
                <a:blip r:embed="rId6"/>
                <a:stretch>
                  <a:fillRect l="-979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3558" y="3361759"/>
            <a:ext cx="3428339" cy="3222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464640" y="2819171"/>
                <a:ext cx="348704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/>
                  <a:t>, then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</a:t>
                </a:r>
                <a:r>
                  <a:rPr lang="en-US" sz="1600" b="1" dirty="0"/>
                  <a:t>increasing at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640" y="2819171"/>
                <a:ext cx="3487045" cy="338554"/>
              </a:xfrm>
              <a:prstGeom prst="rect">
                <a:avLst/>
              </a:prstGeom>
              <a:blipFill>
                <a:blip r:embed="rId8"/>
                <a:stretch>
                  <a:fillRect l="-87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40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Derivative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556" y="2122666"/>
                <a:ext cx="10911840" cy="3795534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we use the second derivative to determine if the extreme value is a max or min.</a:t>
                </a:r>
              </a:p>
              <a:p>
                <a:r>
                  <a:rPr lang="en-US" sz="2400" b="1" dirty="0"/>
                  <a:t>Second Derivative Test</a:t>
                </a:r>
              </a:p>
              <a:p>
                <a:pPr lvl="1"/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/>
                  <a:t>, then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/>
                  <a:t> is </a:t>
                </a:r>
                <a:r>
                  <a:rPr lang="en-US" sz="2200" b="1" dirty="0"/>
                  <a:t>concave down</a:t>
                </a:r>
                <a:r>
                  <a:rPr lang="en-US" sz="2200" dirty="0"/>
                  <a:t>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 is a local max.</a:t>
                </a:r>
              </a:p>
              <a:p>
                <a:pPr lvl="1"/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 dirty="0"/>
                  <a:t>, then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/>
                  <a:t> is </a:t>
                </a:r>
                <a:r>
                  <a:rPr lang="en-US" sz="2200" b="1" dirty="0"/>
                  <a:t>concave up</a:t>
                </a:r>
                <a:r>
                  <a:rPr lang="en-US" sz="2200" dirty="0"/>
                  <a:t>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 is a local min.</a:t>
                </a:r>
              </a:p>
              <a:p>
                <a:r>
                  <a:rPr lang="en-US" sz="2400" dirty="0"/>
                  <a:t>In the example,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=−0.04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+0.75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=−0.04</m:t>
                    </m:r>
                  </m:oMath>
                </a14:m>
                <a:r>
                  <a:rPr lang="en-US" sz="2400" dirty="0"/>
                  <a:t>, which is always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, so is concave down. Thus the extreme value is a max.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556" y="2122666"/>
                <a:ext cx="10911840" cy="3795534"/>
              </a:xfrm>
              <a:blipFill>
                <a:blip r:embed="rId2"/>
                <a:stretch>
                  <a:fillRect l="-782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3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9229</TotalTime>
  <Words>381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Cambria Math</vt:lpstr>
      <vt:lpstr>Wingdings</vt:lpstr>
      <vt:lpstr>Educational subjects 16x9</vt:lpstr>
      <vt:lpstr>Calculus</vt:lpstr>
      <vt:lpstr>Outline</vt:lpstr>
      <vt:lpstr>Definitions</vt:lpstr>
      <vt:lpstr>Example</vt:lpstr>
      <vt:lpstr>Example</vt:lpstr>
      <vt:lpstr>Properties and More Terms</vt:lpstr>
      <vt:lpstr>Second Derivative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Tim Young</dc:creator>
  <cp:lastModifiedBy>YOUNG CHILDREN</cp:lastModifiedBy>
  <cp:revision>118</cp:revision>
  <dcterms:created xsi:type="dcterms:W3CDTF">2019-03-06T03:00:19Z</dcterms:created>
  <dcterms:modified xsi:type="dcterms:W3CDTF">2019-03-30T18:12:03Z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Timothy.Young1@purina.nestle.com</vt:lpwstr>
  </property>
  <property fmtid="{D5CDD505-2E9C-101B-9397-08002B2CF9AE}" pid="5" name="MSIP_Label_1ada0a2f-b917-4d51-b0d0-d418a10c8b23_SetDate">
    <vt:lpwstr>2019-03-19T14:50:47.4330501Z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