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8" r:id="rId2"/>
    <p:sldId id="260" r:id="rId3"/>
    <p:sldId id="261" r:id="rId4"/>
    <p:sldId id="267" r:id="rId5"/>
    <p:sldId id="274" r:id="rId6"/>
    <p:sldId id="272" r:id="rId7"/>
    <p:sldId id="27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4660"/>
  </p:normalViewPr>
  <p:slideViewPr>
    <p:cSldViewPr snapToGrid="0">
      <p:cViewPr varScale="1">
        <p:scale>
          <a:sx n="91" d="100"/>
          <a:sy n="91" d="100"/>
        </p:scale>
        <p:origin x="2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BDA6D-DC69-4DCE-BAF7-6763517D3376}" type="datetimeFigureOut">
              <a:rPr lang="en-US"/>
              <a:t>3/30/2019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77E94-A6AB-4E02-8E43-E89F9CF4757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F6C43-988E-4257-9A1C-C162EF036D58}" type="datetimeFigureOut">
              <a:rPr lang="en-US"/>
              <a:t>3/30/2019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491D0-8E1B-49C7-849B-A28568D9449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832533" y="1371600"/>
            <a:ext cx="9359467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832533" y="4462272"/>
            <a:ext cx="9359467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3175199" y="1943842"/>
            <a:ext cx="8500062" cy="2387600"/>
          </a:xfrm>
        </p:spPr>
        <p:txBody>
          <a:bodyPr anchor="b"/>
          <a:lstStyle>
            <a:lvl1pPr algn="l">
              <a:lnSpc>
                <a:spcPct val="9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75199" y="4538659"/>
            <a:ext cx="8500062" cy="865321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3/30/2019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3/30/2019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440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5400000">
            <a:off x="8267671" y="3370131"/>
            <a:ext cx="6858000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 rot="5400000">
            <a:off x="7523375" y="2743540"/>
            <a:ext cx="6857433" cy="1371487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66348" y="462249"/>
            <a:ext cx="1370886" cy="57147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199" y="462249"/>
            <a:ext cx="9693088" cy="571471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8199" y="6356350"/>
            <a:ext cx="1971947" cy="365125"/>
          </a:xfrm>
        </p:spPr>
        <p:txBody>
          <a:bodyPr/>
          <a:lstStyle/>
          <a:p>
            <a:fld id="{2CCFE9AC-F15C-4FA0-A6F1-298829FA691D}" type="datetimeFigureOut">
              <a:rPr lang="en-US"/>
              <a:t>3/30/2019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82374" y="6356350"/>
            <a:ext cx="5687786" cy="365125"/>
          </a:xfrm>
        </p:spPr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2389" y="6356350"/>
            <a:ext cx="1968898" cy="365125"/>
          </a:xfrm>
        </p:spPr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941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3/30/2019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13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502152" y="-20637"/>
            <a:ext cx="73152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3502152" y="4462272"/>
            <a:ext cx="7315200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838015" y="658346"/>
            <a:ext cx="6597464" cy="3664417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5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8014" y="4589463"/>
            <a:ext cx="6597465" cy="150018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0160" y="2194560"/>
            <a:ext cx="4489704" cy="3986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5368" y="2194560"/>
            <a:ext cx="4493424" cy="3986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3/30/2019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10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0160" y="2743194"/>
            <a:ext cx="4489704" cy="34337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9088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9088" y="2743194"/>
            <a:ext cx="4489704" cy="34337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3/30/2019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12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3/30/2019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16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3/30/2019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0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2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>
            <a:normAutofit/>
          </a:bodyPr>
          <a:lstStyle>
            <a:lvl1pPr marL="0" indent="0">
              <a:spcBef>
                <a:spcPts val="1500"/>
              </a:spcBef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5518897" y="2465294"/>
            <a:ext cx="5174504" cy="371166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3/30/2019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47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3/30/2019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13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3/30/2019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Calculus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Optimization Using Derivatives | Two Variable Functions</a:t>
            </a:r>
          </a:p>
        </p:txBody>
      </p:sp>
    </p:spTree>
    <p:extLst>
      <p:ext uri="{BB962C8B-B14F-4D97-AF65-F5344CB8AC3E}">
        <p14:creationId xmlns:p14="http://schemas.microsoft.com/office/powerpoint/2010/main" val="173269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800" dirty="0"/>
              <a:t>Extension from Single Variable Functions</a:t>
            </a:r>
          </a:p>
          <a:p>
            <a:pPr marL="457200" indent="-457200">
              <a:buAutoNum type="arabicPeriod"/>
            </a:pPr>
            <a:r>
              <a:rPr lang="en-US" sz="2800" dirty="0"/>
              <a:t>Example</a:t>
            </a:r>
          </a:p>
          <a:p>
            <a:pPr marL="457200" indent="-457200">
              <a:buAutoNum type="arabicPeriod"/>
            </a:pPr>
            <a:r>
              <a:rPr lang="en-US" sz="2800" dirty="0"/>
              <a:t>Second Derivative Test for Two Variable Functions</a:t>
            </a:r>
          </a:p>
        </p:txBody>
      </p:sp>
    </p:spTree>
    <p:extLst>
      <p:ext uri="{BB962C8B-B14F-4D97-AF65-F5344CB8AC3E}">
        <p14:creationId xmlns:p14="http://schemas.microsoft.com/office/powerpoint/2010/main" val="144035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16961-A087-47BB-8CCA-6034A5B0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5119D8-6B75-433B-9E10-7D545584E3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80160" y="2205794"/>
                <a:ext cx="9514840" cy="3973334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sz="2400" b="1" dirty="0"/>
                  <a:t>RECALL</a:t>
                </a:r>
                <a:r>
                  <a:rPr lang="en-US" sz="2400" dirty="0"/>
                  <a:t>: If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has an extreme value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/>
                  <a:t>, then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’(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/>
                  <a:t>will equal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/>
                  <a:t>.</a:t>
                </a:r>
                <a:endParaRPr lang="en-US" dirty="0"/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sz="2400" dirty="0"/>
                  <a:t>Suppose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is a function of two variables,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/>
                  <a:t> Then:</a:t>
                </a: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sz="2200" dirty="0"/>
                  <a:t>If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has an extreme value at </a:t>
                </a:r>
                <a14:m>
                  <m:oMath xmlns:m="http://schemas.openxmlformats.org/officeDocument/2006/math">
                    <m:r>
                      <a:rPr lang="en-US" sz="2200" b="0" i="0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200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2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2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200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2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will both equal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200" dirty="0"/>
                  <a:t>.</a:t>
                </a: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sz="2200" dirty="0"/>
                  <a:t>The point </a:t>
                </a:r>
                <a14:m>
                  <m:oMath xmlns:m="http://schemas.openxmlformats.org/officeDocument/2006/math">
                    <m:r>
                      <a:rPr lang="en-US" sz="2200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200" i="1" dirty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2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is a critical point of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200" dirty="0"/>
                  <a:t>.</a:t>
                </a: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5119D8-6B75-433B-9E10-7D545584E3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0160" y="2205794"/>
                <a:ext cx="9514840" cy="3973334"/>
              </a:xfrm>
              <a:blipFill>
                <a:blip r:embed="rId2"/>
                <a:stretch>
                  <a:fillRect l="-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258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5075" y="2247131"/>
            <a:ext cx="4210050" cy="41052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516961-A087-47BB-8CCA-6034A5B0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5119D8-6B75-433B-9E10-7D545584E3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6900" y="2036274"/>
                <a:ext cx="5902300" cy="4316132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sz="2400" dirty="0"/>
                  <a:t>A business has determined its total cost of goods sold on a product can be modeled 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−6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+14</m:t>
                    </m:r>
                  </m:oMath>
                </a14:m>
                <a:r>
                  <a:rPr lang="en-US" sz="2400" b="0" dirty="0"/>
                  <a:t>, where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b="0" dirty="0"/>
                  <a:t> represents the amount spen</a:t>
                </a:r>
                <a:r>
                  <a:rPr lang="en-US" sz="2400" dirty="0"/>
                  <a:t>t on manufacturing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represents the amount spent on parts. What should be the business’ target for manufacturing cost and parts price in order to minimize total cost of goods sold?</a:t>
                </a:r>
                <a:endParaRPr lang="en-US" sz="2400" b="0" dirty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 b="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5119D8-6B75-433B-9E10-7D545584E3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6900" y="2036274"/>
                <a:ext cx="5902300" cy="4316132"/>
              </a:xfrm>
              <a:blipFill>
                <a:blip r:embed="rId3"/>
                <a:stretch>
                  <a:fillRect l="-1136" r="-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 flipV="1">
            <a:off x="6819900" y="5168900"/>
            <a:ext cx="2463800" cy="7112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125622" y="5553406"/>
            <a:ext cx="694278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Min Cost</a:t>
            </a:r>
          </a:p>
        </p:txBody>
      </p:sp>
    </p:spTree>
    <p:extLst>
      <p:ext uri="{BB962C8B-B14F-4D97-AF65-F5344CB8AC3E}">
        <p14:creationId xmlns:p14="http://schemas.microsoft.com/office/powerpoint/2010/main" val="417656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16961-A087-47BB-8CCA-6034A5B0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119D8-6B75-433B-9E10-7D545584E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860" y="1979088"/>
            <a:ext cx="4517373" cy="161501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How can we find where the min occurs? And exactly what the min value is?</a:t>
            </a:r>
          </a:p>
          <a:p>
            <a:pPr>
              <a:spcBef>
                <a:spcPts val="0"/>
              </a:spcBef>
            </a:pPr>
            <a:r>
              <a:rPr lang="en-US" dirty="0"/>
              <a:t>By using the partial derivatives!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06930" y="4216843"/>
                <a:ext cx="2135906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sz="2200" b="0" dirty="0"/>
              </a:p>
              <a:p>
                <a:endParaRPr lang="en-US" sz="2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930" y="4216843"/>
                <a:ext cx="2135906" cy="677108"/>
              </a:xfrm>
              <a:prstGeom prst="rect">
                <a:avLst/>
              </a:prstGeom>
              <a:blipFill>
                <a:blip r:embed="rId2"/>
                <a:stretch>
                  <a:fillRect l="-4286" r="-2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150916" y="4724674"/>
                <a:ext cx="1391920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−2=0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916" y="4724674"/>
                <a:ext cx="1391920" cy="338554"/>
              </a:xfrm>
              <a:prstGeom prst="rect">
                <a:avLst/>
              </a:prstGeom>
              <a:blipFill>
                <a:blip r:embed="rId3"/>
                <a:stretch>
                  <a:fillRect l="-4386" r="-4386"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797311" y="5277043"/>
                <a:ext cx="745525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311" y="5277043"/>
                <a:ext cx="745525" cy="338554"/>
              </a:xfrm>
              <a:prstGeom prst="rect">
                <a:avLst/>
              </a:prstGeom>
              <a:blipFill>
                <a:blip r:embed="rId4"/>
                <a:stretch>
                  <a:fillRect l="-4918" r="-8197"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505730" y="4216843"/>
                <a:ext cx="2166299" cy="7037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−6</m:t>
                      </m:r>
                    </m:oMath>
                  </m:oMathPara>
                </a14:m>
                <a:endParaRPr lang="en-US" sz="2200" b="0" dirty="0"/>
              </a:p>
              <a:p>
                <a:endParaRPr lang="en-US" sz="22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730" y="4216843"/>
                <a:ext cx="2166299" cy="703782"/>
              </a:xfrm>
              <a:prstGeom prst="rect">
                <a:avLst/>
              </a:prstGeom>
              <a:blipFill>
                <a:blip r:embed="rId5"/>
                <a:stretch>
                  <a:fillRect l="-3662" r="-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280109" y="4724674"/>
                <a:ext cx="1391920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−6=0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0109" y="4724674"/>
                <a:ext cx="1391920" cy="338554"/>
              </a:xfrm>
              <a:prstGeom prst="rect">
                <a:avLst/>
              </a:prstGeom>
              <a:blipFill>
                <a:blip r:embed="rId6"/>
                <a:stretch>
                  <a:fillRect l="-6579" r="-4386" b="-3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923811" y="5277043"/>
                <a:ext cx="748218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811" y="5277043"/>
                <a:ext cx="748218" cy="338554"/>
              </a:xfrm>
              <a:prstGeom prst="rect">
                <a:avLst/>
              </a:prstGeom>
              <a:blipFill>
                <a:blip r:embed="rId7"/>
                <a:stretch>
                  <a:fillRect l="-9016" r="-9016" b="-2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85075" y="2347831"/>
            <a:ext cx="4210050" cy="4105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911860" y="3501851"/>
                <a:ext cx="4321632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2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200" i="1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−6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+14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860" y="3501851"/>
                <a:ext cx="4321632" cy="430887"/>
              </a:xfrm>
              <a:prstGeom prst="rect">
                <a:avLst/>
              </a:prstGeom>
              <a:blipFill>
                <a:blip r:embed="rId9"/>
                <a:stretch>
                  <a:fillRect b="-15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911860" y="5936404"/>
                <a:ext cx="555244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2200" dirty="0"/>
                  <a:t>This means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(1, 3) </m:t>
                    </m:r>
                  </m:oMath>
                </a14:m>
                <a:r>
                  <a:rPr lang="en-US" sz="2200" dirty="0"/>
                  <a:t>is a critical point and thus 4 is the extreme (min) value.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860" y="5936404"/>
                <a:ext cx="5552440" cy="769441"/>
              </a:xfrm>
              <a:prstGeom prst="rect">
                <a:avLst/>
              </a:prstGeom>
              <a:blipFill>
                <a:blip r:embed="rId10"/>
                <a:stretch>
                  <a:fillRect l="-1209" t="-5556" b="-15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2695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9" grpId="0"/>
      <p:bldP spid="10" grpId="0"/>
      <p:bldP spid="16" grpId="0"/>
      <p:bldP spid="18" grpId="0"/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16961-A087-47BB-8CCA-6034A5B0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Derivative Test for Two Variable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5119D8-6B75-433B-9E10-7D545584E3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8556" y="2122666"/>
                <a:ext cx="10911840" cy="4443234"/>
              </a:xfrm>
            </p:spPr>
            <p:txBody>
              <a:bodyPr>
                <a:noAutofit/>
              </a:bodyPr>
              <a:lstStyle/>
              <a:p>
                <a:r>
                  <a:rPr lang="en-US" sz="2400" b="1" dirty="0"/>
                  <a:t>Second Derivative Test</a:t>
                </a:r>
              </a:p>
              <a:p>
                <a:pPr lvl="1"/>
                <a:r>
                  <a:rPr lang="en-US" sz="2200" dirty="0"/>
                  <a:t>If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is a critical point of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, let the quantity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200" dirty="0"/>
                  <a:t> be defined as: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𝑦𝑦</m:t>
                        </m:r>
                      </m:sub>
                    </m:sSub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𝑥𝑦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200" dirty="0"/>
              </a:p>
              <a:p>
                <a:pPr lvl="1"/>
                <a:r>
                  <a:rPr lang="en-US" sz="2400" dirty="0"/>
                  <a:t>Then the following is true:</a:t>
                </a:r>
              </a:p>
              <a:p>
                <a:pPr lvl="2"/>
                <a:r>
                  <a:rPr lang="en-US" sz="2200" dirty="0"/>
                  <a:t> </a:t>
                </a:r>
                <a:r>
                  <a:rPr lang="en-US" sz="2200" b="1" dirty="0"/>
                  <a:t>Case 1:</a:t>
                </a:r>
                <a:r>
                  <a:rPr lang="en-US" sz="2200" dirty="0"/>
                  <a:t> If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&gt; 0 </m:t>
                    </m:r>
                  </m:oMath>
                </a14:m>
                <a:r>
                  <a:rPr lang="en-US" sz="22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200" dirty="0"/>
                  <a:t>, then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is a local minimum.</a:t>
                </a:r>
              </a:p>
              <a:p>
                <a:pPr lvl="2"/>
                <a:r>
                  <a:rPr lang="en-US" sz="2200" dirty="0"/>
                  <a:t> </a:t>
                </a:r>
                <a:r>
                  <a:rPr lang="en-US" sz="2200" b="1" dirty="0"/>
                  <a:t>Case 1:</a:t>
                </a:r>
                <a:r>
                  <a:rPr lang="en-US" sz="2200" dirty="0"/>
                  <a:t> If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 &gt; 0 </m:t>
                    </m:r>
                  </m:oMath>
                </a14:m>
                <a:r>
                  <a:rPr lang="en-US" sz="22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200" dirty="0"/>
                  <a:t>, then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2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is a local maximum.</a:t>
                </a:r>
              </a:p>
              <a:p>
                <a:pPr lvl="2"/>
                <a:r>
                  <a:rPr lang="en-US" sz="2200" dirty="0"/>
                  <a:t> </a:t>
                </a:r>
                <a:r>
                  <a:rPr lang="en-US" sz="2200" b="1" dirty="0"/>
                  <a:t>Case 1:</a:t>
                </a:r>
                <a:r>
                  <a:rPr lang="en-US" sz="2200" dirty="0"/>
                  <a:t> If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 0</m:t>
                    </m:r>
                  </m:oMath>
                </a14:m>
                <a:r>
                  <a:rPr lang="en-US" sz="2200" dirty="0"/>
                  <a:t>, then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2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is neither a local min nor a local max.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5119D8-6B75-433B-9E10-7D545584E3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8556" y="2122666"/>
                <a:ext cx="10911840" cy="4443234"/>
              </a:xfrm>
              <a:blipFill>
                <a:blip r:embed="rId2"/>
                <a:stretch>
                  <a:fillRect l="-782" t="-10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735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7577" y="2174208"/>
            <a:ext cx="4210050" cy="4105275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61516961-A087-47BB-8CCA-6034A5B06774}"/>
              </a:ext>
            </a:extLst>
          </p:cNvPr>
          <p:cNvSpPr txBox="1">
            <a:spLocks/>
          </p:cNvSpPr>
          <p:nvPr/>
        </p:nvSpPr>
        <p:spPr bwMode="black">
          <a:xfrm>
            <a:off x="1280160" y="456571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Second Derivative Test for Two Variable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37057" y="2004931"/>
                <a:ext cx="1538433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057" y="2004931"/>
                <a:ext cx="1538433" cy="338554"/>
              </a:xfrm>
              <a:prstGeom prst="rect">
                <a:avLst/>
              </a:prstGeom>
              <a:blipFill>
                <a:blip r:embed="rId3"/>
                <a:stretch>
                  <a:fillRect l="-1984" r="-3968" b="-3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23769" y="4740409"/>
                <a:ext cx="2902269" cy="3652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=0 →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1,3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769" y="4740409"/>
                <a:ext cx="2902269" cy="365228"/>
              </a:xfrm>
              <a:prstGeom prst="rect">
                <a:avLst/>
              </a:prstGeom>
              <a:blipFill>
                <a:blip r:embed="rId4"/>
                <a:stretch>
                  <a:fillRect l="-3151" r="-168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28017" y="3327909"/>
                <a:ext cx="15507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−6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017" y="3327909"/>
                <a:ext cx="1550746" cy="369332"/>
              </a:xfrm>
              <a:prstGeom prst="rect">
                <a:avLst/>
              </a:prstGeom>
              <a:blipFill>
                <a:blip r:embed="rId5"/>
                <a:stretch>
                  <a:fillRect l="-4314" r="-39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923769" y="3904140"/>
                <a:ext cx="3442096" cy="3652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𝑦𝑦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=2 →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𝑦𝑦</m:t>
                          </m:r>
                        </m:sub>
                      </m:sSub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1,3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=2&gt;0</m:t>
                      </m:r>
                    </m:oMath>
                  </m:oMathPara>
                </a14:m>
                <a:endParaRPr lang="en-US" sz="2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769" y="3904140"/>
                <a:ext cx="3442096" cy="365228"/>
              </a:xfrm>
              <a:prstGeom prst="rect">
                <a:avLst/>
              </a:prstGeom>
              <a:blipFill>
                <a:blip r:embed="rId6"/>
                <a:stretch>
                  <a:fillRect l="-2482" r="-159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942427" y="2520815"/>
                <a:ext cx="3411062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=2 →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1,3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=2&gt;0</m:t>
                      </m:r>
                    </m:oMath>
                  </m:oMathPara>
                </a14:m>
                <a:endParaRPr lang="en-US" sz="2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427" y="2520815"/>
                <a:ext cx="3411062" cy="338554"/>
              </a:xfrm>
              <a:prstGeom prst="rect">
                <a:avLst/>
              </a:prstGeom>
              <a:blipFill>
                <a:blip r:embed="rId7"/>
                <a:stretch>
                  <a:fillRect l="-2504" r="-1431" b="-3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49434" y="5613420"/>
                <a:ext cx="2349168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=2∗2−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200" i="1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434" y="5613420"/>
                <a:ext cx="2349168" cy="338554"/>
              </a:xfrm>
              <a:prstGeom prst="rect">
                <a:avLst/>
              </a:prstGeom>
              <a:blipFill>
                <a:blip r:embed="rId8"/>
                <a:stretch>
                  <a:fillRect l="-2338" r="-2338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23769" y="5951974"/>
                <a:ext cx="6378143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&gt; 0 </m:t>
                    </m:r>
                  </m:oMath>
                </a14:m>
                <a:r>
                  <a:rPr lang="en-US" sz="22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1,3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200" dirty="0"/>
                  <a:t>, so this is Case 1 and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(1, 3) </m:t>
                    </m:r>
                  </m:oMath>
                </a14:m>
                <a:r>
                  <a:rPr lang="en-US" sz="2200" dirty="0"/>
                  <a:t>is a local minimum.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769" y="5951974"/>
                <a:ext cx="6378143" cy="769441"/>
              </a:xfrm>
              <a:prstGeom prst="rect">
                <a:avLst/>
              </a:prstGeom>
              <a:blipFill>
                <a:blip r:embed="rId9"/>
                <a:stretch>
                  <a:fillRect l="-669" t="-4724" b="-14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5476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7" grpId="0"/>
      <p:bldP spid="22" grpId="0"/>
      <p:bldP spid="23" grpId="0"/>
      <p:bldP spid="8" grpId="0"/>
      <p:bldP spid="11" grpId="0"/>
    </p:bldLst>
  </p:timing>
</p:sld>
</file>

<file path=ppt/theme/theme1.xml><?xml version="1.0" encoding="utf-8"?>
<a:theme xmlns:a="http://schemas.openxmlformats.org/drawingml/2006/main" name="Educational subjects 16x9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7.potx" id="{6B18C398-4F76-4BDC-B8A4-D02A96E0AA82}" vid="{FBF1AC64-E511-41D2-AA23-0E693E79CD77}"/>
    </a:ext>
  </a:extLst>
</a:theme>
</file>

<file path=ppt/theme/theme2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Educational subjects presentation, chalkboard illustrations design (widescreen)</Template>
  <TotalTime>11650</TotalTime>
  <Words>481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Cambria Math</vt:lpstr>
      <vt:lpstr>Wingdings</vt:lpstr>
      <vt:lpstr>Educational subjects 16x9</vt:lpstr>
      <vt:lpstr>Calculus</vt:lpstr>
      <vt:lpstr>Outline</vt:lpstr>
      <vt:lpstr>Definitions</vt:lpstr>
      <vt:lpstr>Example</vt:lpstr>
      <vt:lpstr>Example</vt:lpstr>
      <vt:lpstr>Second Derivative Test for Two Variable Functions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</dc:title>
  <dc:creator>Tim Young</dc:creator>
  <cp:lastModifiedBy>YOUNG CHILDREN</cp:lastModifiedBy>
  <cp:revision>133</cp:revision>
  <dcterms:created xsi:type="dcterms:W3CDTF">2019-03-06T03:00:19Z</dcterms:created>
  <dcterms:modified xsi:type="dcterms:W3CDTF">2019-03-30T17:39:31Z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iteId">
    <vt:lpwstr>12a3af23-a769-4654-847f-958f3d479f4a</vt:lpwstr>
  </property>
  <property fmtid="{D5CDD505-2E9C-101B-9397-08002B2CF9AE}" pid="4" name="MSIP_Label_1ada0a2f-b917-4d51-b0d0-d418a10c8b23_Owner">
    <vt:lpwstr>Timothy.Young1@purina.nestle.com</vt:lpwstr>
  </property>
  <property fmtid="{D5CDD505-2E9C-101B-9397-08002B2CF9AE}" pid="5" name="MSIP_Label_1ada0a2f-b917-4d51-b0d0-d418a10c8b23_SetDate">
    <vt:lpwstr>2019-03-19T14:50:47.4330501Z</vt:lpwstr>
  </property>
  <property fmtid="{D5CDD505-2E9C-101B-9397-08002B2CF9AE}" pid="6" name="MSIP_Label_1ada0a2f-b917-4d51-b0d0-d418a10c8b23_Name">
    <vt:lpwstr>General Use</vt:lpwstr>
  </property>
  <property fmtid="{D5CDD505-2E9C-101B-9397-08002B2CF9AE}" pid="7" name="MSIP_Label_1ada0a2f-b917-4d51-b0d0-d418a10c8b23_Application">
    <vt:lpwstr>Microsoft Azure Information Protection</vt:lpwstr>
  </property>
  <property fmtid="{D5CDD505-2E9C-101B-9397-08002B2CF9AE}" pid="8" name="MSIP_Label_1ada0a2f-b917-4d51-b0d0-d418a10c8b23_Extended_MSFT_Method">
    <vt:lpwstr>Automatic</vt:lpwstr>
  </property>
  <property fmtid="{D5CDD505-2E9C-101B-9397-08002B2CF9AE}" pid="9" name="Sensitivity">
    <vt:lpwstr>General Use</vt:lpwstr>
  </property>
</Properties>
</file>