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8" r:id="rId2"/>
    <p:sldId id="260" r:id="rId3"/>
    <p:sldId id="261" r:id="rId4"/>
    <p:sldId id="265" r:id="rId5"/>
    <p:sldId id="271" r:id="rId6"/>
    <p:sldId id="268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4/19/2019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4/19/2019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4/19/2019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4/19/2019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4/19/2019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4/19/2019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4/19/2019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4/19/2019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4/19/2019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4/19/2019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4/19/2019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Calculus Optimization Perspective</a:t>
            </a:r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The Model Error Function</a:t>
            </a:r>
          </a:p>
          <a:p>
            <a:pPr marL="457200" indent="-457200">
              <a:buAutoNum type="arabicPeriod"/>
            </a:pPr>
            <a:r>
              <a:rPr lang="en-US" dirty="0"/>
              <a:t>Minimizing Model Error Using Partial Derivatives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613" y="5107885"/>
            <a:ext cx="8039100" cy="1333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C8435B-B9E5-40C6-AF69-861DC6537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613" y="3342291"/>
            <a:ext cx="6943725" cy="15335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516961-A087-47BB-8CCA-6034A5B0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 Error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119D8-6B75-433B-9E10-7D545584E3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0160" y="2190749"/>
                <a:ext cx="9628632" cy="232277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Recall</a:t>
                </a:r>
                <a:r>
                  <a:rPr lang="en-US" dirty="0"/>
                  <a:t>: </a:t>
                </a:r>
              </a:p>
              <a:p>
                <a:r>
                  <a:rPr lang="en-US" dirty="0"/>
                  <a:t>From the mtcars model,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𝑚𝑝𝑔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𝟏𝟗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𝟕𝟓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𝑞𝑠𝑒𝑐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119D8-6B75-433B-9E10-7D545584E3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0160" y="2190749"/>
                <a:ext cx="9628632" cy="2322775"/>
              </a:xfrm>
              <a:blipFill>
                <a:blip r:embed="rId4"/>
                <a:stretch>
                  <a:fillRect l="-696" t="-1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8A19EB-3429-4D75-8702-12E8FF3FA3EC}"/>
                  </a:ext>
                </a:extLst>
              </p:cNvPr>
              <p:cNvSpPr txBox="1"/>
              <p:nvPr/>
            </p:nvSpPr>
            <p:spPr>
              <a:xfrm>
                <a:off x="2510433" y="2190749"/>
                <a:ext cx="50260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8A19EB-3429-4D75-8702-12E8FF3FA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433" y="2190749"/>
                <a:ext cx="5026056" cy="369332"/>
              </a:xfrm>
              <a:prstGeom prst="rect">
                <a:avLst/>
              </a:prstGeom>
              <a:blipFill>
                <a:blip r:embed="rId5"/>
                <a:stretch>
                  <a:fillRect l="-971" r="-121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714865" y="3342292"/>
            <a:ext cx="543339" cy="15335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294783" y="3356698"/>
            <a:ext cx="543339" cy="15335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38122" y="3356698"/>
            <a:ext cx="543339" cy="15335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459113" y="5105851"/>
            <a:ext cx="1202600" cy="13323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835803" y="5105851"/>
            <a:ext cx="487017" cy="13323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94783" y="5107885"/>
            <a:ext cx="543339" cy="1333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97357" y="5107885"/>
            <a:ext cx="517455" cy="13355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8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6859-A643-43E9-AD74-6553F8C8E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 Error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3CB3E8-AB3A-4D05-9A2D-72DDBE4AE0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0160" y="1987826"/>
                <a:ext cx="9628632" cy="487017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the actual response for each observation, then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</a:t>
                </a:r>
                <a:r>
                  <a:rPr lang="en-US" i="1" dirty="0"/>
                  <a:t>estimated</a:t>
                </a:r>
                <a:r>
                  <a:rPr lang="en-US" dirty="0"/>
                  <a:t> response from the regression model.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residual </a:t>
                </a:r>
                <a:r>
                  <a:rPr lang="en-US" dirty="0"/>
                  <a:t>(error in the estimate for each observation) is equal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Linear regression chooses values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such that the sum of squared errors is </a:t>
                </a:r>
                <a:r>
                  <a:rPr lang="en-US" i="1" dirty="0"/>
                  <a:t>minimized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In other words, the ‘loss’ function can be expressed as: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3CB3E8-AB3A-4D05-9A2D-72DDBE4AE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0160" y="1987826"/>
                <a:ext cx="9628632" cy="4870174"/>
              </a:xfrm>
              <a:blipFill>
                <a:blip r:embed="rId2"/>
                <a:stretch>
                  <a:fillRect l="-570" t="-1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588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Model Error Using Partial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80160" y="2190749"/>
                <a:ext cx="10487770" cy="4667251"/>
              </a:xfrm>
            </p:spPr>
            <p:txBody>
              <a:bodyPr/>
              <a:lstStyle/>
              <a:p>
                <a:r>
                  <a:rPr lang="en-US" dirty="0"/>
                  <a:t>Assume a simple case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and let’s ignore indices for observations (just for intuition)</a:t>
                </a:r>
              </a:p>
              <a:p>
                <a:r>
                  <a:rPr lang="en-US" dirty="0"/>
                  <a:t>The loss function is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−ŷ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Thus,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0160" y="2190749"/>
                <a:ext cx="10487770" cy="4667251"/>
              </a:xfrm>
              <a:blipFill>
                <a:blip r:embed="rId2"/>
                <a:stretch>
                  <a:fillRect l="-640" t="-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45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6961-A087-47BB-8CCA-6034A5B0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 Error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119D8-6B75-433B-9E10-7D545584E3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0160" y="1978714"/>
                <a:ext cx="9628632" cy="4395581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Let’s now extend that intuition to think in terms of matrices: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  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 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r>
                  <a:rPr lang="en-US" dirty="0"/>
                  <a:t>It turns out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evaluate to the same scalar value, so we have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119D8-6B75-433B-9E10-7D545584E3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0160" y="1978714"/>
                <a:ext cx="9628632" cy="4395581"/>
              </a:xfrm>
              <a:blipFill>
                <a:blip r:embed="rId2"/>
                <a:stretch>
                  <a:fillRect l="-696" t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87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6961-A087-47BB-8CCA-6034A5B0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Model Error Using Partial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119D8-6B75-433B-9E10-7D545584E3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0160" y="1978714"/>
                <a:ext cx="9628632" cy="439558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minimize error (loss), use partial derivatives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𝜕𝛽</m:t>
                          </m:r>
                        </m:den>
                      </m:f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                         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dirty="0"/>
                  <a:t>We can solve this equation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by multiplying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119D8-6B75-433B-9E10-7D545584E3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0160" y="1978714"/>
                <a:ext cx="9628632" cy="4395581"/>
              </a:xfrm>
              <a:blipFill>
                <a:blip r:embed="rId2"/>
                <a:stretch>
                  <a:fillRect l="-696" t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5791201" y="2544417"/>
            <a:ext cx="1378226" cy="67586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282071" y="2544417"/>
            <a:ext cx="1378226" cy="67586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urved Connector 6"/>
          <p:cNvCxnSpPr/>
          <p:nvPr/>
        </p:nvCxnSpPr>
        <p:spPr>
          <a:xfrm rot="10800000" flipV="1">
            <a:off x="6480316" y="2239617"/>
            <a:ext cx="2531162" cy="304800"/>
          </a:xfrm>
          <a:prstGeom prst="curvedConnector3">
            <a:avLst>
              <a:gd name="adj1" fmla="val 9921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011478" y="1978714"/>
                <a:ext cx="3048000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Analogous to Power Rule, the derivative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478" y="1978714"/>
                <a:ext cx="3048000" cy="669992"/>
              </a:xfrm>
              <a:prstGeom prst="rect">
                <a:avLst/>
              </a:prstGeom>
              <a:blipFill>
                <a:blip r:embed="rId3"/>
                <a:stretch>
                  <a:fillRect l="-1600" t="-5505" b="-1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urved Connector 15"/>
          <p:cNvCxnSpPr>
            <a:endCxn id="5" idx="4"/>
          </p:cNvCxnSpPr>
          <p:nvPr/>
        </p:nvCxnSpPr>
        <p:spPr>
          <a:xfrm rot="10800000">
            <a:off x="7971184" y="3220279"/>
            <a:ext cx="1610138" cy="172279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581322" y="3074504"/>
                <a:ext cx="247815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Think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as creating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term, thus the derivative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322" y="3074504"/>
                <a:ext cx="2478156" cy="923330"/>
              </a:xfrm>
              <a:prstGeom prst="rect">
                <a:avLst/>
              </a:prstGeom>
              <a:blipFill>
                <a:blip r:embed="rId4"/>
                <a:stretch>
                  <a:fillRect l="-2217" t="-3289" r="-1724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56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12" grpId="0"/>
      <p:bldP spid="17" grpId="0"/>
    </p:bldLst>
  </p:timing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10468</TotalTime>
  <Words>424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Cambria Math</vt:lpstr>
      <vt:lpstr>Wingdings</vt:lpstr>
      <vt:lpstr>Educational subjects 16x9</vt:lpstr>
      <vt:lpstr>Linear Regression</vt:lpstr>
      <vt:lpstr>Outline</vt:lpstr>
      <vt:lpstr>The Model Error Function</vt:lpstr>
      <vt:lpstr>The Model Error Function</vt:lpstr>
      <vt:lpstr>Minimizing Model Error Using Partial Derivatives</vt:lpstr>
      <vt:lpstr>The Model Error Function</vt:lpstr>
      <vt:lpstr>Minimizing Model Error Using Partial Derivatives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Tim Young</dc:creator>
  <cp:lastModifiedBy>YOUNG CHILDREN</cp:lastModifiedBy>
  <cp:revision>90</cp:revision>
  <dcterms:created xsi:type="dcterms:W3CDTF">2019-03-06T03:00:19Z</dcterms:created>
  <dcterms:modified xsi:type="dcterms:W3CDTF">2019-04-19T15:26:37Z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Timothy.Young1@purina.nestle.com</vt:lpwstr>
  </property>
  <property fmtid="{D5CDD505-2E9C-101B-9397-08002B2CF9AE}" pid="5" name="MSIP_Label_1ada0a2f-b917-4d51-b0d0-d418a10c8b23_SetDate">
    <vt:lpwstr>2019-04-08T13:41:52.8069361Z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