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0" r:id="rId3"/>
    <p:sldId id="261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5/4/2019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Eigenvectors and Eigenvalues</a:t>
            </a:r>
          </a:p>
          <a:p>
            <a:pPr marL="457200" indent="-457200">
              <a:buAutoNum type="arabicPeriod"/>
            </a:pPr>
            <a:r>
              <a:rPr lang="en-US" sz="2800" dirty="0"/>
              <a:t>The Covariance Matrix</a:t>
            </a:r>
          </a:p>
          <a:p>
            <a:pPr marL="457200" indent="-457200">
              <a:buAutoNum type="arabicPeriod"/>
            </a:pPr>
            <a:r>
              <a:rPr lang="en-US" sz="2800" dirty="0"/>
              <a:t>Eigen Decomposition of the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and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9818" y="2021992"/>
                <a:ext cx="9529315" cy="462350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 </a:t>
                </a:r>
                <a:r>
                  <a:rPr lang="en-US" sz="2400" b="1" dirty="0"/>
                  <a:t>eigenvector</a:t>
                </a:r>
                <a:r>
                  <a:rPr lang="en-US" sz="2400" dirty="0"/>
                  <a:t>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nonzero vector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where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 scalar.</a:t>
                </a:r>
              </a:p>
              <a:p>
                <a:r>
                  <a:rPr lang="en-US" sz="2400" dirty="0"/>
                  <a:t>The scalar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called the </a:t>
                </a:r>
                <a:r>
                  <a:rPr lang="en-US" sz="2400" b="1" dirty="0"/>
                  <a:t>eigenvalue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We say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an eigenvector 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.”</a:t>
                </a:r>
              </a:p>
              <a:p>
                <a:r>
                  <a:rPr lang="en-US" sz="2400" u="sng" dirty="0"/>
                  <a:t>Example</a:t>
                </a:r>
                <a:r>
                  <a:rPr lang="en-US" sz="2400" dirty="0"/>
                  <a:t>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Then an eigenvalue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the eigenvector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−1  1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=[−1  1]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9818" y="2021992"/>
                <a:ext cx="9529315" cy="4623506"/>
              </a:xfrm>
              <a:blipFill>
                <a:blip r:embed="rId2"/>
                <a:stretch>
                  <a:fillRect l="-832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Variance/Covariance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56" y="2202179"/>
                <a:ext cx="11158492" cy="429006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data set of multiple variables, the </a:t>
                </a:r>
                <a:r>
                  <a:rPr lang="en-US" sz="2400" b="1" dirty="0"/>
                  <a:t>covariance matrix </a:t>
                </a:r>
                <a:r>
                  <a:rPr lang="en-US" sz="2400" dirty="0"/>
                  <a:t>is a square matrix containing the variances and covariances for each variable or pair of variables.</a:t>
                </a:r>
              </a:p>
              <a:p>
                <a:pPr lvl="1"/>
                <a:r>
                  <a:rPr lang="en-US" sz="2200" b="1" dirty="0"/>
                  <a:t>Variance</a:t>
                </a:r>
                <a:r>
                  <a:rPr lang="en-US" sz="2200" dirty="0"/>
                  <a:t> is a statistic that summarizes the amount of spread or variation present in data.</a:t>
                </a:r>
              </a:p>
              <a:p>
                <a:pPr lvl="1"/>
                <a:endParaRPr lang="en-US" sz="2200" dirty="0"/>
              </a:p>
              <a:p>
                <a:r>
                  <a:rPr lang="en-US" sz="2400" u="sng" dirty="0"/>
                  <a:t>Example</a:t>
                </a:r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4.33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−4.67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−4.67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5.33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r>
                  <a:rPr lang="en-US" sz="2200" dirty="0"/>
                  <a:t>The value in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position represents the covariance between columns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56" y="2202179"/>
                <a:ext cx="11158492" cy="4290061"/>
              </a:xfrm>
              <a:blipFill>
                <a:blip r:embed="rId2"/>
                <a:stretch>
                  <a:fillRect l="-765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2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Decomposition of the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19D8-6B75-433B-9E10-7D54558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56" y="2202179"/>
            <a:ext cx="10911840" cy="4290061"/>
          </a:xfrm>
        </p:spPr>
        <p:txBody>
          <a:bodyPr>
            <a:normAutofit/>
          </a:bodyPr>
          <a:lstStyle/>
          <a:p>
            <a:r>
              <a:rPr lang="en-US" sz="2400" dirty="0"/>
              <a:t>Eigenvectors and eigenvalues of the covariance matrix are used to determine where the most amount of variation in the data occurs.</a:t>
            </a:r>
          </a:p>
          <a:p>
            <a:r>
              <a:rPr lang="en-US" sz="2400" dirty="0"/>
              <a:t>If the covariance matrix has an eigenvalue of 0, it could mean there is a linear dependency in the data set</a:t>
            </a:r>
          </a:p>
          <a:p>
            <a:pPr lvl="1"/>
            <a:r>
              <a:rPr lang="en-US" sz="2200" dirty="0"/>
              <a:t>The converse is not true! If the covariance matrix does </a:t>
            </a:r>
            <a:r>
              <a:rPr lang="en-US" sz="2200" i="1" dirty="0"/>
              <a:t>not</a:t>
            </a:r>
            <a:r>
              <a:rPr lang="en-US" sz="2200" dirty="0"/>
              <a:t> have an eigenvalue of 0, it does not mean there isn’t a linear dependency in the data set</a:t>
            </a:r>
          </a:p>
          <a:p>
            <a:pPr lvl="1"/>
            <a:r>
              <a:rPr lang="en-US" sz="2200" dirty="0"/>
              <a:t>Technically, an eigenvalue of zero means there is no more variation in the data. This is often caused by a linear dependence.</a:t>
            </a:r>
          </a:p>
          <a:p>
            <a:r>
              <a:rPr lang="en-US" sz="2600" dirty="0"/>
              <a:t>This concept is used in most common dimension reduction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149192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7652</TotalTime>
  <Words>305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 Math</vt:lpstr>
      <vt:lpstr>Wingdings</vt:lpstr>
      <vt:lpstr>Educational subjects 16x9</vt:lpstr>
      <vt:lpstr>Vectors</vt:lpstr>
      <vt:lpstr>Outline</vt:lpstr>
      <vt:lpstr>Eigenvectors and Eigenvalues</vt:lpstr>
      <vt:lpstr>The Variance/Covariance Matrix</vt:lpstr>
      <vt:lpstr>Eigen Decomposition of the Covariance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130</cp:revision>
  <dcterms:created xsi:type="dcterms:W3CDTF">2019-03-06T03:00:19Z</dcterms:created>
  <dcterms:modified xsi:type="dcterms:W3CDTF">2019-05-04T17:41:04Z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2019-03-19T14:50:47.4330501Z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