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60" r:id="rId3"/>
    <p:sldId id="261" r:id="rId4"/>
    <p:sldId id="267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4/30/2019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4/30/2019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 smtClean="0"/>
              <a:t>Definitions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Intuitive Explanation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Gradient Descent for a Two-Variable Function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754" y="2088563"/>
                <a:ext cx="11553444" cy="3973334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 smtClean="0"/>
                  <a:t>Recall</a:t>
                </a:r>
                <a:r>
                  <a:rPr lang="en-US" sz="24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/>
                  <a:t> is a function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represent the partial derivatives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200" dirty="0" smtClean="0"/>
                  <a:t>The partial derivatives are functions describing the </a:t>
                </a:r>
                <a:r>
                  <a:rPr lang="en-US" sz="2200" i="1" dirty="0" smtClean="0"/>
                  <a:t>rate of change</a:t>
                </a:r>
                <a:r>
                  <a:rPr lang="en-US" sz="22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 smtClean="0"/>
                  <a:t>, in the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 smtClean="0"/>
                  <a:t> directions.</a:t>
                </a:r>
                <a:endParaRPr lang="en-US" sz="2200" dirty="0" smtClean="0"/>
              </a:p>
              <a:p>
                <a:r>
                  <a:rPr lang="en-US" sz="2400" dirty="0" smtClean="0"/>
                  <a:t>We can then define a </a:t>
                </a:r>
                <a:r>
                  <a:rPr lang="en-US" sz="2400" dirty="0" smtClean="0"/>
                  <a:t>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 smtClean="0"/>
                  <a:t>This function, known as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 smtClean="0"/>
                  <a:t> (‘del f’) is the </a:t>
                </a:r>
                <a:r>
                  <a:rPr lang="en-US" sz="2200" b="1" dirty="0" smtClean="0"/>
                  <a:t>gradient</a:t>
                </a:r>
                <a:r>
                  <a:rPr lang="en-US" sz="22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)=[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, 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]</m:t>
                    </m:r>
                  </m:oMath>
                </a14:m>
                <a:r>
                  <a:rPr lang="en-US" sz="2200" dirty="0" smtClean="0"/>
                  <a:t> is a vector function. It returns a vector, not a single value.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 smtClean="0"/>
                  <a:t> provides the direction with maximum rate of change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 smtClean="0"/>
                  <a:t> from the point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754" y="2088563"/>
                <a:ext cx="11553444" cy="3973334"/>
              </a:xfrm>
              <a:blipFill>
                <a:blip r:embed="rId2"/>
                <a:stretch>
                  <a:fillRect l="-686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5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 Explanation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19D8-6B75-433B-9E10-7D545584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99" y="2036274"/>
            <a:ext cx="5800578" cy="46927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Imagine you are standing on the side of a mountain and wish to hike to the bottom. However, you are blindfolded and cannot see which direction to walk.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By testing the pitch (slope) of all directions around you, you can select the direction that descends most quickly.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Every few steps, you stop and check all surrounding slopes again, and adjust course as necessary.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Gradient descent works exactly like this, but from a starting point on a curve to the minimum (or maximum).</a:t>
            </a:r>
            <a:endParaRPr lang="en-US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106" y="2247131"/>
            <a:ext cx="4210050" cy="410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5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Explanation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036273"/>
                <a:ext cx="10084526" cy="445953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dirty="0" smtClean="0"/>
                  <a:t>The Gradient Descent Algorithm</a:t>
                </a:r>
                <a:endParaRPr lang="en-US" dirty="0"/>
              </a:p>
              <a:p>
                <a:pPr marL="914400" lvl="1" indent="-457200">
                  <a:lnSpc>
                    <a:spcPct val="160000"/>
                  </a:lnSpc>
                  <a:spcBef>
                    <a:spcPts val="0"/>
                  </a:spcBef>
                  <a:buFont typeface="+mj-lt"/>
                  <a:buAutoNum type="arabicParenR"/>
                </a:pPr>
                <a:r>
                  <a:rPr lang="en-US" sz="2200" dirty="0" smtClean="0"/>
                  <a:t>Define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)=[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, 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]</m:t>
                    </m:r>
                  </m:oMath>
                </a14:m>
                <a:endParaRPr lang="en-US" sz="2200" dirty="0" smtClean="0"/>
              </a:p>
              <a:p>
                <a:pPr marL="914400" lvl="1" indent="-457200">
                  <a:lnSpc>
                    <a:spcPct val="160000"/>
                  </a:lnSpc>
                  <a:spcBef>
                    <a:spcPts val="0"/>
                  </a:spcBef>
                  <a:buFont typeface="+mj-lt"/>
                  <a:buAutoNum type="arabicParenR"/>
                </a:pPr>
                <a:r>
                  <a:rPr lang="en-US" sz="2200" dirty="0" smtClean="0"/>
                  <a:t>Initialize a starting point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pPr marL="914400" lvl="1" indent="-457200">
                  <a:lnSpc>
                    <a:spcPct val="160000"/>
                  </a:lnSpc>
                  <a:spcBef>
                    <a:spcPts val="0"/>
                  </a:spcBef>
                  <a:buFont typeface="+mj-lt"/>
                  <a:buAutoNum type="arabicParenR"/>
                </a:pPr>
                <a:r>
                  <a:rPr lang="en-US" sz="2200" dirty="0" smtClean="0"/>
                  <a:t>Calculate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pPr marL="914400" lvl="1" indent="-457200">
                  <a:lnSpc>
                    <a:spcPct val="160000"/>
                  </a:lnSpc>
                  <a:spcBef>
                    <a:spcPts val="0"/>
                  </a:spcBef>
                  <a:buFont typeface="+mj-lt"/>
                  <a:buAutoNum type="arabicParenR"/>
                </a:pPr>
                <a:r>
                  <a:rPr lang="en-US" sz="2200" dirty="0" smtClean="0"/>
                  <a:t>Calculate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lvl="2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 smtClean="0"/>
                  <a:t> is the </a:t>
                </a:r>
                <a:r>
                  <a:rPr lang="en-US" sz="2200" b="1" dirty="0" smtClean="0"/>
                  <a:t>learning rate</a:t>
                </a:r>
                <a:r>
                  <a:rPr lang="en-US" sz="2200" dirty="0" smtClean="0"/>
                  <a:t> and determines how big the steps are</a:t>
                </a:r>
              </a:p>
              <a:p>
                <a:pPr marL="914400" lvl="1" indent="-457200">
                  <a:lnSpc>
                    <a:spcPct val="160000"/>
                  </a:lnSpc>
                  <a:spcBef>
                    <a:spcPts val="0"/>
                  </a:spcBef>
                  <a:buFont typeface="+mj-lt"/>
                  <a:buAutoNum type="arabicParenR"/>
                </a:pPr>
                <a:r>
                  <a:rPr lang="en-US" sz="2200" dirty="0" smtClean="0"/>
                  <a:t>Repeat until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is a critical point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036273"/>
                <a:ext cx="10084526" cy="4459530"/>
              </a:xfrm>
              <a:blipFill>
                <a:blip r:embed="rId2"/>
                <a:stretch>
                  <a:fillRect l="-665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9279</TotalTime>
  <Words>137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Wingdings</vt:lpstr>
      <vt:lpstr>Educational subjects 16x9</vt:lpstr>
      <vt:lpstr>Vectors</vt:lpstr>
      <vt:lpstr>Outline</vt:lpstr>
      <vt:lpstr>Definitions</vt:lpstr>
      <vt:lpstr>Intuitive Explanation</vt:lpstr>
      <vt:lpstr>Technical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Young,Timothy,ST LOUIS,NPPC St. Louis Purchasing &amp; Logistics</cp:lastModifiedBy>
  <cp:revision>129</cp:revision>
  <dcterms:created xsi:type="dcterms:W3CDTF">2019-03-06T03:00:19Z</dcterms:created>
  <dcterms:modified xsi:type="dcterms:W3CDTF">2019-04-30T16:26:07Z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2019-03-19T14:50:47.4330501Z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