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260" r:id="rId3"/>
    <p:sldId id="261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90" d="100"/>
          <a:sy n="90" d="100"/>
        </p:scale>
        <p:origin x="2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4/30/2019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4/30/2019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4/30/2019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Regression – The Gradient Descent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/>
              <a:t>The Cost Function in Linear Regression</a:t>
            </a:r>
            <a:endParaRPr lang="en-US" sz="2800" dirty="0" smtClean="0"/>
          </a:p>
          <a:p>
            <a:pPr marL="457200" indent="-457200">
              <a:buAutoNum type="arabicPeriod"/>
            </a:pPr>
            <a:r>
              <a:rPr lang="en-US" sz="2800" dirty="0" smtClean="0"/>
              <a:t>Gradient Descent for Linear Regression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087" y="1828456"/>
                <a:ext cx="11509629" cy="502954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1" dirty="0" smtClean="0"/>
                  <a:t>RECALL</a:t>
                </a:r>
                <a:r>
                  <a:rPr lang="en-US" sz="2400" dirty="0" smtClean="0"/>
                  <a:t>: </a:t>
                </a:r>
                <a:r>
                  <a:rPr lang="en-US" sz="2400" dirty="0" smtClean="0"/>
                  <a:t>In Linear Regression, the cost (loss, or error) function is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= 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                                          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400" dirty="0"/>
                  <a:t>Thus,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and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</m:t>
                      </m:r>
                    </m:oMath>
                  </m:oMathPara>
                </a14:m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087" y="1828456"/>
                <a:ext cx="11509629" cy="5029544"/>
              </a:xfrm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75" y="2247131"/>
            <a:ext cx="4210050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in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19D8-6B75-433B-9E10-7D545584E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13" y="2998725"/>
            <a:ext cx="5902300" cy="18071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/>
              <a:t>Note that the loss function is quadratic, and thus has a minimum point.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dirty="0" smtClean="0"/>
              <a:t> </a:t>
            </a:r>
            <a:endParaRPr lang="en-US" sz="2400" b="0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819900" y="5156791"/>
            <a:ext cx="2504853" cy="723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92995" y="5718587"/>
            <a:ext cx="17269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Min </a:t>
            </a:r>
            <a:r>
              <a:rPr lang="en-US" b="1" dirty="0" smtClean="0">
                <a:solidFill>
                  <a:srgbClr val="FF0000"/>
                </a:solidFill>
              </a:rPr>
              <a:t>Cost / Error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6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6961-A087-47BB-8CCA-6034A5B0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in Linear Regression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670" y="2025642"/>
                <a:ext cx="10873612" cy="431613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 smtClean="0"/>
                  <a:t>Assume a simple linear regression model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b="0" dirty="0" smtClean="0"/>
                  <a:t>Applying gradient descent to the loss function will allow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 such that the loss (error) is minimized.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400" dirty="0" smtClean="0"/>
                  <a:t>In other words,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200" b="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/>
                            </m:sSup>
                          </m:e>
                        </m:nary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/>
                            </m:sSup>
                          </m:e>
                        </m:nary>
                      </m:e>
                    </m:d>
                  </m:oMath>
                </a14:m>
                <a:endParaRPr lang="en-US" sz="2200" b="0" dirty="0" smtClean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2200" dirty="0" smtClean="0"/>
                  <a:t>We can initialize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b="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b="0" dirty="0" smtClean="0"/>
                  <a:t>, as well as a learning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 b="0" dirty="0" smtClean="0"/>
                  <a:t>, and then run gradient descent to find optimal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 smtClean="0"/>
                  <a:t>. </a:t>
                </a:r>
                <a:endParaRPr lang="en-US" sz="2400" b="0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119D8-6B75-433B-9E10-7D545584E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670" y="2025642"/>
                <a:ext cx="10873612" cy="4316132"/>
              </a:xfrm>
              <a:blipFill>
                <a:blip r:embed="rId2"/>
                <a:stretch>
                  <a:fillRect l="-617" r="-280" b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5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11825</TotalTime>
  <Words>86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 Math</vt:lpstr>
      <vt:lpstr>Wingdings</vt:lpstr>
      <vt:lpstr>Educational subjects 16x9</vt:lpstr>
      <vt:lpstr>Vectors</vt:lpstr>
      <vt:lpstr>Outline</vt:lpstr>
      <vt:lpstr>The Cost Function</vt:lpstr>
      <vt:lpstr>Gradient Descent in Linear Regression</vt:lpstr>
      <vt:lpstr>Gradient Descent in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Tim Young</dc:creator>
  <cp:lastModifiedBy>Young,Timothy,ST LOUIS,NPPC St. Louis Purchasing &amp; Logistics</cp:lastModifiedBy>
  <cp:revision>145</cp:revision>
  <dcterms:created xsi:type="dcterms:W3CDTF">2019-03-06T03:00:19Z</dcterms:created>
  <dcterms:modified xsi:type="dcterms:W3CDTF">2019-04-30T16:11:25Z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Timothy.Young1@purina.nestle.com</vt:lpwstr>
  </property>
  <property fmtid="{D5CDD505-2E9C-101B-9397-08002B2CF9AE}" pid="5" name="MSIP_Label_1ada0a2f-b917-4d51-b0d0-d418a10c8b23_SetDate">
    <vt:lpwstr>2019-03-19T14:50:47.4330501Z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