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268" r:id="rId2"/>
    <p:sldId id="387" r:id="rId3"/>
    <p:sldId id="304" r:id="rId4"/>
    <p:sldId id="453" r:id="rId5"/>
    <p:sldId id="454" r:id="rId6"/>
    <p:sldId id="455" r:id="rId7"/>
    <p:sldId id="456" r:id="rId8"/>
    <p:sldId id="461" r:id="rId9"/>
    <p:sldId id="457" r:id="rId10"/>
    <p:sldId id="458" r:id="rId11"/>
    <p:sldId id="459" r:id="rId12"/>
    <p:sldId id="460" r:id="rId13"/>
    <p:sldId id="452" r:id="rId14"/>
  </p:sldIdLst>
  <p:sldSz cx="9144000" cy="5143500" type="screen16x9"/>
  <p:notesSz cx="6797675" cy="9926638"/>
  <p:custDataLst>
    <p:tags r:id="rId17"/>
  </p:custDataLst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5EE"/>
    <a:srgbClr val="D5E5EF"/>
    <a:srgbClr val="DEEBF4"/>
    <a:srgbClr val="EEF5F9"/>
    <a:srgbClr val="E9F2F7"/>
    <a:srgbClr val="D4E5F0"/>
    <a:srgbClr val="E7E6E6"/>
    <a:srgbClr val="FCE3D4"/>
    <a:srgbClr val="E389A0"/>
    <a:srgbClr val="FBD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2" autoAdjust="0"/>
    <p:restoredTop sz="94105" autoAdjust="0"/>
  </p:normalViewPr>
  <p:slideViewPr>
    <p:cSldViewPr snapToObjects="1" showGuides="1">
      <p:cViewPr varScale="1">
        <p:scale>
          <a:sx n="94" d="100"/>
          <a:sy n="94" d="100"/>
        </p:scale>
        <p:origin x="90" y="126"/>
      </p:cViewPr>
      <p:guideLst>
        <p:guide orient="horz" pos="48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1240"/>
    </p:cViewPr>
  </p:sorterViewPr>
  <p:notesViewPr>
    <p:cSldViewPr snapToObjects="1" showGuides="1">
      <p:cViewPr varScale="1">
        <p:scale>
          <a:sx n="113" d="100"/>
          <a:sy n="113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09/09/2023</a:t>
            </a:fld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‹nº›</a:t>
            </a:fld>
            <a:endParaRPr lang="es-ES" dirty="0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09/09/2023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46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04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3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7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2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09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110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91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31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217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49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849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516929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08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5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1655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237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8850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4508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3040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480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7177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1762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3705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90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4109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27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286929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5" y="1066236"/>
            <a:ext cx="56729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74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608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3515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1463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74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37878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729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9298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600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2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0690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087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7785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821522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0" y="3639821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64250" y="4752975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758" y="4589244"/>
            <a:ext cx="1346367" cy="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903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2204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5743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0443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510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0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C194904-1155-C145-AF21-9523E0FA07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52E522FF-C13F-634D-89C8-C317FCB3F1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5062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contenido 10">
            <a:extLst>
              <a:ext uri="{FF2B5EF4-FFF2-40B4-BE49-F238E27FC236}">
                <a16:creationId xmlns:a16="http://schemas.microsoft.com/office/drawing/2014/main" id="{E8FEC0EA-9253-2E4E-B410-5217929936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3A1B077C-37B5-A248-ADB5-E4A0B84B17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2803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1539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001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7323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5979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6" y="1833191"/>
            <a:ext cx="1331500" cy="26832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Capítulo 1</a:t>
            </a:r>
            <a:endParaRPr lang="en-US" dirty="0"/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989319FE-DC35-E14F-A834-B4EB71C6AF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27752" y="1833190"/>
            <a:ext cx="1351998" cy="26832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893801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32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1536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612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602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566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72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330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2CE555-1DDB-8942-BE50-84CBE073E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06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2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87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18B0F5-D5A7-3D44-88C1-EDB81DC7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5224" y="4757035"/>
            <a:ext cx="968375" cy="1007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5078871-D93F-4D40-B540-DC74CFDF655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9061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5" y="534327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18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36" y="2036618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08" y="966354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0795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3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1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249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897587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7" name="Diapositiva de think-cell" r:id="rId50" imgW="270" imgH="270" progId="TCLayout.ActiveDocument.1">
                  <p:embed/>
                </p:oleObj>
              </mc:Choice>
              <mc:Fallback>
                <p:oleObj name="Diapositiva de think-cell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75" r:id="rId4"/>
    <p:sldLayoutId id="2147483773" r:id="rId5"/>
    <p:sldLayoutId id="2147483771" r:id="rId6"/>
    <p:sldLayoutId id="2147483748" r:id="rId7"/>
    <p:sldLayoutId id="2147483749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46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678" r:id="rId32"/>
    <p:sldLayoutId id="2147483790" r:id="rId33"/>
    <p:sldLayoutId id="2147483796" r:id="rId34"/>
    <p:sldLayoutId id="2147483797" r:id="rId35"/>
    <p:sldLayoutId id="2147483669" r:id="rId36"/>
    <p:sldLayoutId id="2147483789" r:id="rId37"/>
    <p:sldLayoutId id="2147483685" r:id="rId38"/>
    <p:sldLayoutId id="2147483792" r:id="rId39"/>
    <p:sldLayoutId id="2147483693" r:id="rId40"/>
    <p:sldLayoutId id="2147483793" r:id="rId41"/>
    <p:sldLayoutId id="2147483701" r:id="rId42"/>
    <p:sldLayoutId id="2147483794" r:id="rId43"/>
    <p:sldLayoutId id="2147483785" r:id="rId44"/>
    <p:sldLayoutId id="2147483795" r:id="rId45"/>
    <p:sldLayoutId id="2147483788" r:id="rId4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69" userDrawn="1">
          <p15:clr>
            <a:srgbClr val="F26B43"/>
          </p15:clr>
        </p15:guide>
        <p15:guide id="4" orient="horz" pos="3072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10" pos="5601" userDrawn="1">
          <p15:clr>
            <a:srgbClr val="F26B43"/>
          </p15:clr>
        </p15:guide>
        <p15:guide id="15" pos="159" userDrawn="1">
          <p15:clr>
            <a:srgbClr val="F26B43"/>
          </p15:clr>
        </p15:guide>
        <p15:guide id="17" orient="horz" pos="5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9.png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0.png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23.emf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7.png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8.png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0.png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2.png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8.png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280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ADB838D-94AC-C545-9C3D-3E09738A37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000" y="3311207"/>
            <a:ext cx="4886265" cy="772711"/>
          </a:xfrm>
        </p:spPr>
        <p:txBody>
          <a:bodyPr/>
          <a:lstStyle/>
          <a:p>
            <a:r>
              <a:rPr lang="pt-BR" dirty="0" smtClean="0"/>
              <a:t>Projeto</a:t>
            </a:r>
            <a:r>
              <a:rPr lang="es-ES" dirty="0" smtClean="0"/>
              <a:t>: Conjunto de Dados Avaliação de Riscos de Diabetes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000" dirty="0" smtClean="0"/>
              <a:t>Capacitação Trilhando </a:t>
            </a:r>
            <a:r>
              <a:rPr lang="pt-BR" sz="2000" dirty="0" smtClean="0"/>
              <a:t>Caminhos</a:t>
            </a:r>
            <a:r>
              <a:rPr lang="es-ES" sz="2000" dirty="0" smtClean="0"/>
              <a:t> em Ciência de Dados.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/>
        </p:nvGrpSpPr>
        <p:grpSpPr>
          <a:xfrm>
            <a:off x="5134782" y="1008710"/>
            <a:ext cx="1569938" cy="2774950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/>
        </p:nvGrpSpPr>
        <p:grpSpPr>
          <a:xfrm>
            <a:off x="6116089" y="1008710"/>
            <a:ext cx="1569938" cy="2774950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/>
        </p:nvGrpSpPr>
        <p:grpSpPr>
          <a:xfrm>
            <a:off x="7097397" y="1008710"/>
            <a:ext cx="1569938" cy="2774950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Vizinhos mais Próximos (KNN)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059582"/>
            <a:ext cx="7594501" cy="35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Resultados com K entre 3 e 30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00" y="1059582"/>
            <a:ext cx="4392488" cy="34605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0052" y="885626"/>
            <a:ext cx="1137985" cy="370234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1430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Resultado com K = 15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8" y="1059582"/>
            <a:ext cx="5472608" cy="3530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76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2231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08BF8B-7896-9648-B447-E9B094688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760" y="1938528"/>
            <a:ext cx="382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67037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/>
          <p:cNvSpPr>
            <a:spLocks noGrp="1"/>
          </p:cNvSpPr>
          <p:nvPr>
            <p:ph type="body" sz="quarter" idx="4294967295"/>
          </p:nvPr>
        </p:nvSpPr>
        <p:spPr>
          <a:xfrm>
            <a:off x="252000" y="1833563"/>
            <a:ext cx="4320000" cy="2682875"/>
          </a:xfrm>
          <a:prstGeom prst="rect">
            <a:avLst/>
          </a:prstGeom>
        </p:spPr>
        <p:txBody>
          <a:bodyPr/>
          <a:lstStyle/>
          <a:p>
            <a:pPr marL="0" indent="0" algn="just">
              <a:buSzPct val="70000"/>
              <a:buNone/>
            </a:pPr>
            <a:r>
              <a:rPr lang="pt-BR" dirty="0">
                <a:solidFill>
                  <a:srgbClr val="002060"/>
                </a:solidFill>
              </a:rPr>
              <a:t>O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>
                <a:solidFill>
                  <a:srgbClr val="002060"/>
                </a:solidFill>
              </a:rPr>
              <a:t>conjunto de dados contém uma gama diversificada de atributos relacionados à saúde, meticulosamente coletados para auxiliar no desenvolvimento de modelos preditivos para identificar indivíduos em risco de diabetes. </a:t>
            </a:r>
            <a:r>
              <a:rPr lang="pt-BR" dirty="0" smtClean="0">
                <a:solidFill>
                  <a:srgbClr val="002060"/>
                </a:solidFill>
              </a:rPr>
              <a:t>Nosso </a:t>
            </a:r>
            <a:r>
              <a:rPr lang="pt-BR" dirty="0">
                <a:solidFill>
                  <a:srgbClr val="002060"/>
                </a:solidFill>
              </a:rPr>
              <a:t>objetivo é promover a colaboração e a inovação dentro da comunidade de ciência de dados, levando a um melhor diagnóstico </a:t>
            </a:r>
            <a:r>
              <a:rPr lang="pt-BR" dirty="0" smtClean="0">
                <a:solidFill>
                  <a:srgbClr val="002060"/>
                </a:solidFill>
              </a:rPr>
              <a:t>precoce para o </a:t>
            </a:r>
            <a:r>
              <a:rPr lang="pt-BR" dirty="0">
                <a:solidFill>
                  <a:srgbClr val="002060"/>
                </a:solidFill>
              </a:rPr>
              <a:t>diabetes.</a:t>
            </a:r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Definição do problema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0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Amostra Inicial dos dados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175326"/>
            <a:ext cx="8641176" cy="19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3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Pré-Processamento: Alteração do nome das colunas</a:t>
            </a:r>
            <a:endParaRPr lang="pt-BR" dirty="0"/>
          </a:p>
        </p:txBody>
      </p:sp>
      <p:sp>
        <p:nvSpPr>
          <p:cNvPr id="6" name="AutoShape 7" descr="data:image/png;base64,iVBORw0KGgoAAAANSUhEUgAAA7oAAABrCAYAAABZjv56AAAABHNCSVQICAgIfAhkiAAAABl0RVh0U29mdHdhcmUAZ25vbWUtc2NyZWVuc2hvdO8Dvz4AAAAmdEVYdENyZWF0aW9uIFRpbWUAc+FiIDA5IHNldCAyMDIzIDEwOjM3OjQyvceGtwAAIABJREFUeJzs3X9YlHW++P/nNkMzRg4gZwZYhDB+uhCE46LCWkh2hOwbWHsp1SehtlBPq9Sa6bZprLmtRn5M3Y5KngL7roGXR6BvBrYGlIHKOroQcwSFC1bkAMOOwrSsM8HU9w9QhgGU34P0flwX16XDfc/9un+9uV/3+9dPrl279gOCIAiCIAiCIAiCMEncYesABEEQBEEQBEEQBGE0iURXEARBEARBEARBmFREoisIgiAIgiAIgiBMKiLRFQRBEARBEARBECYVkegKgiAIgiAIgiAIk4pIdAVBEARBEARBEIRJRSS6giAIgiAIgiAIwqQiEl1BEARBEARBEARhUhGJriAIgiAIgiD8iFRXV3PlyhVbhyEIY0okuoIgCIIgCIIgCMKkIhJdQRAEQRAEQRAEYVIRia4gCIIgCIIgCIIwqYhEVxAEQRAEQRAEQZhURifRPZtC6NQpOD2dhXFUvvBHqLOMlNlTmDLF4sdpCVlttg5MuK7qfQlTwy1+/s8dlJlvvo45fw3Znr4c318/6O20f/gkh4e4Tg8DtUm+HL43hnLt6MY1HiZqXMIEpE0l715PDifl0DGc9cu711+Vwy1u4zFWjfZRXw6rX6Wh06aBWBmbuMy5Kzjs6dnrJ+8tzRC+wUTtKl8O3xvFufLRi+t2odscYft9b8tnlc8UpvisIlc8owiCMIFN2Bpd45FEnKZMIfS107YOZXxIXYl8LoX1v13P+t+uJNLd1gEJA/F/8Ac2vfADm5b+gJfE1tEIk0JjBoW+nhx+Ig2DrWMRhLEUEINf8uqun9hAW0cjDIdDNCt/FYK8IZO9f66zdTSCIAgDkto6AOE6FyL/Yz2RAFSy7Vg6RXrbRiT0z2ve96x7bOy+Xx6+nOA/xCKfpRq7jQjC7c4tioDfq+iYrsbO1rEIgybxjyPYv+vf5vx6anJv0vSkXzKcl75JcLgc5+mjHp4wSCHPrSRy1yry0/Zy+rmtzJHbOiJBEIS+RKIrCBOMxD8GP39bRyEIE9w0NTOeUds6CsEGFAviUdg6iB87l3iSn9pGfloGO478lsynHGwdkSAIQh9DbLpspPJQCvEPzsRN6YRbQCTxm3OpHKhjbmczpw9u4+WEGObOnomX0gknpRczH4xnQ9ppmq36/TR/sASn7v6p1/v7Vu6I7NVv1SliG5VWMdV9mc625Hhi5oYyc7oTTk5ueN0fSeKmdMpGu/9I82nSX0skZnbXMXDymsncR1ex7VAZbX36MRmpPJJCYnQoXm69973vssMKhr2POjHFKZKdVVa/6jxNyv1TmKKMJ+uf3Z/V7CTSaQozV+xkZ8JcvJRuzHzoZXL/3kzR5iWETu86py9/0tzrqyr/OJcpU5xYcqCZumPbuvZH6YSTVyhLXs0a8Py3laaz4elIQr3ccHJyws1nJnMfTWTD7iKa+1/lR6vjiHW/tUH0U23RcH7Dk+Spgzg8U03e0xu5cLaN78cnZBszoP9oI4UxarJn+pK74ElKP9TQfnQN2Z6efLq5d5+/1p0xHPb05atDfRsGN2wI4vC9akpPWH5qor0kk/LfreB4TBS59/ty2DeI3AVL+HpbJvr+2heXbOTTez3JfqWAjpo8ylct4dP7fTkcpObzVak0NFotX7Wbz327z/ecjehNwF+38LnldeCbyIWWER4qgM4WGt5bw/EFQWT7+pL7cCKa3Gpa9y/hsKcvhR/2c6215/D1TE8OP5yKvrP7eD+sJtvXl2x1FMdfSkPXPrzjZT7+Krn3epL7Ul7//WsNeXx9vyeH57xKg8ni87o0jvv27t956z66Jgy5qXwdF0H2TF+yw5fw9fY8DKZbrJO/m5NPx3Sdw5lBfProCjQHNf2OQ9H+0ZN9+p32+gnfSNOE6n87yq5ouLDhSfLU3ccq/lUulNcParyAwWrYENT7mA62n2qLhpq31nD84e7zr47g86dfpTxXi7Gfc9JRnsm5VUv4VG15DefQOmCfAhOtual8HR9FblDX/uc+EMXxVRvRHq/vv/+3qZ6m/Rv56tEIcmd2lRF5CRs5XzIaN/t4kROZtJI50laO7dtL5WS+vgVBuG0NqUa3Mu1Jotfm0yz3Ys6DsXhRx+ndiSz5wp9r/a3QXsTWF1PIx4WAWaHMfWQOcmMzlaePsTM5l9zidIoyluHSvbjD7Hg2bJoLwLXKTLYdqsTxwUReetCr5ztdInHrtZEmcje/TEopuATOJfTBEOZIjTSXfUlW6ipyPyvj42M7iHYeyp72z3h2J08u3UB+AzjeM4e5/z4Hh85mKjWZpKw4j1xdRLL3jaU5/cdo4t46Tev14yVppuyrXHYmH+NYWTr578Xe2PfxVHdoK+kPLmJucBvHSvaycnE+jngxZ1EkfJLP3t+ksChqD9F3917v6hfJLPnsS1DPZe6DDpR9eZr83YnU4cLJtyOxbLlkLE1h0eJtlBkdCXjwQWLd5Rib66iryGWnBuatiiT2R9CeQKLwYOqsIBTKm7fruiMwhplrgzADHWWZ1B7X3fyLr5SgeSqB2ioTEv8IXMMVdFRmU778DAq3mz7BDymu8Ta4uEzoti2j+D0tZoUPzpER2Jku0vhWAq3BHphhFJqy6ri0fSMXzoGd/2yc5gVhJzXRXlFM03uv0nRcy7ysN3Gf1s+qjTmcfCqPq9Nm4xQWwZ1lxRiO7uZko5yFh1fjeP26V4bj/dI62juBdg2X9hdgdI1ixjKLprhSD5zvGum+tHBpQxylh+phmg/OC4Owu1rBpVcSuKqWDWJ9E/q3l6HdqwU3H+z9VZhbqmk9Wkjr+iRU9kM/XpJ50bgpM7l0Ig9dewzu9r232HEij5YrYPdUHK6WIU5TM+P6MdOVUPtx8S0HojJ8tILCNwrokHmgmBfDXdTTun8NX53wGWAQqhYaNi+ndL8Ws70HjvNicJS18K/SAmo3FKCr2seC30f1Ku/uDIzF78VZfb+vsYS6TzSYpbKbvFWWIfcJQuHsMcGaYA8yLkMJ555OoEZrQuIVgSpcgbn6C8qX1+PsdrMVh2bqwjXMdDNhxojh09001dx6HXN5GsUvbEHXCJLpahwj1diZW/hXWTYXXrmIXUg2M716lu84sYXjSWm0mxTIQ6Nw/akJo6aYpvfW0HLiIvMOrsPVqiq5dX8ihW8VY77LA8fwGOwV0HH5IoYTGZz/VyDeC+PpNZSDQYM2KYHzJQZwC8Q5Uo3dv+ppLc1AW1KA/p1MfhHrMeA+SX7qi2OoDHv7ARcZP/6JvPzYDuKPpLPzi2T2LJpYf08EQRAGn2o0p/Pbzfk03z2HlNx81od1FWjGs9tYsjiFok7oU8RJvIjfls0fl0UTYNmq5Z9lbPtlNClHUti6PJYdD3WtKQ9exvrgrkWMR86z81AlrrMSWf/bOTcJbAohCTvI+yCeyHssI2ij6NVFLNm9l5T3EoneFDLoXe3XP4tIeW4D+c2ORG76mPR1kbhcP3qdzZz+IJMmy81rd7L+7dO0OkSy9bNskoO7f9mQy6pF8aQf2EDKY4ts8odBHvwSH+esJ+Cf+awKWkL63+UkHMtjaziUbQpl7o5TnLoA0bMs1zJy+pMqVmb+jR2LutJzY/k2oh9K4fTBdI5tiiT27p5lj+3bR5nRhdh9p8l8yiKd72yj7Ng5HEaS5HaWse0Xc0kpG8SyjsvIrE+3XVIdvo6FObdeTOIfR2B3c+X2D0tumejq9r5ObZUJ+eP7WPBODPZSoPN6QsOt7+xBxjXuBhNXVRp/26/F7BZDaNY+vL26Pu44sYXjz6WNUiBynJa9yQM7l6CabplpGWjavIyv92dQ/mE87mv7DqZjPlHAd8mZPLK2O2E1lKB5Ip7a8kxqSlejDu9ecJoa7xe7m942ZqD/sACjWzi+yUmj2izTfGIX5UfqwTuesENv46ns3pNDKyjckAfcItltzOb8IU889xRz/2KP7od2E4bjBRhvPGwP8XjZR+C+QMmlQ8VcOmnCfWHvdRrzCzBLPXBfrO6dJCgsjpnWSMOtEt2WTP62vYCOu9T4HcgkeFbXdszlu/nqqVT0/dRCtR95nTPpWghOYN77b+J+PVkzaNEmLeP8RxvRLopAHd4Ts92seIJnWX2RSYv2qQzMKHF9aQWqAe9JD7zfzcZ7oF/bzODi0r//JjVaE3aL32bBu/EoZAAtNGxYxsmDplHrIKVYmETgQgATtZVpt05020v4W/IWdC0KnNemMe/FcOQ3/ma3oPs4G6PlZWfSUL4pjXaTB65bM5m3tPtaN1VzYfUyyvPTOLcnipj1Fs3lOzXUHCjGLIsgMPdjZloeLEM1DWXWL90MNLy1hvMlJuSP7+KBbXHdxwvMNRkUL91I0+ZUaufvYkZ/L9EA5+fTWfj8LfZ93DgQ+2IiAUe2kbMnk5RFiTZ5eS8IgjCQQTddbs7NokgPXktTSA7rSc7ks5JZ/4xX/yvdPYdlSVZJLsDdIaxc/iDyzjpOltYNPepeXIhcnmiV5AI4EPnik8yVQ1XpyRE3lW37ZC8ZVSB/8A32/NYiyQWQujAnKZlYi5GSy/47k9NGCHgupSfJBXCPJeU30cg768g5eMwm0zHJfULwArjbi4B75CD1IqA7yfLy8ULe2UTd5b6ROT62gZRFPX/G5MGJxM+RQ1sZ5y5YLtlGY7MRpK6Ehlj92ZM6ELI4smv7wyV1wCUkksgHB/EzZyauI9nWRNRZQv2n1SCLwPuV7iQXQKrEc+1qnCfCm/4xpP/0MwwmUDy15kaSC2A3fw0BC0crRVTiujTeKmkDUOD63BIcZdB+9gzt/a06fQlBv7aolVWE4/1oIHTquFo13tMmmWj472yMnTJUq9bdSHIBFI+vw+dng6jRNRhQJO9CfSPJBZChWBiD6sbhHurxkuG6+CHsaEGXX9y7JtRQzKUTBnCNwjNsMDXOA2vPz0V3Bexi1xE4q+e7JMFJBC7tp9ass5qaD/LowAevzRZJLoAikIA1S5BTz+UjxbeYkshA07ZXOP9XE/ZPpjLnceVNl75tdWqoy9WCTI3f+vgbSRsocU9OsmlZZDyWwaUakMxbR1iyRZILIFWieiYJT4vzay7N4fLfgdAEgpdaXOsyH/zWJ6KQmWjPzUFn+XLErONaC+Dkg/M9VgEofHCf79P7RU1jNhdy62H6EkL/EGdxvEDinUDwc4HQkkf98dto7PWwVax4SE7rFzvZc9bWwQiCIPQ26Het58rOY0ROyJxQq5pbOXN/MQfH3XUDJ236Soq+PEVlQzNt3f1Fr1XXAdD2jyYgYOiRWzM2U/ZlEedqmmhuN0IncO0cTZ1gvNrG1U56J6dDdLL4FK3IiX58ySCStDbOna0DqQtzH+xbG+0SEUmIPJ/T2nNUdcYSMs61jY6O8u5z6IRsKiB1wKn7gUR2twNgxPhPE73r6OX4z55D73cWLni5y4GrtF21/NyBAH9X+KKM9M3bCPldIpHBLn1r/IfNi8R9eSSO2vfdZi5XcLUF8JqFyjqLd5uNyluG/n9sEdh4MNCqrQapEsdZ1rWpClRh98HR4tHbnKkFfUkx+jodHf8yQSeYjRV0mIE2Ax2d9C1Fg9Q4W+Vn9m4ugJaOK+P8ANtZTavWADI1yjCrZEvqgzJMxfnyWzSTt4/A8yZNKXsZwvGShMXh5prJpcJ8mtqjbjRfvt5sWR4bg3JkeS6t2guADGd1UO+EAxnOYWok+636ULYUo68C7onCPbjv90lC1DjKMmiq1PItUTgOsF3j0a5aYcmsdYRtippgTZJHUZOGq43A9HBU1iMg27gs0peewYwM58WPMJh8u728go5OsA+L6Nui4p5wlNPBcLkafRM9+yrxROEFTVWfod0ejmR5FM5uA1+0HaUltLaDZHE0rv0E5Rh8H3ZSLYbKCiC87wITkguJq+LZ+UU66e/l8vJ/xSKGpRIEYaIYZIrVRts/2kDqgJtL3yJM/m+uOEqhqc9vmsnflMjLu4uoGyALvjYKAxjUHXmZxN/s5fRA1bama9y61+LNtNHU3LX/Xt6DaZjTSPNVAFe8+nuR7+qKqxT4RzONwAgbVQ+d9dyvUm5cCdffepv6OS9ODk59P+xevvfplRP5m62sPLWSvZ+ksOSTFOTOAYTMDmHug0tIfC62by2/MHhX2roSB2dV71oKAFTIVcCkTXR1GK8AqJD307RPPm30Gv0ajm6kdFMGrQOND2My9lurJ7lL0bepjLT74XfcB2xpxtgCSFXI+ymL5CoVcItEV+nD1EEc1iEfL5kazwUeXPr4C4vmyz3Nlj0XqfsUVUNj4LsrBpAquFPZdwckzirspPSOqbEeoxmoSeOre2/SDN7Qxnf9veQAqMng5O9yMDpFEfzu6j4vPSaV62WRy0QriwwYdV3n3r7fP8J9GfU6QIb8p/1M6yZVIZ8mg783d5U/1xNdaSAzN65Gt3o3+vdWUPieDImXD46Bs1E9HI/3Y4G9jsu1Fl3X9XYokexDA8fy/ZWue+V2maZd/lAyicGZpHyyg/SaWIuxSgRBEGxrTOsS69ISeTa1CGYlsmNzMkvmBOByvR/nsVW4xaWPfCPl24j/1V7KHCJJ3pdC4uIQApy76w7bsoj3SiR35Fu5LdmiWfQN7rHs+DKSFV9kc+zL05w8fYovv8ji9LEs9mUlk31sK5HDTnbrSP9VIunVg1h0SiQpn6YQOZkGvppM+zIR9Jd8andz6qUMDIoIZrzzCr4Lg1BM685YDDl8pV4zcHo42c6PTHbrB+5hHS8ZysVRyD/O6Gq+vDAKyfVmy9Pj8Rhhs+UR8YrB+wnrWuAeEkVgT5cBSyYN5Wu3oDd44L47FT+vMYxRmBDswtexsDCepuN56DQa9KVn0B/NQH80k9qvdrHg3ZieGuXussZufgIzwgaeJ13i73nbJLkASANIfHER7/4ql73/WcSK7ZGj2IJLEARh+Ab5SOaAw785QGcbjfo2sGqYYvxHE619HhbryD1yilb5HFI+2MNKq3lB25qbMHLLYVBuqexwJmVGOdHb09m63Kq2tampn1rm4XDA1aVr/+tqmuHBW9XquuHiBNBEXX+1G/9o6ppq4t9cGOmglPJ+a1QBrmH6Z58Px5fUgYBFiQQsSiQZMP49n5TnnmVnyT62Zb1MZNIwh63obKNZe5rTgxqMyovRnmHK5qY5YCcB9DqMnVg9cOsw3qKC7vamQu4APTW7vRkHahos7XrsMvcpp0x8127CuiTSf5qNwSTDee0u1EutaoRadLZ9iTQkLtgpgTodxqtg3YbTqBudi2W4x0uijsHNNYPawnyaTFGorjdbfjzmJoM3DZaCO6cpoLO7ZteqQapZr+tqSm3JzQO5BNoVQcxIXj1g0+T+GWjYvI4LZ8F+ZSqzF0/SfrmWblUW9XOPjg8FclXXuW+va4HwW58LubMKqMf4vzrAavlOHcYrJpA49NuSBIUHro8n4fp413+NJbs5uToV/Se7qHkhhuDuXhZT3FRI6JorPTj5dmmaPDguj79Mwtu57MzaS+arkSSKUakEQZgABj0YVag6FDlGyorPWT20GCn7+jSt1it0tnH1H10DEnm5W/+yjfxjp276sCiXdvUQ7W+eO0uN+qsgdcD1nr6lat0X+ZTd6olUX0dleRll2rqbzm07L2Iujhgp+iR7EANbORAa7AWdzZz6sm821lxcRJkRHAND8e/3YU6OfCqAkas3TVYdcHIAOutoumz1q6rTnNTfMtBxJb8nmt/+6kHkGGm6PIJXENIQ1p+6xrVrg/hptOGIy2PFNQgnJVB3Fr31YWw5g65mZA31+2ekraaSSm0llQ22fHWgwPFnHtDZQutZ68k5DehKv+l3LblCDpgwNloNBtVZwRVt3+NlvNrW1ezRo+8DcvtXhbeYg3UYrteamkyjOw+y1AfnQAWYLtJSav0SoJqWs6OT6A77eMnCcY/2gKtf0FDSQuNfCjBLfXB/VD3ACkPjGHwfYKK1tMKqmbkJfammb9Nz5WycfYCqAhoGMX2NpfYj6zjzcTWS8HXMWxs+tv1y/9ncdS9W1dFsy7curmqc3IC6EnTWf4NazqCvuvmNIpHJuUNK98um0eUcNhsJJlqPfdb/oHFW7IN9sZNCe2kxfV6X/b2ElsuAMginQYxuKA9fjd8CBVDf68WjnTocR3swnihANxbFdH/G61qRz2FlUiRy/TH2fjCYt9CCIAhjb9CJrsviWBY5Q92hbews7yktjeX7SDlY13cFqSteXnIwniL7iOXvjVQeWEHKJ31S496me+EqhSbNKepukoB2jRLcTNGh/F41d21nd7Lq7aJb1rxUfpDIvDlzmfuLVXx8kwzW4bGVxPuD8YutJP7xtFVS3EbloXTyLdYPWRZPiBwqP0hhp9YiioZcUv5vPkapC3FLFw3QvMeVEH8HMP6NY8fqbhK9HP/7Q5B3NpN/MLcnATdWkr55z62T/DHTTNGBLE43WAXQ2Uz+0VMYkePl42WTyCYFaTgej/qAqZgL7+ZZvAxqoWF7GvrBPNUNVWcVO5aFEjo7lHkvZtu0ltz50SUoZGA4uIsai4frjpJdVA4wWqk8oKuvXHt+Jk03FjGh3/cOl+r6Lj/Vy7NrCpLcgl5lSEd5GqV/GsXBrq5TqJArgDoN+oH6uA6LDPfYJcilBnR7UmmwqGFrz91FbfnoPG2P5HgpY2KQ00LjoVTqigwDDgQ1HPYPR6OaBsbc3VRavNAwazPQHulnBGxpIN7PRiExa7iwdgsNjVa/7zTQejyDC4W9T5K5Ko3SzXl0KGMIficJxzFudW38LJl5s0MJnR3DDluOdCtV4xUbCCYNNdtzuuY3BsBA05/S0N2qLPINxF4CHSUFNI1yuSVflICnd9f0WqU7NVYvzQ205mbSYHEaJWFxTJ8OnMug/IjFIGWmemq2pWMwgf2jcSgtX5y2a6g9WILBOvYrBTRoDCDxZeoMi8+nL8FvsQdUZaB5I6/vC6D2epoOpvVbJg3XeF4rXk+vJNbFSNl/7SV/0jWlEgThdjT4ui6XRFJey+XU+nxSHgolL2oOXtRxuqAMfjYHl7bTVg+/LsSvSmTnF3vJfXEeoUcWMdcFmiqLKCqfQuzyaFoP5A+8veAlxAbuZFtJCjGPniN6llfX3Kuukbz8H5E3Gk8HPPUysfviyTrwJCEVkUQGuULzOYq+rMLpqUQiD6ZTNOTD0o+7I/njB1upW7qB/M2RBPx5Dg+qvZDTRp3mFKcb/Nl6JpHo6xXLgcnsfDmPuD/msyEylOyoOXhJu0aGrtTL8Vq+k5TFA/VikROZsIqQgynkr40h8os5zLx7Cki9WLZ5PZHOPUsGPJ5I5PbT5B+MZ442krn3yGkqK6LKK5ZY7yxyRzqv0rBc5fR/rSTlxZV4Bc8lJMALJ65Sp/mSoqpWHMPWs+FxMRrVDVdKuPBxz4NYR9klwITxRAbl7d3HSapAtTQB1+4KM9XK15lRuILaQys4po3C2V9BR1Ux+kZPHP2hdYi1UbeVwCTuf/Yzivfmce7RKC7NC8LOdBH9iXqmBAfCX61reoHQeGYEZ3D+bAZfP3wG5xBP+N8ztF6ZjesCBQ0nei+ueCIJ9wMraDi0gmOVEagCVJhbvkFfUs2dT8Tj/N+ZjGqDCWkEntEeXPqogPKliegWBCKXAVIPPFfGj2iaFsmCNQQ/VkDpkQxOPnwG1fz7sDN8g+6EAcV8H4yF9fQzC/qQjOR4SUJjcJueRu3RTHSA/ZMDNVuup2F/Ts+LHN1ZvgOozaNiZ/2NPo328xPwntXdTFkZz/3J+RS+WcD5X0bROF+NPfXoT1SAvxo7g6bPPLz2S1MJ0y6n9MM0TkbloQgLYqqTDPPVer6tqKC9BRxfi8JvwfU1TDTs2YX+Ctj93IHWD7agsfrOOxzUeCfHjOr8yBOF8wsbmXE8gdrcNXxemYOrWoX5YjEtdZ44z6pHX36Tlac/gnf0LjS5aZyMq0YZouJOQBKWhHqpz43FOspzuFB4Pfk0Yqg2AW3os3ZTXti1jEQWiMfKqJ5jbB9O8M7XMbywBf32JeT9txrnEA/sMNBedobWRl8C/xKP+/VGCLJwAn+fgO4/Mmh6JYbPD0Xg6ArtZ4tprTMgCUwi9NdWA6SZLlL/xqto3lRiHzIbx+kOYKqn9UQx7Vdk2D+zmt7vdBW4b9qF3+UkLhxcwed/CcQ5zBe5DDqaLnK1TEuHyQfvw0l49lrvNuEQy8vPhZD1x0x2Zq0nOsnL1hEJgvAjN6RGnQH/8TH5/7aVlJ1ZfFmQS5WzPw+u/pitC0+xZJF1ogvyh3aQf9iL9anpFBVnkY4LAcGRbMjcRjIpBBy4WWQhbPhzOmzeQe6XuaQXGzF2gnzWFOItEl1cYtl7NBOvTTvI+rKIrHJw8Z9LzB/y2fp0HSsOpQ9lF29KPiuZ7OK5pO/cQdbnp/jyszKM9q74Byxi/WuriO81j56cOZvyKQzYytZ9uRR9lUtZpxxXv2hWbtrAhufm3Hxi9Vnryf1/Yf1b6Rz7LIvTRkAeScirvRNd7kkk/VAbyb/dy7HyU3zZ6s/cx3aQv34m2Q9l2WggLi9i16ZwNbeIU5pzfHmkiFYccfG+n2W/TWTDb5YRcPetv+VHo0VD3fZUDFYtF4yFaVzofohD6oN5fk+iy7Qo1AczuGv7bur+UkxTnQL7WY8Q/Ick7PZGoRntRNdYR10TgJyQiLk2nj5Chuq1LCI8UtEe+IzW43ngNhvX9VsIdsvg8/4SXakPgXv2Yd6cSm1RNfpSA4p58aj/tALJ3nAarJdXxhB2cB/abWlcOllMw/+Anfds3F7LJPiJes7kZo76Prm+loFalsrF48U0pRd09SeWRWG/fGSJLijxfCcTiW8q57MK0B+t5w6f2Xi+s5sZjes4XliPxH6EVZAjOV5SNR7RPtTurQapD64xAzRb7qyn6YNUavt008ijpiqv+z8yHO3jehJdQPHsPh4jMcJFAAAgAElEQVSctouK93NoOZHHt04+KJ/fR/ADGoqX9U10QYn773N4aH4GlQfz0JUV02AwYaf0YErQErwXRjNjsdV0S+auqrmOv2ZS+9d+Yp+egNuLMShGqRtF3d+7+yy4zGGe9Sxb400RjvpAJndtf4e6vxTTkNtdFn2YBO9GoZfIkQx4/SqZsfUA3yu2cCG/mKZDXcfRThbXK9H9riyL89utWwa00PpRak+3KWU8js9H9TrGdsFJLPhUzYX307hUeAb98Qq4S4XcNwq/lxKYYTUlknzBmyz4cyDavVk0lhbQoAE7tyBcVy5j5q/jcbZ+U6GIwO+11chPlqCvKKah1AB3KbH3j8H7tSRmLlX3bcKuUBOckY/q4D6qPy1AfyIPvVmG3NUDxcIkXKNj8BzFczre10rIr1YSvWcV+f+5l9PLtzJHjEolCIIN/eTatWs/2DoIQbgdVL0vYfaHsGiDmcOP2TqacVaygZmLdlLnkkimZg+xE7RC3py/hk+ScrB7PptHN41OP8/JrOmNCL7+CGZkFaP+ua2jEQanmfS4AFYdgzmbT1K0bhTmoR8LndWU/z9RXGiMI6x4F54jelkjDI8trhUjRcmhxHzQSux/VZK5dIL+sRCorq5m2rRpTJvW3whrgjA5TLZhegRhzNV9fQepzYDzDyx//Ieb18xPEpXFRTR1ypnzYvKETXKFgRkvt2A3Xdm72eXlHKrz62F6wqj1iRXGwT9PUXTGCO6JbEiaCEmugfbLYD+9d3Wn8UQal6rAbnEMbiLJtQ2bXCtyIn+zg62uZRiljRhxEFMNCYJgMyLRFYQhqvr6J2z+GrgX/j32B1xuqwkPh6OZU8VVGN3j2fDcRHiwFobGQOPmcP5W5oNj2H0olAq4Uo2uqID2dg/cd6/B1YZT1gpDpCnidJucOWuTiZ4IL506z6CNXUHjtNk4h/gwRQHmy2doLNTSoYwhdG3M2I5ALQzMVtfKPdEk/zZ6HDcoCILQP9F0WRCESUM0Xe5fa+4Wzh8pprWyvms+UHsV9mFReL2wBr+f/wjmexXGUD0NO3dTU3iGq/X1dBhAovTB8YEl+P06Cffpt/4GQRDGn2i6LPwYiERXEARhouss4dwv36RpCLMB2UVuZOH68LGLSRAEQbhtiURX+DEQia4gCIIgCIIg/IiIRFf4MbjD1gEIgiAIgiAIgiAIwmgSia4gCIIgCIIgCIIwqQwq0a2urubKlStjHcu4mCz7Mln2A2D//v2cPXvW1mEIgiAIgiAIgjBJiBpdQRAEQRAEQRAEYVIRia4gCIIgCIIgCIIwqYhEVxAEQRAEQRAEQZhURKIrCIIgCIIgCIIgTCoi0RWEMWTOX0O2py/H99fbOhRBAEzUrvLl8L1RnCu3dSwjM1HvrYkal3B7Mueu4LCnZ6+fvLc0Y7vNCXENN5P+SzemTA1lQ4nRhnEIgnA7E4muIAiCIAjCRBQQg1/y6q6f2EBbRzOOXIhfFY8XlWS8l0ubrcMRBOG2JLV1AIIgCMJ4keG89E2Cw+U4T7d1LIIg3IrEP45g/65/m/PrqcnV2jagcSR/aAUrw9LZ8Nke9lYtY72/rSMSBOF2I2p0BUEQfkQUC+LxeyYO52m2jkQQBOFmAkh8MRaXztOk/2cRogGzIAhDJWp0BcHWDDl8pV6DzmcdC/YE0rAtlUsnqumQqpg6Lw6/9Wvw9JL1s2I95+Oj0GpmE1j4MZ6X0ijflYmurJ4OiQL7kIfw2/Q23pZvwU31NH2UxoWcAq7W6LqWUz+C14o1zAxX9rMNE625u6j4OA99RT0dZhl2ShX2gRG4PZFEwEIPJH1Wqadh/24ufFpMa50Os0SB3M0ThToKj2eSmBHYe1/MdQXUZOXTVPoNhsv1GK+YkCh9cAx7BO/VSXh697fvJlqP7uL8R3noKurpMCuQ+8/G7YkkAp9UIx+lkq3jbCYV72fRVHqRdoMJyTQV9j5qlAvi8Xs+HHvLhTtb0H+SSV1hCfrKS1y7rKODW8fVoc2kfHsGl0ur6UCFYkECwa/5cOnRRC5JE/hF8Zu4Xl+vM4+v71tBkzKJBwpeR2X5fXVpHH94C63q14nJTOoVW8OGIE4eNPR8IPXBO6eA0OD+9rqFC0+HU14axMz8NJRfpaI9+AWtdQbumD4btxdeJ/SpQOz6XVXDhT1pXCo8w7eXDaDwYOr8Jcx8KQl362vYoOXSoWwaTmhorb2EsbEF7D2wD4nAI3E1fgv6ubYmmQ5tDuf3ZtFQ+g3tV0zYuQXhvDiBoF/H4WjfzwpDubeGXa6McVzDvIYB9NuiKHyvHtfdFcwLKUa7fTeXTlRgbJd13Wer3kS92AMYbrkyNPq3oijcW4/r7hJmGnZR/sFntDaZuGP6fbgtf4XgZ9TI+1txyOXwcJgw5Keh/egz9NpqjCYZcu8I3J5KIvCpAeKagBweW0W8fxY7D+0k89VIEt1tHZEgCLcTUaMrCGNIovBg6qwgFMpBPFa0FXBu+QpqyuQoFkThPN1I69HdlC5bQ03dzVftKHyVrxK20FBh4k5vHxTTTLSfyKax2tSzkEGDNiGGrzdnoGtRoIiMwVXtibk0A21CHF/n9h14pHV/IoUv76apwoR9eAzui6Nw+qkM44kMzn9UTEefNVqofSmOk9syaW1T4bxoCe4LZmNvr0N/aBcXi/rZxsEtlL+Xib4R7EOicF8chbObgdZPUimNjaf8rMlqDRP6nfEUrt5NQ5mJKWExuM73Q1KdR+3v4il8PW9U3vybz6ZS+PSr1By7CAERuMfGoAxQYa7Oo+bdTPSdViv8qxjt+lRq8y9gVvjivLA7rvoCan+3hOMv59BuvQ1tGl8+/Sq1x6uR+ETgusAXSlM5+cL7tFrv9ghMXbiGmWvX4bd2Na6Dbf5nNnL13eUUby/G/NPZOKs9+P7vxVx6fTlnjhr6Ll6VwVexSyjfX0C73A9ldAzOXia+/SSVk0+s4EKV1fKaDDSb02go0yHxmI1ycRzKEAXXSjPR/iqOrz6svml4Q7q3xtFg42rPXcPxuDVcOPoNzIjANToKhewiTe+toXD5bnTWF8sw7i1gyOXKuMU1At9fzuTkskQu5F8ENx8UPg50VBVwubRnW0MvV4bv2wNJfLU5G+NPZ6Ocfx93NhZz6XfxfPVWSd8ychjl8NC10LA5ji+SUmk4a0A+KwbXyPu4s7GA2g3xFL5RcNMyckLdW9I5rEyKRN6az859ZbaORhCE24yo0RWEsRS+joU5g1z2soZv57/Ogg+ScJQBGNBtW0bxe3lUbM/Dc3dM/7Vo5m+offcCipWZPPDrcOy7Kyo6tDnouF5rYaDhrTWcLzEhf3wXD2yLQ9H9K3NNBsVLN9K0OZXa+buYcb1Ja6eGmgPFmGURBOZ+zExvi20aqmkoo288NZlcPN4Cwat5IGsdzhZVMubLJTRdUfUJ3y4sCfWjD+EZrOxVg2fMf5Xj/5HJhbcz8c5M6KndqUpD8ycNZkUEgX9OZ+b12qLGPE4uW0HDoS2UL4oibMFIamxMNBzIwGBS4vpOPr943KKWpdOAvqgCO+vSU+KBx6Z07o+NQqGw+Lxdi/ZXyzh/NBXt0hjC5l+Pq54Lb6bSalDg/FoWD6wM7Np/g4ZzT8VTY4A+VVrDpFiYRODCrv2qrUyjqWYQK3VqaSqLQ52/ixnd/XkNHyXyxRsFNBzMpn2xxTkxaSh/aQu6JiWq3x9g3rM9Nb7tR9dQuDoH7eYM3P/cs47kpwsITEvCc6FPr5puc10mxU+8im5nKrWx+3quR2tDubfG02Diqknj5IYc2u0j8Ht/H8E/v37BGGjavIyv9+/ib/uj+Pdki8GHhnFvAUMrV8YzrmEzcfWDXUjUr/PAH5JQXb81WzTUVjjcWGrI5coI4mkvb8NzTyFhC7uDuZzJ10+8StOHb3I+No/gG4drGOXwMLQfeZ0z6VoITmDe+2/i7nZ981q0Scs4/9FGtIsiUIcPUEZOsHvL66lk4v9vEekHdpC7Np1Yh1uvIwiCAKJGVxAmDqkPXmuvP4wCKFD9eg2uSugozOHylQHW6zRA2Ebmre1JcgHsAuNwv/6A1ZjNhdx6mL6E0D/0PFwBSLwTCH4uEFryqD9uUVNn1nGtBXDywfkeq20qfHCf79O3aWmzjmtmkMwI6tPEUTI9HPdghfUaKBbGM8PqYRRAvjABd2+gTIPeovJF/2k2BhPYP/lKT5IL4BZD6MooJJ31NBwp6Ke2eSgMGFtMIFHhFGjVlFCqwHlhOH32xF7NjGesklwA+0D8lkYg6ayn9axFbU1NDvUaE9wTT+DzgT37r1AT9OuYvon0uJPh/MLGG0kugOLxZSjvAiq1fGtRo91xPIM6rQnJwnWEPdu7WbP94o34zZNhLs3hUp3FL/xj8Iv26dOcW+K1BO+HlWCo4Erl6O+V7ZloOpBBa7sMx1+/bZFMAihwfWkN7tNMGHKy0Vm2GhjGvQUMoVwZ57hGoMP+EWbvsEhyAZRqZizw6Yl4iOXKSEgWJBG80CKY6fEEL1eDSUvDpxaDRw2nHB6qzmpqPsijAx+8NlskuQCKQALWLEFOPZePFGMe/lbG193RJCeEIG/OZe+BOltHIwjCbcTmj1KCIHRTzEZlPXuE/WxUQTIaTlRwpYb+3/JLFaieiLlpn6uO0hJa20GyOBrXfqowHIPvw06qxVBZAYR3fSjxROEFTVWfod0ejmR5FM5ut6gl9fRBIQN9YRp/O6QiIFqN/aCec020ny1Gp63mXwYTdIKZNr5tBzpbMBoAJYCB1vJ6kCpxDlf3+Rb5nHCmygporazA0BmD87BLOAUKHxWc0FK7fTeOyfG4BvZ9aO7XlWqaTp7B0NhCRztdD5O1lwD47ooO6HoY7yiroN0EdnPC+8Rppw5HIclBP9zwR4PUA8cQqyRfpsJeCTS1cc3Mjb8g+pJizMhQLXykn+tQiXOwB5y4SGulCaz6hXbUaGjUVNB+xcD3pq7jZawDOnVcu2oCRt6XckLprEZXWg8yNW4LPfr+XhGEY4CMBk01rVfpSeaGe28NtlwZ77hGQB4d12851tdgy5WRkDE1LKLPda8IUyOXamj/n28wEoicYZbDQ9VSjL4KuCcK93764EtC1DjKMmiq1PItUTgObyvjLuC5l1n0XiK5+/ZS9MJWIidAq2pBECY+kegKwkShVCLvk0kpkTvJoFPHd/oBHvolvihm3DwZuNai60q4DiWSfWjg5b6/YsQMXQmdNJCZG1ejW70b/XsrKHxPhsTLB8fA2agejsf7scC+gytNjyd4bSEntxVQ+8oSajcosPO/D6eQWbg/kYj3z/s+VZq1mZS+soUG7QC1GDIw36h50WFsA1Ah7y/pV6q4UwpcaRlhP10ZritfZ4ZmHbX5qZzMT4VpPihCgnCeF4P3UzE49nmYb6Fh2xrO7C+mY4CaojssasKuXek6J3KlS98E2kmF3Nb5ncSBO2+WTHTSfTkaaG8xACZ0rwRx+JWBVpDRYbC4hg0atK+s40J+9QA1S7KubUw6zRgbAZOG8w94cn6gxWRtdFgmYsO4t4AhlCvjHNewyVD4+N5yqaGVKyMjV/bTPHuaA3dKwKjvKovkDLMcHqrGeoxmoCaNr+5NG3g5QxvfdXL7PAW6xLLyqQByd2ew98jLRD7lYuuIBEG4DdwuRZwg/OgN3MxMzh23Soq6Ewa7+QnMCBu4z5zE37PXw5Vd+DoWFsbTdDwPnUaDvvQM+qMZ6I9mUvvVLha8G2PVx02G8/PpxERraPhLCS1lGvQni9EdLEZ3KJOG32fxwDM9zQtpL+Fvq16l4bIHquRUApdF4OiqQCIFqOf8E1Foy2+xb2PFLQZ1TgTeJz6j4eRZ9Joz6E/kYCjM4VJuEvOyXsfVItk1fLSG0veKITie4PVJeM7yQd59cMyFr/JJQqZt9mM8dAIocFy6AlU/lYHXTb3R1NxA7e+SOJ9vwD72dYJXLkHlo8Su+9fXR9edrMwAskBcVz6CYqC/wlIlSifLD4Z4bw0llgkY183cIbtFgTdRy5VhlsPD4hWD9xNBA36PRBGI/W31BCgnckUikR9u4Nh76VQuXU/AbRW/IAi2IIoJQZgoWvqrhWzBeNUEUhVTFMOv4pvipkICSPxjCE4eYpM4hQeujyfh+njXf40luzm5OhX9J7uoeSHGYqCVHpLpajyfVeMJXYM3fbyOk2/koduTQdOTPdPlmEtzuHwZ7B57nXlrrQbb6tR19ZPtRYXcAUCHsb8+y1d0XbUU05SjM32GVIHjgngcF8R3xXu5gPLkNdT8NYPzuStwfeZ6bVU9DUfPYJapmbnzbfy8e39NR3dNjuWgCFOmdZ2T71qaMRPY+4HUoMNoot/BqAZ8AG5vo8Mmne4U2LspABP2C5MIjh7EdWoooP54C3gnoX4nCVWvVUwYG3VjFOtE4IK9G1Dtgmr5avyGWOE52HvrhkGXK+MX11hfw0MvV0bG2KIDrN7wXGnjOzPgoLhRFo2oHB4sNw/kEmhXBDEjefVt0zR5ULwTWfnYDooO7WHnsWT2LBbtlwVBuDkxGJUgTBSGM+isaxnav0FXYQKZL44Bw/9qO3U4jvZgPFGAboTPePLw1fgtUAD1GAeTj0gVOD+ZhPs9wFUd1/7V86vvr7bR0Ql3unn2HcH5fwpoumz9oQLHn3l0zVlborX+JcbSEr41gSQgaOAaqRGQTI8i6OkIwITxfy12vtOAUd+VONzlar2WgcbCM32+yy4kCHsZdGg0tFo10e0oLcHQ7wO/A3c6AVfqabc6j8YyLUYbNfV1DotAggHd8f6mnOqHofuFhIuq1wBqALRraCgdwWA8AzLSVlNJpbaSyoa2Mfj+QZL6oJrlAaYzNBW2jPC7Br63bhhsuTJucY39NTz0cmUkTHxbqunzMsGg0WDsBPvAoBuJ7kjLYYlMzh1S+M76wFlSzsbZB6gqoGEwo6uPhs426qq67q26MR1YwIHYFxMJoZnMPenUjeWmBEGYFESiKwgTRWc1l3ZmWMyfakK/dzdNLWAXGYf7CKabYPoS/BZ7QFUGmjfyMFg/J7XX03QwrfeouO0aag+WYLCeN/NKAQ0aA0h8mTrD6ndVeVw4Xk2HdeJWXkDLZcDVA/u7ej638/BALoX2ouze83NeKeHcpgza+3nodY5bgkIG7R+ncr7KYkca8yjfU4BZqsQ9Nqr/qZgGrYWmQznoGq0OVGcLl/9yBpBhP8OiBkeqQuEhA9MZ6o9aNrk1YTi0Du2xfhI37zg81DKoyaD8I4t+qu1azu/N63MMu7bji2OADP5VTN0Ri+005lH+foHNRlG1i07Ay19Gx5GNnD6o7ZPsmhs11LyX0zP3sJMP9vZAWSF1luews4VLb73OpVFNRK5/dxU7loUSOjuUeS9mY7tUV4br8gQc7Q3otq1D+9e+14axPA/tQU3v8znEe+uGQZcr4xTXOFzDwylXRsJcuAttocXxasyh/IAGZIG4x1oMmjecctiSbyD2EugoKaCpz3zG3aSBeD8bhcSs4cLaLTQ0Wv2+00Dr8QwujPRlhqWGj1k1N5TQ2fNI/GCMh0qftYqVDzli/HIfe0tHY8Z0QRAmM9F0WRAmiulqplzcSOHD+ShnKfm+ToP+bD1mZRSB6+NG2BRXgfumXfhdTuLCwRV8/pdAnMN8kcugo+kiV8u0dJh88D6chKdX9yqmi9S/8SqaN5XYh8zGcboDmOppPVFM+xUZ9s+sxser91bM9Xlon1tBudIHx5Ag7FVyzLpv0J/Q0mH2wPWlFagsS52fJ+A3P5PywjSKH9bgHOaLname1pPFGL3jcQ/OpqHKalf8k7h/ZQHFOwvQxkXRMF+NvaSF1pNdccmXbiFw4UhHcmpDf3Ad5zesQ/6z2Tj6eHAnbRjKimmtMSCZtZqAxZajUSnxfDaeCycy0G2IIe9oFI5K6KguRqeV47o0Cv2hAqtteOD32hoankpF/0YcecejULlBe2kBrcoIHKcV0NonLiXuS2OoKMpB/0YMeUdnM/WuNlpLL3LnwjgUl3OwTk86ynO4UFjfnUAYMVSbuvYvazflhV3LSGSBeKyM6jtl0mDJ1AS/+zrfvrCRpg0xfPp+BM5BSuwwYaytoPV/6jEr4pm3Iq5refsI/J5V07S9mPNPRNE4PwKFrA3D2QJa2yPwXAyXjk7ePrr4JxH2hwqKf5fD+WXh1IbOxtFDgcRk4FvtGQx1Blj4Nn5PqW808x3yvXXdUMqVcYlr6NfwkA2nXBk2GfaBMi4lLUAfHsFURUtPGfn8Rmb26toxjHLY0vRH8I7ehSY3jZNx1ShDVNwJSMKSUC/t6QdtvzSVMO1ySj9M42RUHoqwIKY6yTBfrefbigraW8DxtSj8FozWMRhPLsSvjmfbF3vJfC+X34YtQ0yrKwjCQESiKwgThUM49/8piYY/7OLS8TN0SFUoFq8m4JU1/T/0DJVCTXBGPqqD+6j+tAD9iTz0ZhlyVw8UC5NwjY7B0/KhTBGB32urkZ8sQV9R3NWc9C4l9v4xeL+WxMyl6j61ppKQBILXOtB48gytZ/NoNYDESYX9/AT8nl/DzHDrjn8e+P1nFpLtqdTkn0H3SQUSVx+cH3+beS9F0JiUTUOfHZGhWpvJAp9dVBzIQ1+SR6tZhtw7ihlrVxP4pHoU+ud64LFyHd/ll9BS9g0tR4sxo8DO6z7ck5cxc2VcnzlD7ea/yQMfeFD+Xia60hwaUCL/WQQz0zYSQCqf9jPKqiR4NQ9mKSl/O4PLmjwatCqmRq4hYr0PNTEFtN4l69PsRh6dyi+2yCl//zP0mjN853UfbmszCF6g4eujOX228V1ZFue3F1t92kLrR6k9ibQyHsfno0bU3FsSmMADuUHUfJDBpePF6I+fwSxTIHfzQ/lMPO6L4iz6acpwTs4gYloq2gOf0Xo8k1Z7DxTzkghbvwb7rBguDT+U/hnrqGsCkBMSMdfmD8eKx3ex0D+K8x/m0FRyhpZyEyhUyL1m4/lENO6PPtLr/hr6vdVtiOXKeMQ11Gt46IZTrgzf1GfTULfspvzPn9F02cQdXhF4Jr9C8LN9y8ghl8O9KJmx9QDfK7ZwIb+YpkNdVcJ2srheiS4ocf99Dg/Nz6DyYB66smIaDCbslB5MCVqC98JoZiy+yahxQ9VQR10nIPViboTX6H3vAOQPrSBxVjopn+whvWoZyf5jvklBEG5TP7l27doPt1qourqaadOmMW3aSNpOTgyTZV8my34A7N+/n1mzZjFr1ixbh2Ibhhy+Uq9B57OOhf/fahzF6yehMYPCBzaiD3+bRzPiR2dgrR+7kg3MXLSTOpdEMjV7iLV1pjvWRLky5vRvRVG4tx7XPRX8YrGt5wOzncrUuczbVIZ88R7+djiR8Zj4p+1QPAG/ysXxuTzO7YwUZeQwTKbnSEEYiPjTJwiCYCvtLbSblNj3es4woTuQid4kw3lhhHiAGyWVxUU0dcqZ82Ly5E9yBWHcNHOquAqjNIAVv4kflyQXwOHxFPY2hFIpNdLUCV7iaVYQhH6IokEQBMFWatL5alkGhETg6O3BnTID18qKaflrPZLw1wleOorNC3/Uuh/G3ePZ8NwIhi8XBKG3f56i6IwRx0XJvBw+jq/lpAHEvhxA7PhtURCE25BIdAVBEGzFLQKvx6tpKK1AV1FAh0mGndd9uK59ncDnYxjB1MlCLy4k5lwl0dZhCMJkc3cs6Zev2ToKQRCEfolEVxBsTRHHAxfjbB3FpGT4aAWnDl4a/JQlEl/89u7Ce/pYRmVBGc7MP4Qzc5w2J/yIiHJlcDpLOPfLN2kawry2dpEbWbg+HOfXCvjla2MXmiAIgjAyItEVBGHSUjyzj39/xtZRCIIwYUnDCc3Js3UUgiAIwhiwnrlCEARBEARBEARBEG5rItEVBEEQBEEQBEEQJhWR6AqCIAiCIAiCIAiTikh0BUEQBEEQBEEQhElFJLqCIAiCIAiCIAjCpCISXUEQBEEQBEEQBGFSEYmuIIwhc/4asj19Ob6/ftDrtH/4JIeHuM6E0Kml/GFPDnta/PgmUmMYwndoU8m715PDSTl0jFmgQ6fbHMHhe6M4V27rSHobelwmalf5Trx9acmk0HfinfcRx9VZQKnak8NzNtLUOdBCY3ROTHl8PdOTww+noh9w24LQD1EOD8m4l8ODKldGrn3/Eg57+lL44eg+i0ye8ygMyRD+nv79z3egDJcw9frPE3dQah7eZkWiKwjC6JCqUD21Dr/k1fglJ+DsZuuABEEYN40ZXQ8xT6QxlHdbwhgS50QQxsaP+d7q1FIeM4yKjCFwvP8HNr7wA5ue/YEQyci+Szo6IQmCMFrk4csJ/kMs8lkqW4cyREpcn12NKwDVaAsz0V8Z4le4RRHwexUd09XYjX6AAjKcl75JcLgc5+m2jkXoIs6JMMGIcniMiXteEG7GIfAH1gT+AOafUJn5E8pG8F0i0RWECUbiH4Ofv62jsJFpamY8o7Z1FJOaYkE8ClsHIfQizokwoYhyeMyJe14QxodIdAVhAug4soLcl/IsPpHhuKmAhc979Lt8684Yjm+vRvVOCWplJuX7stGV1fP9XR44xq5BvT4OhayfFRtLOP+nNOpPfEN7owHsVcin++I4PxrvF+JRTbNYtmQjn/6fDDoeT+exd6KwbD1yPV77F/OIWR84sp2vS+P4w1toNVl8Fr2L2LS4/msTLOJ6dJWJ8++kcelkBcZOBYr58QRuWoe7dbNpg5ZLh7JpOKGhtfYSxsYWsPfAPiQCj8TV+C3wYIStYya0hg1BnDxo0cZI6oN3TgGhwQMs+9/34bcpEN2eTL79lwrlr1OZPf8i59am0lRjQh65hrB3knC277t+hzaH8x9m0VTyDe0tJlB6MFUdw4zliXj9XDlpj3NHeSbl72ZwubSa76UqpkYmEPSKz4DLD+WcACO6hg006NsAABzUSURBVM1/z6O8+z7pQIV9WAy+a9cxw7+/QqL7HO7NoqH0G9qvmLBzC8J5cQJBv47D0fKcV+3m80dTMVjeu/9/e3cf1dSZL3r82ya4U3PdRjhJ4SAMHCLqhMGjYZhCxp7KoVOpc0+1nqWMXVU7d4r2TsHe29p2tdqu6dtqS12n1el0Sr212HUoujotzq3Fdij06Al2KLEjJSMgLBgiA01ueNlObGJIz/0DEEgAefMNn89fGnZ2nv3svX/7+e3n2c/+8jk+jX1u8P9SBsmV75CoD/oRl42GNwporajm7BkF5BjmLF/D4odyiI4bqVw+ug/tpva9Uty1DvwBiTC9Aa3JQtTaHBZlTsc57EM5vJuat0pw1TtBNhKxbjv/eKsN6/o9eO7YzZo3Vgf9jg/lSAH2dz/GbW/E65PQJFiI2pCDaYMZzfCNpuGedGqqklh8pAD90XzsRZ/R3aJw4/wUou7fwdINppHj3njra7L7ZKJxOGj76w6W4zx5Gu85CJu/gHnLV5OwMXt42UQcntg5z0Tjig9P5Yc0Ha7AeeI0nnYHfo9E2PwFRKxcz+IHsokYKbv2OWjbm8+p962c7fBxY1wK8+/fTsJYG+Nz0PFuAQ0l5XQ1OfGrZLTmO4nbksfi9OCTfYaY5LkVaCmn6cAROqq+RjnjwNvpQ6U3oku9k4TcHGITRo7D7pcyqHjdQeSeWtKWWLHv2kPrsVq8HgnNwhSiHngW86ohbcROGw0vv0LTH6rxnJPQLLmTxCdyCft1BrYyI4n/t5Tk4ObaeONKrw1bxhqaW4Z+uZyvkmL5anDjiSw4zY9XjrM+LxOR6ArCJaSSY5izLAlZrxlzuRtNWSx+OIkA4D9ZTHOZc1zrP39sBxVlVlRLUpiXNhfluA333jysGPjJU+nDGw1KOVUbttDaBGHJFvSpBlSKA8/pr2l78zSzMoIS3csl3Ez8Q9vx9ALOSprfs45vApT2Eo5vKKUrPIV5qRZmnbSiHN7D8XYNme/nohsS3QK2QmzPFBMIj0E2paBfJkHXadxVxdiPfUbHzgOsuG/0pET19wvQLZXQjpDYXUnjLdeczDwWR/kI4EX5aA8dTRdZsa+apje86FNT8JeV0/FCHmXzvcwyWtCrrXQczuerJVlkbh1+I0Y5mMfRJ0vw+iTCklPQm/WgOOiu2MNXtaD7w3YiRrrqqOYiJ5sJxMlX18QR4yxX4MQe/mNjPt2KhOaHGUQYfJw7ls9xexJaHyNeaSe6TyZ9DCvl/OneAjwkEbE8CxxWnEcKsNnseIveY3HQ6BHPoTyOPlKCJyCjTbUQmQr+Oisdr+fhqnJg2Z+LYeB406eTMHDuemy07i3HG5lB/PohQ17VMUTMDtqW+kKs9+3EeUYizJSCfqWe7/5qw/37fI4fs5Fc9E7IqJbuvZupeMFKYHYMuvQstDL4z5xGOVbIqXMmEjKzp5wkKQfzqHi8FL9Kj5yewWzJSffeLVi/TOL8iN9w0fbMRqr22gloY9ClZaGTXJyrKqf58XKc9W+y4lcZhET/gJeuVzfSUKEwx5xCRMRp3FVWWndsJDC3grRVw7ORCdXXJPfJ5OKwi9YnN2J7105A0qM1W4jUw3d/PY373Z10nYsh8sXBm6QiDk/wnJ9wXHHSumsnDV9B2MIU5qUlEab24am10vH6o3SU2Uk78CzRw67z/4/mR+7DdsgBehMRty1A1WWj9ZGNuJNHabcoNuw5mzhVqUCUiYjbzISdc9BdVYi9shz3K8X8+K6Rb9JPpL4ut4uWa5LnVnfRc9T8thHVfBO6JRlEzPbhd9Ti/n0+VWXldO8vJnnZyMkuwHdnijn+wk46OmU0RiMyCp76cs5U5QwmukolX92ziSa7D1WcBUO6TKDxM2o2OkadL2VCcUUdS+R92wlTAJy49xfi7jISuWUN8pDDRLdgrAq+Mtd5kegKwqWUvp3Mkosvplq4GlN/QPHsqxxnouuj+8hp4gsqMK/ou30YsO+h4l/z6f6gmLaH04kdErC9H+2ntcmHZsM73PFixpC79D48J6x4rtTkUbKZhF/2D5Oze2kbZ6IbOFbO+W3F3Plw/0VGqcS2NpvmmmKaqnIxpw8uq/r7FZgKcojNNKIZmgC3FGNd+yjO1/JpvutN4kdJ9CN+8Q6Zv5jk9l1C4y2XnJmDKRPAR3NdwcUTXbVE5FPFpK2UUH67hk9fsOE3vkzm29loOks4asnDfcKGn5jB46h+D188XYJXbSL+jf38Y+aQ3lvFTnPR6dETkfAszL/LuviGXG7jKlcjdc/vpvucHsPzB7Dca+zbTqWSrzZs6pusY4SG00T3yaSP4XY7nuU7WFGQ098b68O5Kxvra1bqXiom9u3sweI1FXD88RI8WguJb71J8g8HEi6FjmfW8597d/OnvRn8ZFt/t0D4kHO3vRD3vnK8Ueks2JYz+rBMn42ah57D2aHH8Kv9pN032IPpOZxHRW4J9mcKif73TYPl6rXRtN9KQLJgOvQei4d2NSmNtJ1k6s+SdpZQ80IpfslEwv85wNL0vi0I2As4es9zfY3bIJ4PdlD9jh2SN5H21rODI0kUO/ac9Zx6dyf2OyyY04Masb12Ok6uxnxkN/H9z2gq727ms6fLaSv6EM+qIds+0fqazD6BScVhT9F2bO/ZCSSsxrw3n/ghPVOBllLqKucOO+dFHJ7IOT+ZuKJh3vpnufW1NRjmDz3mBs7fQmr2ZRP98GC3Xu9/vE7NYQeYNvHjf3+WyPC+8ilFeVTsKAWCEzCFthfyOFXpQ3P3bm59aXD0WKCpEOu6nXQ8k0/z8t0zbz9O8twKS83B/NN/JjZ5+Igm75FHKfufxTS8XExC8aaRLhOAj663d6My7+DW53MwDPQUu2w01869sJT7rWdpsvsIW/UyK17N7t8nLtoeX8/xIl9otjfhOKwn+r5coqFvMqojhbiVWKIeyCVhvGPwr9B1/qq6eS4IwsSoVuaRvGJwjIzKlE3sMgmUWrqDLqJe1zeAhDb5B0GNQgntsgwM19osyfPXkPTgkDupcjoJPzVBr5Ou+qDXISzMInHl8MYVgCpuDQm360GppbPuchT6GqFagLygr/WiNfYNJ9QYF/T1TMkxzImEwF8deC58wUfHvndQPBLy1lcwZwYNUZZNxG9dPayXfcaoL6XtKx8kZGP6mXFwu+V0kh7MImy6tnmyx7DaSNxDOUOGHEsYtuYSHQWBY4doax/43EfH/kK6PRK6B18ekuQCyEQ+lEd0uA+l5EOcU3ilib+skBa7D1XmdlLvGz5MV7tqJ4lpEoGqElpbhvwh4ORbFzDPSMT3glYoG4lebpxyb673SAmuTghbtZ2k9MFtV5k2Ybp7hN6p3kaa3i7Fj5G4Z54d/riEbGJR3ho0ODjzgZXQt2JIRNy/80KSCyDfvR79bKDOztkh9Tup+roceu007SsnQAzxzw9PcgFUcVmYNgQ95yvi8PhNKq7oiVyXHZTkAshE/nwNOgk8J6qHxO3zuI+U4e+Vibx/e3+SCyAhr9uO8fsj9DK2f0jDIQfMX8PS54c/IqVK2ETyz03gKsVRdt3NRTwqOTOb+OTQx3Y0mZuITgBO2nD7RvpmH7/2TlL+bUiSC6A3E7+if/RDr42WQ3aQzCQ+lj1kn+iJ3jbKI0ZXa1y5BGZis0MQrhMSc5YEz4qpRxslAT14e4YvrTUuQIUd975naYjJIz7NOH2N8CshyUxE0HVYG3UzYMffOfJF1t9ko91Wi6dT4TsfBABvC9Dr5NsuH6F3r69XGsL6h1+pZs/lRrWEau7cC39TaQCfl0AvfVeR3kbabS6QzET/dIrPbF9j/PZaPL0QZraEJPJh5nRkVQnu6fy9iR7DchKG4GcAtSlELJFoPfI13XVAFNDbiLPKAZKZqMwREjs5Cd0iiTZbI91dDG90TYC70koACUPmnaFDetETkRwDx07TXeeDgWfEVLHIcdBR/zH2XemoNmYQETW952p3zdcEkIhITwm5ERiRaka11zE8YXVZcdcD38sgeoRnLFVLzOikQjrq7JwlA93QP6pj0C0JqkDJgFYPdPTwbYALrbNJ1dfl0GHF2QLMzyImdWK/K+LwxU0prvhcuCutuFuc+M/5oBcC3lr8AaBHwT8QtwN/oafuLEgWIlKDuuXURvSpBk7VDB9d5q+qpNsDqlUriRwhgdIl/4AwtR2lrhZID13gutU3cs5pb+Sc0r9P6OGsB+h14VWAUWKqZuXqEev6gg4bXe3A/HQMwbN4R6VgSJBw/3n4x1dtXLkEruVmriBc92bJc0M/HOWsDrtjO8l311LzQQk195RQo9Wj/f4P0JlXELshe5QJYK5eqtkjPOeh7t+G4B4nxYb9ke00HGkcoXcFQAr9znVNGnYcDbsTrZZQqSTw+obU5Td42wG1gdnX2esyvu10EgA0+rmhvYrzDGim67Sa7DE8z4AmpGAymnAZUPB2KYDMhX3os3Hq1lhOjVYOqQf/GI2yi2wEHpcC+HA+ksT7j4z6I/iVIQmP2sTinbk4c/fgfn0LFa9LqOKM6EwpGG7PJuFfTCG9hBMt17edCqhlNPrQcXiqCANhaobXe7sDbwBoKuDoPxSMseoezg8kFhdWOJdZYzVce+nf9EnW1+XQ7uzb/pgYtOOtexGHx22ycUU5vJOqpwrpdo2yYp93SN134u+i77ifF7qoxmAAhie637r6ysXBzXx4cPTyf9fZ9zszeXKx8QrYi6l65Dna7KP0cksQGLVHV0I2jvXgK9DZ03cT42bDCHHQgMYADEt0r+K4cgmIRFcQrhfqGBJeLSX65+W0HrPhttlwV5XT9mU5bQdLWLy/GFPyNRTQxh29FJqfzOHUEQXtXTtI3roGg1FPWP+mDsxsKEzQyC1V4ZK4PMdwAEAyEbn1TuTRzi+1Hv0IjeJx6wWQ0a3bgmH0+WqYYxoei8LSt5NZkU1HWSlOmw13VTXuw4W4DxfTfHQ3K17NGuUZt2kwVms9LouEtUmjLqKSTeNPBEcyyfq6+og4fMnZ9/DFQ4UosoX4Vx5hQWYScnh/BSslHDXnMb5pLsfQfyMibPkm4lMNoy6mWhgrklwATyV/euBR2s7EYNiWj2m9BV2kjEoN4ODU2gzsNWOv4kbpEpzbMyauXJxIdAXhuiKhSc4iMbl/QgBPI83P5mArstHwVjmJe7IGh+0NtEB6Q281nu+5hp6/UcpxlLkgIQfzKzkYhsVtH972KV/6BW5GEwW0ODl3BsZ+L8XMclO4ARVw3tUT+scuJ14fI05GNSFTOYa7+nvehl3tFc4P9GDOG+jBvBltFNB4M4aNuaGvA5oWMtooGfChzcwheeUEG1FyDJF35xB5d99/vZV7OJ6bj/v3u2m6Pyv01RkTKNdN4TL0KnhdAz3cgwJOZ99wz6GiYtCowCMnEb8td/jQ5Gkzxfq6lKL6Rgp4HQ48vVw8mRdxeEImE1fcH32I4pOIeHg35nVBJ7DLiTdkReGE/R3gUPB2ha7P6wzdJzdF9ZVLtTCL5G1iaPLFBKpKOHMGwv5lB2kPZw1/LKLXidc1xsO54xU+lzAV4HbiDTkXnXg7g79wFceVS0BMRiUI1zOtkfit2eikvsmFvh36N3kus4BAyAXSh/vk1xdZscSN/61v2YDnIoteaoqzb+jgzQa0wfHcY6Ot6hIk7b09tNTXUWevo2U6H9C8WqmNGMx68NXS9lHjZflJ7zd99VtX/80IDbjLJ8yUhFYC/0kr7qBkyG+rRJmOnu+pHMNKLc7gHgNfNa6TPpAS0S3q/0xtxLAsBnzVdFSMNu5xDJLU14Pj8/HdGItFpFpQoeAsG+drxMagSc8lcYUMOPBOMU/SJf8AFT66qqpDBiu4q2pDBzDoU4gwAvXltF1sFvMpmFJ9jXOfTEqkhYg44Ew5jqpxNNZFHJ6QycQVb1cPqGW0MaF3qTxHK4a//xVA9T3mLpoDvq9x24LrvxFXVehJFWZOR6cF77FynNOQo43L377pj/UtfHMlg/1Q4zy3vuvqwd8Ls6JiQ2eG/3M5HWemoSyRZuZFAS2VOIPX56rGXR+6o6YUV9QSqoFe5st1DEyBSHQF4TqhlBXTWuMKarD56C6r4KwPwuKNw2/ozjcxZx5wooQm+2A081fmU/fJxRolBuYlyOD7mraKKzwcbZ6x7714JytoGRrwe120vrCD1um40ARre48HblnK0pQ0Nr99PUwjKhF972ZkrQ/lrVxswYmSz0Hbu6VMZ1P2ixdWsjRlKUtve4xPruRzfQuziEmWoL4Y+8EhExYpNmp/XRraEzgZUzmGextpebWA7gtf8+Heu4e2dlAtv4vYC7MFS0Ru3IROq+B8aTv2L0P3lremFHuRbeRR67IBjQy02HCPkSeHrdxE3EIJ/wc7+WORPaSRFWi30fR6yfDGvcdGc1ElSvBNs85y2mwKqBYwJ3703xwPze2r0YeD/9Ae7CcG6zjQVIj9gxFu3qhNJNyXgSpgo+Hh54bMXt2vV6G7rJCGydw0GGJS9TVgnPtkUtQmEjdmoOptpPnpnTS3DG/xBtorafjAPviBiMMTM4m4MicuFnpdOA+VD7v5568poOrX1hF+ZBYRt2cSplbo+O1uOoac8srBfBr/PEIWM38NiatioL4Q29Olocmzx0FHUcG0ztbr/XgbaSlLWZqSxb+dmL71Tsl4411MDBo1eD7/EOfQ+NVZyVdPFY742rIJU5uJu8sEPhtNu0qGrFOh49cFw393oFxTiSsYmG0AAl/jPHn1j+4TQ5cF4UrrrKThPRve/oDiP9kK+PAeK6TG0z/ZlFrGsG4TkVMYTuit3EPV3kdRxZnRmWLQasHbbMP9pYNAuIVF92cMf6ZGayHhLiNte200/GsGzrQkZp07TddJMNxhRvnANsavSejXb0b+IB/309mUHTMjazWgjiH20dwhrzFw0La3BPdAIHae4DxAcym1rzkulEe7fBMJy8b7srYgWguJ95np2GXl1NoM2pdbkKUelBPldHssxK6C1sMz99kwf00JDRUDDSUvSqMP6MF9YA81FX3LqCQTMVszxn7P5sWYcrjlV7UcfbKU5k3ptC+zoIuT4ZyLs1XVeOblsOJnWTPwqmMk8ck82jbm49yRxaeHLej0Ps4et+IJT0KWbSEJ/oT3yVSO4Sgzcxz5VNxegX6Znu8c/ee8PoPkx7KHz7i5MIfU52uxPlnCqfXpNC9NQRcjo/IpnLVXo7QokPkyiRvMoc/fqS3Eroyh9d1yatZtxrnC1DdhjjqG2K3Zg6+4kMwkv7qDs/fvpOPxLD56y0JEkp4wfHiba+n+s4OAnE3altWD6/adxvH0o9ie1aNdkoJu/lzwOeg+ZsXTKaG9Nxdj3ET3WxD9apIfLcG9o5yGezJw3mZBlpy4P7fCEguaY9aQkQPadfmk2jdSta+A4xmlyKlJzJknEehycLa2Fo8LdE9kkLhiCuWaTH0NGO8+mWQc1v4sH7N9I7aiYmy3f8bp1BTm6CUCrtO4T9jhrndIuNvU930RhycYhyceV+S1OUTv30LbwS18UmfBsMhAwPU17spGZq3NJuJ3xSEzNav/6Zckr6rGdqiA/7zdiiF1ATd21uI63oM2OQb/ieBeXZnop3aTeCaHhqItfPoHExGpC9BI4O84TddJO36fkYT3c4iNm+ZKvJqM99z64SYSlxdTU1GA9XYbEakLCPM56D5uxZuQTXTyh7TVT704EffvJL5sE82H8vi0roRIs4HAaSuullgiljlwB4/qmUpcQSZqVQZhZaW0PbKeoystzJknARp0q3OJXzj17ZlOM67JIQjXHJeNll35KEF3zrwVBTT0XwBRGwksn1qiO2/tdhYHynHabCif1+LuBZXeiG7DdhK35hAdF/wNCcNjBZh5jrpDVrqPV6NZYsH4m50kdO2g7YOxf0+VnIvlN/DVa8W4ykr6epQkC3MeHJLo9jroeDuf5uC7+fWlNNWXXiiHTrt68okuEhHbCrGE52Pf/zHdZcV0a2OQ03JIfSwP7YEsWie55lG1tdDSC6jjuMUSN91rn5DzJw9walfw3XwX3e/m0z3wX302ul9kjD4B0bhIyOve5I5FJZx6+wBtVdW47D7QxzAnbRPJ92ZP43t0v6HlL33Prukst3HLFb6SqZbl8k9Femp2FXLGVk6b2oDutu2kPWKk9a7NIQ3Sie+TKRzDcjrJb+XS8VI+rWXVeNUG5JW5LHgsj/gRnqWW795N5sIMTu0roaOyGleNr6/3Ii6F2LUrif7pnaFD8OgrY+QThZilfE6XWel4p7zv9VNSBtqN2cPe5agybeLWQ0k0vV1Ia5kVd1k1AUlGE5WI/t5sou9YTeTQfSpbSHwiF83xSty11r5hrrP1aBdmkfBEDovXBb9mbXLkDW+yYu5uat4owfX5h5ydZ0R/35ssTa/k6DErKm1wDNIT/asS/nl5IXVFpThPWmlTfITpY7gpaQ0JmSuJXzXGTC/jNOH6umCc+2SycVitJ/bFEuTbCmh472OcteW0nZAIi1zAvHU7SNhoGXJDRMThicbhicYV9FmkFr2J/aUCWo9bafszhCWkEPVEMclrHVQfKh6hZH9H/CvFzFqUz6kD5biPNHKj0ULsKztI6NxOWUiiC8hmkguPYCh6k8aPynEfK8UdkNBExiBn5hC5MovYaXzLXMtfOvr+cfOPSLtq3l433ngXQ+JvDqDalU/TkWqcv69FFWkk4u6XSXvIQnvOh7RNR3HkdMz7i5m96xVa/mCl7ZCMdtmdJO/LgVczcKs0qIKewZ58XAHNXfmkKQbsReW4f1fQP4xdInLJ1Zfo3vDtt9/+18UWamxsJDw8nPDw8IstetWbKdsyU7YDYO/evSxbtoxly5Zd6aIIwrSoy7+FtKdOoln1Bn96fzM3X+kCzTR/O8TmRdkc6FnEtk+O82J66JsABWG6+A/n8dEDpWgfK+UnvzRe6eII4yTi8NiujXbkN7yzehEPfAI/euY4n29fdPGvCIN6G6n57xk0tK8m1bqb2Es2Nf0lEriB//GTGzmo+y8+O/gdqZOYylv06AqCIEyrb/jCWo9XvYgt/ztbNK4uBdtx/tgDuju28b9EkitMk4DLgV+OGf6OUl8jjUXlBCQjkbeJJPfaIeLwjPC3L/i82gvRm3k8RyS5o1PwnAHt/OGjTrzHCmith7BVWURdQ0luj/0GCipvgADUn5/aukSiKwiCMJ36L8wiCbt06io/p4VFbHtUNGCF6eM99Cilr7Yip5rRxRlQ+ZwoleW4m3zIW3ey+KoZNilclIjDM4Ptc/7Yo+FHD29j5dwrXZirWG819ru20B6eQsQSIzfJEDhTTXuFHb8+i6XBrza6ynX/6QZe3nfDtLxRQQxdvkbNlO0AMXRZEARBuPL8J4qp2XcI98kGPC6FADLa76cQuT6PpHWma6qhKAgXM5PakYKDttf20FRRTZfDgV/pn4Pl1jUkPphD9PwrXb4rR/ToCoIgCIIwAyg0P76eupPj/4Yqag2pBTno1BC2LBvzsuxLVzxBEIRLIobobS8Tve1Kl+PqIxJdQRAEQRBmAJn4F0uZ4it1BUEQhBnixitdAEEQBEEQBEEQBEGYTiLRFQRBEARBEARBEGaUcU1GJQiCIAiCIAjCzCAmoxKuB6JHVxAEQRAEQRAEQZhRRKIrCIIgCIIgCIIgzCgi0RUEQRAEQRAEQRBmFJHoCoIgCIIgCIIgCDOKSHQFQRAEQRAEQRCEGUUkuoIgCIIgCIIgCMKMIhJdQRAEQRAEQRAEYUYRia4gCIIgCIIgCIIwo4hEVxAEQRAEQRAEQZhRRKIrCIIgCIIgCIIgzCgi0RUEQRAEQRAEQRBmlP8PxCBbExLSZ5o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6" y="1350405"/>
            <a:ext cx="8440489" cy="9633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590" y="2643758"/>
            <a:ext cx="8489645" cy="17830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370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Pré-Processamento: Duplicidades e Nulos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347614"/>
            <a:ext cx="7128792" cy="8858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2643758"/>
            <a:ext cx="3533775" cy="6286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5706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Dados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550" y="1491630"/>
            <a:ext cx="8712488" cy="288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3618648" y="1059582"/>
            <a:ext cx="19062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Correlação dos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89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Histogramas – Distribuição dos dados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54" y="831571"/>
            <a:ext cx="3743936" cy="206602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7669" y="771550"/>
            <a:ext cx="4011340" cy="203390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7669" y="2897597"/>
            <a:ext cx="4031556" cy="190640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154" y="2996878"/>
            <a:ext cx="3743936" cy="18071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806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na Variável Dependente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1" y="1176325"/>
            <a:ext cx="4371687" cy="34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490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Seleção de Variáveis Dependentes e Independentes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1347614"/>
            <a:ext cx="7153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5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7092018" id="{BDCD7FBE-5CCC-354F-B23D-2FFF78B0626C}" vid="{0B10B1E6-DDE7-CF48-A0D1-E1BE79F413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Portadas</Template>
  <TotalTime>4488</TotalTime>
  <Words>151</Words>
  <Application>Microsoft Office PowerPoint</Application>
  <PresentationFormat>Apresentação na tela (16:9)</PresentationFormat>
  <Paragraphs>26</Paragraphs>
  <Slides>13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Georgia</vt:lpstr>
      <vt:lpstr>Playfair Display</vt:lpstr>
      <vt:lpstr>Soho Gothic Pro Light</vt:lpstr>
      <vt:lpstr>Portadas</vt:lpstr>
      <vt:lpstr>Diapositiva de think-cell</vt:lpstr>
      <vt:lpstr>Capacitação Trilhando Caminhos em Ciência de Dados. </vt:lpstr>
      <vt:lpstr>Definição do problema</vt:lpstr>
      <vt:lpstr>Amostra Inicial dos dados</vt:lpstr>
      <vt:lpstr>Pré-Processamento: Alteração do nome das colunas</vt:lpstr>
      <vt:lpstr>Mais Pré-Processamento: Duplicidades e Nulos</vt:lpstr>
      <vt:lpstr>Análise de Dados</vt:lpstr>
      <vt:lpstr>Alguns Histogramas – Distribuição dos dados</vt:lpstr>
      <vt:lpstr>Valores na Variável Dependente </vt:lpstr>
      <vt:lpstr>Seleção de Variáveis Dependentes e Independentes</vt:lpstr>
      <vt:lpstr>Calculando Vizinhos mais Próximos (KNN)</vt:lpstr>
      <vt:lpstr>Calculando Resultados com K entre 3 e 30</vt:lpstr>
      <vt:lpstr>Calculando Resultado com K = 15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Usuario de Microsoft Office</dc:creator>
  <cp:lastModifiedBy>Lopes Da Silva, Patricia</cp:lastModifiedBy>
  <cp:revision>85</cp:revision>
  <cp:lastPrinted>2018-09-05T10:32:03Z</cp:lastPrinted>
  <dcterms:created xsi:type="dcterms:W3CDTF">2018-09-13T08:34:57Z</dcterms:created>
  <dcterms:modified xsi:type="dcterms:W3CDTF">2023-09-09T14:10:40Z</dcterms:modified>
</cp:coreProperties>
</file>