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9.xml" ContentType="application/vnd.openxmlformats-officedocument.presentationml.tags+xml"/>
  <Override PartName="/ppt/notesSlides/notesSlide1.xml" ContentType="application/vnd.openxmlformats-officedocument.presentationml.notesSlide+xml"/>
  <Override PartName="/ppt/tags/tag50.xml" ContentType="application/vnd.openxmlformats-officedocument.presentationml.tags+xml"/>
  <Override PartName="/ppt/notesSlides/notesSlide2.xml" ContentType="application/vnd.openxmlformats-officedocument.presentationml.notesSlide+xml"/>
  <Override PartName="/ppt/tags/tag51.xml" ContentType="application/vnd.openxmlformats-officedocument.presentationml.tags+xml"/>
  <Override PartName="/ppt/notesSlides/notesSlide3.xml" ContentType="application/vnd.openxmlformats-officedocument.presentationml.notesSlide+xml"/>
  <Override PartName="/ppt/tags/tag52.xml" ContentType="application/vnd.openxmlformats-officedocument.presentationml.tags+xml"/>
  <Override PartName="/ppt/notesSlides/notesSlide4.xml" ContentType="application/vnd.openxmlformats-officedocument.presentationml.notesSlide+xml"/>
  <Override PartName="/ppt/tags/tag53.xml" ContentType="application/vnd.openxmlformats-officedocument.presentationml.tags+xml"/>
  <Override PartName="/ppt/notesSlides/notesSlide5.xml" ContentType="application/vnd.openxmlformats-officedocument.presentationml.notesSlide+xml"/>
  <Override PartName="/ppt/tags/tag54.xml" ContentType="application/vnd.openxmlformats-officedocument.presentationml.tags+xml"/>
  <Override PartName="/ppt/notesSlides/notesSlide6.xml" ContentType="application/vnd.openxmlformats-officedocument.presentationml.notesSlide+xml"/>
  <Override PartName="/ppt/tags/tag55.xml" ContentType="application/vnd.openxmlformats-officedocument.presentationml.tags+xml"/>
  <Override PartName="/ppt/notesSlides/notesSlide7.xml" ContentType="application/vnd.openxmlformats-officedocument.presentationml.notesSlide+xml"/>
  <Override PartName="/ppt/tags/tag56.xml" ContentType="application/vnd.openxmlformats-officedocument.presentationml.tags+xml"/>
  <Override PartName="/ppt/notesSlides/notesSlide8.xml" ContentType="application/vnd.openxmlformats-officedocument.presentationml.notesSlide+xml"/>
  <Override PartName="/ppt/tags/tag57.xml" ContentType="application/vnd.openxmlformats-officedocument.presentationml.tags+xml"/>
  <Override PartName="/ppt/notesSlides/notesSlide9.xml" ContentType="application/vnd.openxmlformats-officedocument.presentationml.notesSlide+xml"/>
  <Override PartName="/ppt/tags/tag58.xml" ContentType="application/vnd.openxmlformats-officedocument.presentationml.tags+xml"/>
  <Override PartName="/ppt/notesSlides/notesSlide10.xml" ContentType="application/vnd.openxmlformats-officedocument.presentationml.notesSlide+xml"/>
  <Override PartName="/ppt/tags/tag59.xml" ContentType="application/vnd.openxmlformats-officedocument.presentationml.tags+xml"/>
  <Override PartName="/ppt/notesSlides/notesSlide11.xml" ContentType="application/vnd.openxmlformats-officedocument.presentationml.notesSlide+xml"/>
  <Override PartName="/ppt/tags/tag60.xml" ContentType="application/vnd.openxmlformats-officedocument.presentationml.tags+xml"/>
  <Override PartName="/ppt/notesSlides/notesSlide12.xml" ContentType="application/vnd.openxmlformats-officedocument.presentationml.notesSlide+xml"/>
  <Override PartName="/ppt/tags/tag61.xml" ContentType="application/vnd.openxmlformats-officedocument.presentationml.tags+xml"/>
  <Override PartName="/ppt/notesSlides/notesSlide13.xml" ContentType="application/vnd.openxmlformats-officedocument.presentationml.notesSlide+xml"/>
  <Override PartName="/ppt/tags/tag62.xml" ContentType="application/vnd.openxmlformats-officedocument.presentationml.tags+xml"/>
  <Override PartName="/ppt/notesSlides/notesSlide14.xml" ContentType="application/vnd.openxmlformats-officedocument.presentationml.notesSlide+xml"/>
  <Override PartName="/ppt/tags/tag63.xml" ContentType="application/vnd.openxmlformats-officedocument.presentationml.tags+xml"/>
  <Override PartName="/ppt/notesSlides/notesSlide15.xml" ContentType="application/vnd.openxmlformats-officedocument.presentationml.notesSlide+xml"/>
  <Override PartName="/ppt/tags/tag64.xml" ContentType="application/vnd.openxmlformats-officedocument.presentationml.tags+xml"/>
  <Override PartName="/ppt/notesSlides/notesSlide16.xml" ContentType="application/vnd.openxmlformats-officedocument.presentationml.notesSlide+xml"/>
  <Override PartName="/ppt/tags/tag65.xml" ContentType="application/vnd.openxmlformats-officedocument.presentationml.tags+xml"/>
  <Override PartName="/ppt/notesSlides/notesSlide17.xml" ContentType="application/vnd.openxmlformats-officedocument.presentationml.notesSlide+xml"/>
  <Override PartName="/ppt/tags/tag66.xml" ContentType="application/vnd.openxmlformats-officedocument.presentationml.tags+xml"/>
  <Override PartName="/ppt/notesSlides/notesSlide18.xml" ContentType="application/vnd.openxmlformats-officedocument.presentationml.notesSlide+xml"/>
  <Override PartName="/ppt/tags/tag67.xml" ContentType="application/vnd.openxmlformats-officedocument.presentationml.tags+xml"/>
  <Override PartName="/ppt/notesSlides/notesSlide19.xml" ContentType="application/vnd.openxmlformats-officedocument.presentationml.notesSlide+xml"/>
  <Override PartName="/ppt/tags/tag68.xml" ContentType="application/vnd.openxmlformats-officedocument.presentationml.tags+xml"/>
  <Override PartName="/ppt/notesSlides/notesSlide20.xml" ContentType="application/vnd.openxmlformats-officedocument.presentationml.notesSlide+xml"/>
  <Override PartName="/ppt/tags/tag69.xml" ContentType="application/vnd.openxmlformats-officedocument.presentationml.tags+xml"/>
  <Override PartName="/ppt/notesSlides/notesSlide21.xml" ContentType="application/vnd.openxmlformats-officedocument.presentationml.notesSlide+xml"/>
  <Override PartName="/ppt/tags/tag70.xml" ContentType="application/vnd.openxmlformats-officedocument.presentationml.tags+xml"/>
  <Override PartName="/ppt/notesSlides/notesSlide22.xml" ContentType="application/vnd.openxmlformats-officedocument.presentationml.notesSlide+xml"/>
  <Override PartName="/ppt/tags/tag71.xml" ContentType="application/vnd.openxmlformats-officedocument.presentationml.tags+xml"/>
  <Override PartName="/ppt/notesSlides/notesSlide23.xml" ContentType="application/vnd.openxmlformats-officedocument.presentationml.notesSlide+xml"/>
  <Override PartName="/ppt/tags/tag72.xml" ContentType="application/vnd.openxmlformats-officedocument.presentationml.tags+xml"/>
  <Override PartName="/ppt/notesSlides/notesSlide24.xml" ContentType="application/vnd.openxmlformats-officedocument.presentationml.notesSlide+xml"/>
  <Override PartName="/ppt/tags/tag73.xml" ContentType="application/vnd.openxmlformats-officedocument.presentationml.tags+xml"/>
  <Override PartName="/ppt/notesSlides/notesSlide25.xml" ContentType="application/vnd.openxmlformats-officedocument.presentationml.notesSlide+xml"/>
  <Override PartName="/ppt/tags/tag74.xml" ContentType="application/vnd.openxmlformats-officedocument.presentationml.tags+xml"/>
  <Override PartName="/ppt/notesSlides/notesSlide26.xml" ContentType="application/vnd.openxmlformats-officedocument.presentationml.notesSlide+xml"/>
  <Override PartName="/ppt/tags/tag75.xml" ContentType="application/vnd.openxmlformats-officedocument.presentationml.tags+xml"/>
  <Override PartName="/ppt/notesSlides/notesSlide27.xml" ContentType="application/vnd.openxmlformats-officedocument.presentationml.notesSlide+xml"/>
  <Override PartName="/ppt/tags/tag76.xml" ContentType="application/vnd.openxmlformats-officedocument.presentationml.tags+xml"/>
  <Override PartName="/ppt/notesSlides/notesSlide28.xml" ContentType="application/vnd.openxmlformats-officedocument.presentationml.notesSlide+xml"/>
  <Override PartName="/ppt/tags/tag77.xml" ContentType="application/vnd.openxmlformats-officedocument.presentationml.tags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31"/>
  </p:notesMasterIdLst>
  <p:handoutMasterIdLst>
    <p:handoutMasterId r:id="rId32"/>
  </p:handoutMasterIdLst>
  <p:sldIdLst>
    <p:sldId id="268" r:id="rId2"/>
    <p:sldId id="499" r:id="rId3"/>
    <p:sldId id="528" r:id="rId4"/>
    <p:sldId id="519" r:id="rId5"/>
    <p:sldId id="527" r:id="rId6"/>
    <p:sldId id="538" r:id="rId7"/>
    <p:sldId id="513" r:id="rId8"/>
    <p:sldId id="497" r:id="rId9"/>
    <p:sldId id="530" r:id="rId10"/>
    <p:sldId id="529" r:id="rId11"/>
    <p:sldId id="532" r:id="rId12"/>
    <p:sldId id="533" r:id="rId13"/>
    <p:sldId id="534" r:id="rId14"/>
    <p:sldId id="536" r:id="rId15"/>
    <p:sldId id="537" r:id="rId16"/>
    <p:sldId id="539" r:id="rId17"/>
    <p:sldId id="540" r:id="rId18"/>
    <p:sldId id="541" r:id="rId19"/>
    <p:sldId id="543" r:id="rId20"/>
    <p:sldId id="542" r:id="rId21"/>
    <p:sldId id="544" r:id="rId22"/>
    <p:sldId id="524" r:id="rId23"/>
    <p:sldId id="531" r:id="rId24"/>
    <p:sldId id="518" r:id="rId25"/>
    <p:sldId id="520" r:id="rId26"/>
    <p:sldId id="521" r:id="rId27"/>
    <p:sldId id="522" r:id="rId28"/>
    <p:sldId id="526" r:id="rId29"/>
    <p:sldId id="452" r:id="rId30"/>
  </p:sldIdLst>
  <p:sldSz cx="9144000" cy="5143500" type="screen16x9"/>
  <p:notesSz cx="6797675" cy="9926638"/>
  <p:custDataLst>
    <p:tags r:id="rId33"/>
  </p:custDataLst>
  <p:defaultTextStyle>
    <a:defPPr>
      <a:defRPr lang="es-E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243"/>
    <a:srgbClr val="EB1B75"/>
    <a:srgbClr val="3340F1"/>
    <a:srgbClr val="8890FF"/>
    <a:srgbClr val="40DDFF"/>
    <a:srgbClr val="D5E5EE"/>
    <a:srgbClr val="D5E5EF"/>
    <a:srgbClr val="DEEBF4"/>
    <a:srgbClr val="EEF5F9"/>
    <a:srgbClr val="E9F2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3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48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5B29DC9-D08B-4949-81E2-39C6CEC68F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2345" tIns="46173" rIns="92345" bIns="46173" rtlCol="0"/>
          <a:lstStyle>
            <a:lvl1pPr algn="l">
              <a:defRPr sz="1200"/>
            </a:lvl1pPr>
          </a:lstStyle>
          <a:p>
            <a:endParaRPr lang="es-ES">
              <a:latin typeface="Soho Gothic Pro Light" panose="020B0303030504020204" pitchFamily="34" charset="0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9F9DC3-28BB-D94C-85E9-90396F03A5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2345" tIns="46173" rIns="92345" bIns="46173" rtlCol="0"/>
          <a:lstStyle>
            <a:lvl1pPr algn="r">
              <a:defRPr sz="1200"/>
            </a:lvl1pPr>
          </a:lstStyle>
          <a:p>
            <a:fld id="{44FE4C93-B9AD-774B-B059-E1A53E3045D5}" type="datetimeFigureOut">
              <a:rPr lang="es-ES" smtClean="0">
                <a:latin typeface="Soho Gothic Pro Light" panose="020B0303030504020204" pitchFamily="34" charset="0"/>
              </a:rPr>
              <a:t>05/05/2023</a:t>
            </a:fld>
            <a:endParaRPr lang="es-ES">
              <a:latin typeface="Soho Gothic Pro Light" panose="020B0303030504020204" pitchFamily="34" charset="0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33F6B1-C943-874F-81C8-5CB8F4F2E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2345" tIns="46173" rIns="92345" bIns="46173" rtlCol="0" anchor="b"/>
          <a:lstStyle>
            <a:lvl1pPr algn="l">
              <a:defRPr sz="1200"/>
            </a:lvl1pPr>
          </a:lstStyle>
          <a:p>
            <a:endParaRPr lang="es-ES">
              <a:latin typeface="Soho Gothic Pro Light" panose="020B030303050402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B7C242-1592-974F-B931-024110D2C6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2345" tIns="46173" rIns="92345" bIns="46173" rtlCol="0" anchor="b"/>
          <a:lstStyle>
            <a:lvl1pPr algn="r">
              <a:defRPr sz="1200"/>
            </a:lvl1pPr>
          </a:lstStyle>
          <a:p>
            <a:fld id="{13E42EBE-F2C8-DB4B-9CF8-781446FF5229}" type="slidenum">
              <a:rPr lang="es-ES" smtClean="0">
                <a:latin typeface="Soho Gothic Pro Light" panose="020B0303030504020204" pitchFamily="34" charset="0"/>
              </a:rPr>
              <a:t>‹nº›</a:t>
            </a:fld>
            <a:endParaRPr lang="es-ES">
              <a:latin typeface="Soho Gothic Pro Light" panose="020B0303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596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2345" tIns="46173" rIns="92345" bIns="46173" rtlCol="0"/>
          <a:lstStyle>
            <a:lvl1pPr algn="l">
              <a:defRPr sz="1200">
                <a:latin typeface="Soho Gothic Pro Light" panose="020B0303030504020204" pitchFamily="34" charset="0"/>
              </a:defRPr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2345" tIns="46173" rIns="92345" bIns="46173" rtlCol="0"/>
          <a:lstStyle>
            <a:lvl1pPr algn="r">
              <a:defRPr sz="1200">
                <a:latin typeface="Soho Gothic Pro Light" panose="020B0303030504020204" pitchFamily="34" charset="0"/>
              </a:defRPr>
            </a:lvl1pPr>
          </a:lstStyle>
          <a:p>
            <a:fld id="{C82A976D-0EBD-E345-809C-21C952C27942}" type="datetimeFigureOut">
              <a:rPr lang="es-ES" smtClean="0"/>
              <a:pPr/>
              <a:t>05/05/2023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45" tIns="46173" rIns="92345" bIns="46173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3"/>
          </a:xfrm>
          <a:prstGeom prst="rect">
            <a:avLst/>
          </a:prstGeom>
        </p:spPr>
        <p:txBody>
          <a:bodyPr vert="horz" lIns="92345" tIns="46173" rIns="92345" bIns="46173" rtlCol="0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2345" tIns="46173" rIns="92345" bIns="46173" rtlCol="0" anchor="b"/>
          <a:lstStyle>
            <a:lvl1pPr algn="l">
              <a:defRPr sz="1200">
                <a:latin typeface="Soho Gothic Pro Light" panose="020B0303030504020204" pitchFamily="34" charset="0"/>
              </a:defRPr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2345" tIns="46173" rIns="92345" bIns="46173" rtlCol="0" anchor="b"/>
          <a:lstStyle>
            <a:lvl1pPr algn="r">
              <a:defRPr sz="1200">
                <a:latin typeface="Soho Gothic Pro Light" panose="020B0303030504020204" pitchFamily="34" charset="0"/>
              </a:defRPr>
            </a:lvl1pPr>
          </a:lstStyle>
          <a:p>
            <a:fld id="{7001BFE9-5FDD-E045-9186-025D4134121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4232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oho Gothic Pro Light" panose="020B0303030504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468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1552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5174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915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928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201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6884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8456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763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9709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0806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9389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62041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90398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38839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13063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52365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7119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92736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6103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5100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8430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8227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479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5532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309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2488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435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878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3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4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png"/><Relationship Id="rId2" Type="http://schemas.openxmlformats.org/officeDocument/2006/relationships/tags" Target="../tags/tag2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png"/><Relationship Id="rId2" Type="http://schemas.openxmlformats.org/officeDocument/2006/relationships/tags" Target="../tags/tag29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png"/><Relationship Id="rId2" Type="http://schemas.openxmlformats.org/officeDocument/2006/relationships/tags" Target="../tags/tag30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9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png"/><Relationship Id="rId2" Type="http://schemas.openxmlformats.org/officeDocument/2006/relationships/tags" Target="../tags/tag31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0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png"/><Relationship Id="rId2" Type="http://schemas.openxmlformats.org/officeDocument/2006/relationships/tags" Target="../tags/tag3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1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emf"/><Relationship Id="rId2" Type="http://schemas.openxmlformats.org/officeDocument/2006/relationships/tags" Target="../tags/tag33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5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32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4.emf"/><Relationship Id="rId5" Type="http://schemas.openxmlformats.org/officeDocument/2006/relationships/image" Target="../media/image6.emf"/><Relationship Id="rId4" Type="http://schemas.openxmlformats.org/officeDocument/2006/relationships/oleObject" Target="../embeddings/oleObject33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4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4.emf"/><Relationship Id="rId5" Type="http://schemas.openxmlformats.org/officeDocument/2006/relationships/image" Target="../media/image6.emf"/><Relationship Id="rId4" Type="http://schemas.openxmlformats.org/officeDocument/2006/relationships/oleObject" Target="../embeddings/oleObject35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6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4.emf"/><Relationship Id="rId5" Type="http://schemas.openxmlformats.org/officeDocument/2006/relationships/image" Target="../media/image6.emf"/><Relationship Id="rId4" Type="http://schemas.openxmlformats.org/officeDocument/2006/relationships/oleObject" Target="../embeddings/oleObject37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8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4.emf"/><Relationship Id="rId5" Type="http://schemas.openxmlformats.org/officeDocument/2006/relationships/image" Target="../media/image6.emf"/><Relationship Id="rId4" Type="http://schemas.openxmlformats.org/officeDocument/2006/relationships/oleObject" Target="../embeddings/oleObject39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1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0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4.emf"/><Relationship Id="rId5" Type="http://schemas.openxmlformats.org/officeDocument/2006/relationships/image" Target="../media/image6.emf"/><Relationship Id="rId4" Type="http://schemas.openxmlformats.org/officeDocument/2006/relationships/oleObject" Target="../embeddings/oleObject41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2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4.emf"/><Relationship Id="rId5" Type="http://schemas.openxmlformats.org/officeDocument/2006/relationships/image" Target="../media/image6.emf"/><Relationship Id="rId4" Type="http://schemas.openxmlformats.org/officeDocument/2006/relationships/oleObject" Target="../embeddings/oleObject43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4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6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4.emf"/><Relationship Id="rId5" Type="http://schemas.openxmlformats.org/officeDocument/2006/relationships/image" Target="../media/image6.emf"/><Relationship Id="rId4" Type="http://schemas.openxmlformats.org/officeDocument/2006/relationships/oleObject" Target="../embeddings/oleObject45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6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7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Portada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784930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4" name="Objeto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B687104C-16D4-5049-93EC-3E0017E53B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58061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1" y="287691"/>
            <a:ext cx="2794000" cy="1610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el subtitulo de presentación 
</a:t>
            </a:r>
          </a:p>
        </p:txBody>
      </p:sp>
      <p:sp>
        <p:nvSpPr>
          <p:cNvPr id="6" name="Marcador de contenido 10">
            <a:extLst>
              <a:ext uri="{FF2B5EF4-FFF2-40B4-BE49-F238E27FC236}">
                <a16:creationId xmlns:a16="http://schemas.microsoft.com/office/drawing/2014/main" id="{0ED2E0BC-0F09-B942-97D8-1F9D0BA0C1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52001" y="516929"/>
            <a:ext cx="2794000" cy="1196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Lugar. 00.00.0000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5FE453-3A51-064C-9757-E79594281F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2000" y="739775"/>
            <a:ext cx="1349375" cy="4794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s-ES"/>
              <a:t>Logo cliente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4965" y="2154808"/>
            <a:ext cx="4970108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500"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el título principal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arata n1. 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816557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título separata de nivel 1</a:t>
            </a:r>
            <a:endParaRPr lang="en-US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5" y="1127427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6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26E4C2C5-0D36-E34C-9E34-75AB96E1F27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820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ta n1.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042375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título separata de nivel 1</a:t>
            </a:r>
            <a:endParaRPr lang="en-US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5" y="1127427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6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52231655-E814-554D-A77B-76AE9E4B8F3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7156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parata n1.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488509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título separata de nivel 1</a:t>
            </a:r>
            <a:endParaRPr lang="en-US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5" y="1127427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6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A23CE7FB-CF5A-CA42-B78E-69EC6A848FB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0479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parata n1.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845087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título separata de nivel 1</a:t>
            </a:r>
            <a:endParaRPr lang="en-US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5" y="1127427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6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81361F9-92A8-6949-BEF9-77B573EB2B5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615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parata n1.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830406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título separata de nivel 1</a:t>
            </a:r>
            <a:endParaRPr lang="en-US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5" y="1127427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6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74E9E540-B7BF-4344-8072-B7008201BE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704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Graf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444800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2" y="2392844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89" y="2650373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6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título separata de nivel 2</a:t>
            </a: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6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760C3CE1-1E28-6546-9D6D-A09B9CDA199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1422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P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471776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2" y="2392844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89" y="2650373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6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título separata de nivel 2</a:t>
            </a: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DEC9B28E-6B7A-0E4E-B90F-9C217C75299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777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1_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317627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2" y="2392844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89" y="2650373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6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título separata de nivel 2</a:t>
            </a: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59D1119D-7D51-D44F-94AB-E6DA2AD81F7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312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037053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2" y="2392844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89" y="2650373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6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11419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separata de nivel 2</a:t>
            </a: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6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A1B5AB55-B564-F54E-A43A-49F65087AAE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46948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79906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2" y="2392844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89" y="2650373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6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título separata de nivel 2</a:t>
            </a: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6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AF48F91E-AAFB-524A-95AE-FEB5DBF353F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39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Portada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841096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4" name="Objeto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B687104C-16D4-5049-93EC-3E0017E53B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1" y="2483427"/>
            <a:ext cx="3631622" cy="1860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el subtitulo de la presentación 
</a:t>
            </a:r>
          </a:p>
        </p:txBody>
      </p:sp>
      <p:sp>
        <p:nvSpPr>
          <p:cNvPr id="6" name="Marcador de contenido 10">
            <a:extLst>
              <a:ext uri="{FF2B5EF4-FFF2-40B4-BE49-F238E27FC236}">
                <a16:creationId xmlns:a16="http://schemas.microsoft.com/office/drawing/2014/main" id="{0ED2E0BC-0F09-B942-97D8-1F9D0BA0C1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52001" y="2807283"/>
            <a:ext cx="2794000" cy="1196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Lugar. 00.00.0000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5FE453-3A51-064C-9757-E79594281F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2000" y="286929"/>
            <a:ext cx="1349375" cy="4794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Logo cliente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255" y="1066236"/>
            <a:ext cx="567299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el título principal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74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86080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2" y="2392844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89" y="2650373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6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título separata de nivel 2</a:t>
            </a: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6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FC254CD5-68FD-894C-AC6F-D3DF03A43FE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8089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335150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2" y="2392844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89" y="2650373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6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título separata de nivel 2</a:t>
            </a: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6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28F0CE16-977C-DF45-B8D7-297950F18BF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5853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214631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6475092" y="2392844"/>
            <a:ext cx="2879375" cy="2985118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4615989" y="2650373"/>
            <a:ext cx="4838525" cy="2580473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735954" y="2812766"/>
            <a:ext cx="3573780" cy="241808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66537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título separata de nivel 2</a:t>
            </a: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6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22E0AD7B-150C-EB41-978F-26BBDF5F422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4499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icpal_Gr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90740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44044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un texto destacado o una idea principal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9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221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Pie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937878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6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44044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un texto destacado o una idea principal</a:t>
            </a:r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078871-D93F-4D40-B540-DC74CFDF655C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srgbClr val="1A3B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7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4959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Grafi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577293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44044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un texto destacado o una idea principal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6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52000" y="4879121"/>
            <a:ext cx="644400" cy="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47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Amaril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92984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4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4" name="Objeto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37370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un texto destacado o una idea principal</a:t>
            </a:r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078871-D93F-4D40-B540-DC74CFDF655C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srgbClr val="1A3B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9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2673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Naranj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56006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4" name="Objeto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37371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un texto destacado o una idea principal</a:t>
            </a: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6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52000" y="4879121"/>
            <a:ext cx="644400" cy="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26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Ros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306902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2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4" name="Objeto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37370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un texto destacado o una idea principal</a:t>
            </a: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6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52000" y="4879121"/>
            <a:ext cx="644400" cy="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11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Ver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508774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6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4" name="Objeto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37370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un texto destacado o una idea principal</a:t>
            </a: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6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52000" y="4879121"/>
            <a:ext cx="644400" cy="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23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Portada bla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177851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4" name="Objeto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3311208"/>
            <a:ext cx="4238625" cy="2178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el subtitulo de la presentación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821522"/>
            <a:ext cx="4733059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el título principal</a:t>
            </a:r>
            <a:endParaRPr lang="en-US"/>
          </a:p>
        </p:txBody>
      </p:sp>
      <p:sp>
        <p:nvSpPr>
          <p:cNvPr id="6" name="Marcador de contenido 10">
            <a:extLst>
              <a:ext uri="{FF2B5EF4-FFF2-40B4-BE49-F238E27FC236}">
                <a16:creationId xmlns:a16="http://schemas.microsoft.com/office/drawing/2014/main" id="{0ED2E0BC-0F09-B942-97D8-1F9D0BA0C1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52000" y="3639821"/>
            <a:ext cx="4238625" cy="1495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Lugar. 00.00.0000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5FE453-3A51-064C-9757-E79594281F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2000" y="739775"/>
            <a:ext cx="1349375" cy="4794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Logo cliente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B9B7611-A75B-714A-9D2A-408948DB3B5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064250" y="4752975"/>
            <a:ext cx="1083453" cy="1322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88758" y="4589244"/>
            <a:ext cx="1346367" cy="2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362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Azu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89035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0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4" name="Objeto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37371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un texto destacado o una idea principal</a:t>
            </a: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6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52000" y="4879121"/>
            <a:ext cx="644400" cy="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23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Mora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822044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4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4" name="Objeto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52000" y="4879121"/>
            <a:ext cx="644400" cy="127857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750" y="537370"/>
            <a:ext cx="7106825" cy="395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un texto destacado o una idea principal</a:t>
            </a: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7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21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exto estánd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257436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8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modificar el título de esta página, cuentas con dos líneas para títulos extensos</a:t>
            </a:r>
            <a:endParaRPr lang="en-US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5859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. Texto estánd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104437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2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modificar el título de esta página, cuentas con dos líneas para títulos extensos</a:t>
            </a:r>
            <a:endParaRPr lang="en-US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5054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. Texto estánd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855107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6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modificar el título de esta página, cuentas con dos líneas para títulos extensos</a:t>
            </a:r>
            <a:endParaRPr lang="en-US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Marcador de contenido 10">
            <a:extLst>
              <a:ext uri="{FF2B5EF4-FFF2-40B4-BE49-F238E27FC236}">
                <a16:creationId xmlns:a16="http://schemas.microsoft.com/office/drawing/2014/main" id="{0C194904-1155-C145-AF21-9523E0FA079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1520" y="1995686"/>
            <a:ext cx="8640960" cy="25202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800"/>
              </a:lnSpc>
              <a:spcBef>
                <a:spcPts val="0"/>
              </a:spcBef>
              <a:spcAft>
                <a:spcPts val="2800"/>
              </a:spcAft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</a:t>
            </a:r>
          </a:p>
        </p:txBody>
      </p:sp>
      <p:sp>
        <p:nvSpPr>
          <p:cNvPr id="17" name="Marcador de contenido 10">
            <a:extLst>
              <a:ext uri="{FF2B5EF4-FFF2-40B4-BE49-F238E27FC236}">
                <a16:creationId xmlns:a16="http://schemas.microsoft.com/office/drawing/2014/main" id="{52E522FF-C13F-634D-89C8-C317FCB3F1F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51520" y="1347614"/>
            <a:ext cx="8640960" cy="5040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agregar un subtítulo a esta página, cuentas con dos líneas para títulos  extensos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. Texto estánd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550623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0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modificar el título de esta página, cuentas con dos líneas para títulos extensos</a:t>
            </a:r>
            <a:endParaRPr lang="en-US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Marcador de contenido 10">
            <a:extLst>
              <a:ext uri="{FF2B5EF4-FFF2-40B4-BE49-F238E27FC236}">
                <a16:creationId xmlns:a16="http://schemas.microsoft.com/office/drawing/2014/main" id="{E8FEC0EA-9253-2E4E-B410-52179299369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1520" y="1995686"/>
            <a:ext cx="8640960" cy="25202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800"/>
              </a:lnSpc>
              <a:spcBef>
                <a:spcPts val="0"/>
              </a:spcBef>
              <a:spcAft>
                <a:spcPts val="2800"/>
              </a:spcAft>
              <a:buNone/>
              <a:defRPr sz="1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</a:t>
            </a:r>
          </a:p>
        </p:txBody>
      </p:sp>
      <p:sp>
        <p:nvSpPr>
          <p:cNvPr id="15" name="Marcador de contenido 10">
            <a:extLst>
              <a:ext uri="{FF2B5EF4-FFF2-40B4-BE49-F238E27FC236}">
                <a16:creationId xmlns:a16="http://schemas.microsoft.com/office/drawing/2014/main" id="{3A1B077C-37B5-A248-ADB5-E4A0B84B173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51520" y="1347614"/>
            <a:ext cx="8640960" cy="5040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agregar un subtítulo a esta página, cuentas con dos líneas para títulos  extensos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328038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4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1" name="Objeto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999" y="486818"/>
            <a:ext cx="8641175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modificar el título de esta página, cuentas con dos líneas para títulos extensos</a:t>
            </a:r>
            <a:endParaRPr lang="en-US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41174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15" name="Grupo 14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9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1629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715399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8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1" name="Objeto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999" y="486818"/>
            <a:ext cx="8641175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modificar el título de esta página, cuentas con dos líneas para títulos extensos</a:t>
            </a:r>
            <a:endParaRPr lang="en-US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41174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15" name="Grupo 14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617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00142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2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modificar el título de esta página, cuentas con dos líneas para títulos extensos</a:t>
            </a:r>
            <a:endParaRPr lang="en-US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9203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67323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6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modificar el título de esta página, cuentas con dos líneas para títulos extensos</a:t>
            </a:r>
            <a:endParaRPr lang="en-US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78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959798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626" y="1833191"/>
            <a:ext cx="1331500" cy="268324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Capítulo 1</a:t>
            </a:r>
            <a:endParaRPr lang="en-US"/>
          </a:p>
        </p:txBody>
      </p:sp>
      <p:sp>
        <p:nvSpPr>
          <p:cNvPr id="17" name="Marcador de contenido 10">
            <a:extLst>
              <a:ext uri="{FF2B5EF4-FFF2-40B4-BE49-F238E27FC236}">
                <a16:creationId xmlns:a16="http://schemas.microsoft.com/office/drawing/2014/main" id="{989319FE-DC35-E14F-A834-B4EB71C6AF0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27752" y="1833190"/>
            <a:ext cx="1351998" cy="26832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8938018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42327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0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modificar el título de esta página, cuentas con dos líneas para títulos extensos</a:t>
            </a:r>
            <a:endParaRPr lang="en-US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1118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215366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4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modificar el título de esta página, cuentas con dos líneas para títulos extensos</a:t>
            </a:r>
            <a:endParaRPr lang="en-US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3212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796125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8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modificar el título de esta página, cuentas con dos líneas para títulos extensos</a:t>
            </a:r>
            <a:endParaRPr lang="en-US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238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26026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2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modificar el título de esta página, cuentas con dos líneas para títulos extensos</a:t>
            </a:r>
            <a:endParaRPr lang="en-US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1453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556640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6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modificar el título de esta página, cuentas con dos líneas para títulos extensos</a:t>
            </a:r>
            <a:endParaRPr lang="en-US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0259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77291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0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modificar el título de esta página, cuentas con dos líneas para títulos extensos</a:t>
            </a:r>
            <a:endParaRPr lang="en-US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252000" y="267750"/>
            <a:ext cx="8639588" cy="1886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8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844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7746702" y="4681792"/>
            <a:ext cx="1403648" cy="481958"/>
            <a:chOff x="8064500" y="4790414"/>
            <a:chExt cx="1083150" cy="371911"/>
          </a:xfrm>
        </p:grpSpPr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9224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_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983300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4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4" name="Objeto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532CE555-1DDB-8942-BE50-84CBE073EB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486818"/>
            <a:ext cx="8639588" cy="6895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modificar el título de esta página, cuentas con dos líneas para títulos extensos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6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ic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74066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rma libre 4">
            <a:extLst>
              <a:ext uri="{FF2B5EF4-FFF2-40B4-BE49-F238E27FC236}">
                <a16:creationId xmlns:a16="http://schemas.microsoft.com/office/drawing/2014/main" id="{F6C55DCE-A9B0-2243-80CD-2F30EC5EF5A4}"/>
              </a:ext>
            </a:extLst>
          </p:cNvPr>
          <p:cNvSpPr/>
          <p:nvPr userDrawn="1"/>
        </p:nvSpPr>
        <p:spPr>
          <a:xfrm>
            <a:off x="3246188" y="1674712"/>
            <a:ext cx="5954590" cy="3568194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3040516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3040516 h 5151120"/>
              <a:gd name="connsiteX0" fmla="*/ 0 w 3573780"/>
              <a:gd name="connsiteY0" fmla="*/ 3040516 h 3106210"/>
              <a:gd name="connsiteX1" fmla="*/ 0 w 3573780"/>
              <a:gd name="connsiteY1" fmla="*/ 1021080 h 3106210"/>
              <a:gd name="connsiteX2" fmla="*/ 3573780 w 3573780"/>
              <a:gd name="connsiteY2" fmla="*/ 0 h 3106210"/>
              <a:gd name="connsiteX3" fmla="*/ 3573780 w 3573780"/>
              <a:gd name="connsiteY3" fmla="*/ 3106210 h 3106210"/>
              <a:gd name="connsiteX4" fmla="*/ 955145 w 3573780"/>
              <a:gd name="connsiteY4" fmla="*/ 3068341 h 3106210"/>
              <a:gd name="connsiteX5" fmla="*/ 0 w 3573780"/>
              <a:gd name="connsiteY5" fmla="*/ 3040516 h 3106210"/>
              <a:gd name="connsiteX0" fmla="*/ 0 w 3583247"/>
              <a:gd name="connsiteY0" fmla="*/ 3130454 h 3130454"/>
              <a:gd name="connsiteX1" fmla="*/ 9467 w 3583247"/>
              <a:gd name="connsiteY1" fmla="*/ 1021080 h 3130454"/>
              <a:gd name="connsiteX2" fmla="*/ 3583247 w 3583247"/>
              <a:gd name="connsiteY2" fmla="*/ 0 h 3130454"/>
              <a:gd name="connsiteX3" fmla="*/ 3583247 w 3583247"/>
              <a:gd name="connsiteY3" fmla="*/ 3106210 h 3130454"/>
              <a:gd name="connsiteX4" fmla="*/ 964612 w 3583247"/>
              <a:gd name="connsiteY4" fmla="*/ 3068341 h 3130454"/>
              <a:gd name="connsiteX5" fmla="*/ 0 w 3583247"/>
              <a:gd name="connsiteY5" fmla="*/ 3130454 h 3130454"/>
              <a:gd name="connsiteX0" fmla="*/ 0 w 3583247"/>
              <a:gd name="connsiteY0" fmla="*/ 3130454 h 3134611"/>
              <a:gd name="connsiteX1" fmla="*/ 9467 w 3583247"/>
              <a:gd name="connsiteY1" fmla="*/ 1021080 h 3134611"/>
              <a:gd name="connsiteX2" fmla="*/ 3583247 w 3583247"/>
              <a:gd name="connsiteY2" fmla="*/ 0 h 3134611"/>
              <a:gd name="connsiteX3" fmla="*/ 3583247 w 3583247"/>
              <a:gd name="connsiteY3" fmla="*/ 3106210 h 3134611"/>
              <a:gd name="connsiteX4" fmla="*/ 1011948 w 3583247"/>
              <a:gd name="connsiteY4" fmla="*/ 3134611 h 3134611"/>
              <a:gd name="connsiteX5" fmla="*/ 0 w 3583247"/>
              <a:gd name="connsiteY5" fmla="*/ 3130454 h 3134611"/>
              <a:gd name="connsiteX0" fmla="*/ 0 w 3583247"/>
              <a:gd name="connsiteY0" fmla="*/ 3130454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011948 w 3583247"/>
              <a:gd name="connsiteY4" fmla="*/ 3134611 h 3139345"/>
              <a:gd name="connsiteX5" fmla="*/ 0 w 3583247"/>
              <a:gd name="connsiteY5" fmla="*/ 3130454 h 3139345"/>
              <a:gd name="connsiteX0" fmla="*/ 0 w 3575725"/>
              <a:gd name="connsiteY0" fmla="*/ 2126285 h 3139345"/>
              <a:gd name="connsiteX1" fmla="*/ 1945 w 3575725"/>
              <a:gd name="connsiteY1" fmla="*/ 1021080 h 3139345"/>
              <a:gd name="connsiteX2" fmla="*/ 3575725 w 3575725"/>
              <a:gd name="connsiteY2" fmla="*/ 0 h 3139345"/>
              <a:gd name="connsiteX3" fmla="*/ 3570991 w 3575725"/>
              <a:gd name="connsiteY3" fmla="*/ 3139345 h 3139345"/>
              <a:gd name="connsiteX4" fmla="*/ 1004426 w 3575725"/>
              <a:gd name="connsiteY4" fmla="*/ 3134611 h 3139345"/>
              <a:gd name="connsiteX5" fmla="*/ 0 w 3575725"/>
              <a:gd name="connsiteY5" fmla="*/ 2126285 h 3139345"/>
              <a:gd name="connsiteX0" fmla="*/ 0 w 3575725"/>
              <a:gd name="connsiteY0" fmla="*/ 2126285 h 3139345"/>
              <a:gd name="connsiteX1" fmla="*/ 1945 w 3575725"/>
              <a:gd name="connsiteY1" fmla="*/ 1021080 h 3139345"/>
              <a:gd name="connsiteX2" fmla="*/ 3575725 w 3575725"/>
              <a:gd name="connsiteY2" fmla="*/ 0 h 3139345"/>
              <a:gd name="connsiteX3" fmla="*/ 3570991 w 3575725"/>
              <a:gd name="connsiteY3" fmla="*/ 3139345 h 3139345"/>
              <a:gd name="connsiteX4" fmla="*/ 2606583 w 3575725"/>
              <a:gd name="connsiteY4" fmla="*/ 2141725 h 3139345"/>
              <a:gd name="connsiteX5" fmla="*/ 0 w 3575725"/>
              <a:gd name="connsiteY5" fmla="*/ 2126285 h 3139345"/>
              <a:gd name="connsiteX0" fmla="*/ 0 w 3575725"/>
              <a:gd name="connsiteY0" fmla="*/ 2126285 h 2142697"/>
              <a:gd name="connsiteX1" fmla="*/ 1945 w 3575725"/>
              <a:gd name="connsiteY1" fmla="*/ 1021080 h 2142697"/>
              <a:gd name="connsiteX2" fmla="*/ 3575725 w 3575725"/>
              <a:gd name="connsiteY2" fmla="*/ 0 h 2142697"/>
              <a:gd name="connsiteX3" fmla="*/ 3574752 w 3575725"/>
              <a:gd name="connsiteY3" fmla="*/ 2142697 h 2142697"/>
              <a:gd name="connsiteX4" fmla="*/ 2606583 w 3575725"/>
              <a:gd name="connsiteY4" fmla="*/ 2141725 h 2142697"/>
              <a:gd name="connsiteX5" fmla="*/ 0 w 3575725"/>
              <a:gd name="connsiteY5" fmla="*/ 2126285 h 214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5725" h="2142697">
                <a:moveTo>
                  <a:pt x="0" y="2126285"/>
                </a:moveTo>
                <a:cubicBezTo>
                  <a:pt x="3156" y="1423160"/>
                  <a:pt x="-1211" y="1724205"/>
                  <a:pt x="1945" y="1021080"/>
                </a:cubicBezTo>
                <a:lnTo>
                  <a:pt x="3575725" y="0"/>
                </a:lnTo>
                <a:cubicBezTo>
                  <a:pt x="3575401" y="714232"/>
                  <a:pt x="3575076" y="1428465"/>
                  <a:pt x="3574752" y="2142697"/>
                </a:cubicBezTo>
                <a:lnTo>
                  <a:pt x="2606583" y="2141725"/>
                </a:lnTo>
                <a:lnTo>
                  <a:pt x="0" y="2126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orma libre 5">
            <a:extLst>
              <a:ext uri="{FF2B5EF4-FFF2-40B4-BE49-F238E27FC236}">
                <a16:creationId xmlns:a16="http://schemas.microsoft.com/office/drawing/2014/main" id="{00D88BD8-9E72-844D-A3E4-A145CC1FC878}"/>
              </a:ext>
            </a:extLst>
          </p:cNvPr>
          <p:cNvSpPr/>
          <p:nvPr userDrawn="1"/>
        </p:nvSpPr>
        <p:spPr>
          <a:xfrm>
            <a:off x="2097272" y="670702"/>
            <a:ext cx="5967116" cy="4572204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3040516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3040516 h 5151120"/>
              <a:gd name="connsiteX0" fmla="*/ 0 w 3573780"/>
              <a:gd name="connsiteY0" fmla="*/ 3040516 h 3106210"/>
              <a:gd name="connsiteX1" fmla="*/ 0 w 3573780"/>
              <a:gd name="connsiteY1" fmla="*/ 1021080 h 3106210"/>
              <a:gd name="connsiteX2" fmla="*/ 3573780 w 3573780"/>
              <a:gd name="connsiteY2" fmla="*/ 0 h 3106210"/>
              <a:gd name="connsiteX3" fmla="*/ 3573780 w 3573780"/>
              <a:gd name="connsiteY3" fmla="*/ 3106210 h 3106210"/>
              <a:gd name="connsiteX4" fmla="*/ 955145 w 3573780"/>
              <a:gd name="connsiteY4" fmla="*/ 3068341 h 3106210"/>
              <a:gd name="connsiteX5" fmla="*/ 0 w 3573780"/>
              <a:gd name="connsiteY5" fmla="*/ 3040516 h 3106210"/>
              <a:gd name="connsiteX0" fmla="*/ 0 w 3583247"/>
              <a:gd name="connsiteY0" fmla="*/ 3130454 h 3130454"/>
              <a:gd name="connsiteX1" fmla="*/ 9467 w 3583247"/>
              <a:gd name="connsiteY1" fmla="*/ 1021080 h 3130454"/>
              <a:gd name="connsiteX2" fmla="*/ 3583247 w 3583247"/>
              <a:gd name="connsiteY2" fmla="*/ 0 h 3130454"/>
              <a:gd name="connsiteX3" fmla="*/ 3583247 w 3583247"/>
              <a:gd name="connsiteY3" fmla="*/ 3106210 h 3130454"/>
              <a:gd name="connsiteX4" fmla="*/ 964612 w 3583247"/>
              <a:gd name="connsiteY4" fmla="*/ 3068341 h 3130454"/>
              <a:gd name="connsiteX5" fmla="*/ 0 w 3583247"/>
              <a:gd name="connsiteY5" fmla="*/ 3130454 h 3130454"/>
              <a:gd name="connsiteX0" fmla="*/ 0 w 3583247"/>
              <a:gd name="connsiteY0" fmla="*/ 3130454 h 3134611"/>
              <a:gd name="connsiteX1" fmla="*/ 9467 w 3583247"/>
              <a:gd name="connsiteY1" fmla="*/ 1021080 h 3134611"/>
              <a:gd name="connsiteX2" fmla="*/ 3583247 w 3583247"/>
              <a:gd name="connsiteY2" fmla="*/ 0 h 3134611"/>
              <a:gd name="connsiteX3" fmla="*/ 3583247 w 3583247"/>
              <a:gd name="connsiteY3" fmla="*/ 3106210 h 3134611"/>
              <a:gd name="connsiteX4" fmla="*/ 1011948 w 3583247"/>
              <a:gd name="connsiteY4" fmla="*/ 3134611 h 3134611"/>
              <a:gd name="connsiteX5" fmla="*/ 0 w 3583247"/>
              <a:gd name="connsiteY5" fmla="*/ 3130454 h 3134611"/>
              <a:gd name="connsiteX0" fmla="*/ 0 w 3583247"/>
              <a:gd name="connsiteY0" fmla="*/ 3130454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011948 w 3583247"/>
              <a:gd name="connsiteY4" fmla="*/ 3134611 h 3139345"/>
              <a:gd name="connsiteX5" fmla="*/ 0 w 3583247"/>
              <a:gd name="connsiteY5" fmla="*/ 3130454 h 3139345"/>
              <a:gd name="connsiteX0" fmla="*/ 0 w 3583247"/>
              <a:gd name="connsiteY0" fmla="*/ 2736231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011948 w 3583247"/>
              <a:gd name="connsiteY4" fmla="*/ 3134611 h 3139345"/>
              <a:gd name="connsiteX5" fmla="*/ 0 w 3583247"/>
              <a:gd name="connsiteY5" fmla="*/ 2736231 h 3139345"/>
              <a:gd name="connsiteX0" fmla="*/ 0 w 3583247"/>
              <a:gd name="connsiteY0" fmla="*/ 2736231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448410 w 3583247"/>
              <a:gd name="connsiteY4" fmla="*/ 2740388 h 3139345"/>
              <a:gd name="connsiteX5" fmla="*/ 0 w 3583247"/>
              <a:gd name="connsiteY5" fmla="*/ 2736231 h 3139345"/>
              <a:gd name="connsiteX0" fmla="*/ 0 w 3583247"/>
              <a:gd name="connsiteY0" fmla="*/ 2736231 h 2740388"/>
              <a:gd name="connsiteX1" fmla="*/ 9467 w 3583247"/>
              <a:gd name="connsiteY1" fmla="*/ 1021080 h 2740388"/>
              <a:gd name="connsiteX2" fmla="*/ 3583247 w 3583247"/>
              <a:gd name="connsiteY2" fmla="*/ 0 h 2740388"/>
              <a:gd name="connsiteX3" fmla="*/ 3557394 w 3583247"/>
              <a:gd name="connsiteY3" fmla="*/ 2738082 h 2740388"/>
              <a:gd name="connsiteX4" fmla="*/ 1448410 w 3583247"/>
              <a:gd name="connsiteY4" fmla="*/ 2740388 h 2740388"/>
              <a:gd name="connsiteX5" fmla="*/ 0 w 3583247"/>
              <a:gd name="connsiteY5" fmla="*/ 2736231 h 2740388"/>
              <a:gd name="connsiteX0" fmla="*/ 0 w 3583247"/>
              <a:gd name="connsiteY0" fmla="*/ 2736231 h 2745604"/>
              <a:gd name="connsiteX1" fmla="*/ 9467 w 3583247"/>
              <a:gd name="connsiteY1" fmla="*/ 1021080 h 2745604"/>
              <a:gd name="connsiteX2" fmla="*/ 3583247 w 3583247"/>
              <a:gd name="connsiteY2" fmla="*/ 0 h 2745604"/>
              <a:gd name="connsiteX3" fmla="*/ 3579960 w 3583247"/>
              <a:gd name="connsiteY3" fmla="*/ 2745604 h 2745604"/>
              <a:gd name="connsiteX4" fmla="*/ 1448410 w 3583247"/>
              <a:gd name="connsiteY4" fmla="*/ 2740388 h 2745604"/>
              <a:gd name="connsiteX5" fmla="*/ 0 w 3583247"/>
              <a:gd name="connsiteY5" fmla="*/ 2736231 h 274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3247" h="2745604">
                <a:moveTo>
                  <a:pt x="0" y="2736231"/>
                </a:moveTo>
                <a:cubicBezTo>
                  <a:pt x="3156" y="2033106"/>
                  <a:pt x="6311" y="1724205"/>
                  <a:pt x="9467" y="1021080"/>
                </a:cubicBezTo>
                <a:lnTo>
                  <a:pt x="3583247" y="0"/>
                </a:lnTo>
                <a:cubicBezTo>
                  <a:pt x="3582151" y="915201"/>
                  <a:pt x="3581056" y="1830403"/>
                  <a:pt x="3579960" y="2745604"/>
                </a:cubicBezTo>
                <a:lnTo>
                  <a:pt x="1448410" y="2740388"/>
                </a:lnTo>
                <a:lnTo>
                  <a:pt x="0" y="27362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orma libre 7">
            <a:extLst>
              <a:ext uri="{FF2B5EF4-FFF2-40B4-BE49-F238E27FC236}">
                <a16:creationId xmlns:a16="http://schemas.microsoft.com/office/drawing/2014/main" id="{95D2642E-B667-424F-952B-3431D2440BB5}"/>
              </a:ext>
            </a:extLst>
          </p:cNvPr>
          <p:cNvSpPr/>
          <p:nvPr userDrawn="1"/>
        </p:nvSpPr>
        <p:spPr>
          <a:xfrm>
            <a:off x="-69215" y="15012"/>
            <a:ext cx="6194595" cy="5227894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3040516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3040516 h 5151120"/>
              <a:gd name="connsiteX0" fmla="*/ 0 w 3573780"/>
              <a:gd name="connsiteY0" fmla="*/ 3040516 h 3106210"/>
              <a:gd name="connsiteX1" fmla="*/ 0 w 3573780"/>
              <a:gd name="connsiteY1" fmla="*/ 1021080 h 3106210"/>
              <a:gd name="connsiteX2" fmla="*/ 3573780 w 3573780"/>
              <a:gd name="connsiteY2" fmla="*/ 0 h 3106210"/>
              <a:gd name="connsiteX3" fmla="*/ 3573780 w 3573780"/>
              <a:gd name="connsiteY3" fmla="*/ 3106210 h 3106210"/>
              <a:gd name="connsiteX4" fmla="*/ 955145 w 3573780"/>
              <a:gd name="connsiteY4" fmla="*/ 3068341 h 3106210"/>
              <a:gd name="connsiteX5" fmla="*/ 0 w 3573780"/>
              <a:gd name="connsiteY5" fmla="*/ 3040516 h 3106210"/>
              <a:gd name="connsiteX0" fmla="*/ 0 w 3583247"/>
              <a:gd name="connsiteY0" fmla="*/ 3130454 h 3130454"/>
              <a:gd name="connsiteX1" fmla="*/ 9467 w 3583247"/>
              <a:gd name="connsiteY1" fmla="*/ 1021080 h 3130454"/>
              <a:gd name="connsiteX2" fmla="*/ 3583247 w 3583247"/>
              <a:gd name="connsiteY2" fmla="*/ 0 h 3130454"/>
              <a:gd name="connsiteX3" fmla="*/ 3583247 w 3583247"/>
              <a:gd name="connsiteY3" fmla="*/ 3106210 h 3130454"/>
              <a:gd name="connsiteX4" fmla="*/ 964612 w 3583247"/>
              <a:gd name="connsiteY4" fmla="*/ 3068341 h 3130454"/>
              <a:gd name="connsiteX5" fmla="*/ 0 w 3583247"/>
              <a:gd name="connsiteY5" fmla="*/ 3130454 h 3130454"/>
              <a:gd name="connsiteX0" fmla="*/ 0 w 3583247"/>
              <a:gd name="connsiteY0" fmla="*/ 3130454 h 3134611"/>
              <a:gd name="connsiteX1" fmla="*/ 9467 w 3583247"/>
              <a:gd name="connsiteY1" fmla="*/ 1021080 h 3134611"/>
              <a:gd name="connsiteX2" fmla="*/ 3583247 w 3583247"/>
              <a:gd name="connsiteY2" fmla="*/ 0 h 3134611"/>
              <a:gd name="connsiteX3" fmla="*/ 3583247 w 3583247"/>
              <a:gd name="connsiteY3" fmla="*/ 3106210 h 3134611"/>
              <a:gd name="connsiteX4" fmla="*/ 1011948 w 3583247"/>
              <a:gd name="connsiteY4" fmla="*/ 3134611 h 3134611"/>
              <a:gd name="connsiteX5" fmla="*/ 0 w 3583247"/>
              <a:gd name="connsiteY5" fmla="*/ 3130454 h 3134611"/>
              <a:gd name="connsiteX0" fmla="*/ 0 w 3583247"/>
              <a:gd name="connsiteY0" fmla="*/ 3130454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011948 w 3583247"/>
              <a:gd name="connsiteY4" fmla="*/ 3134611 h 3139345"/>
              <a:gd name="connsiteX5" fmla="*/ 0 w 3583247"/>
              <a:gd name="connsiteY5" fmla="*/ 3130454 h 313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3247" h="3139345">
                <a:moveTo>
                  <a:pt x="0" y="3130454"/>
                </a:moveTo>
                <a:cubicBezTo>
                  <a:pt x="3156" y="2427329"/>
                  <a:pt x="6311" y="1724205"/>
                  <a:pt x="9467" y="1021080"/>
                </a:cubicBezTo>
                <a:lnTo>
                  <a:pt x="3583247" y="0"/>
                </a:lnTo>
                <a:lnTo>
                  <a:pt x="3578513" y="3139345"/>
                </a:lnTo>
                <a:lnTo>
                  <a:pt x="1011948" y="3134611"/>
                </a:lnTo>
                <a:lnTo>
                  <a:pt x="0" y="31304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252000" y="484187"/>
            <a:ext cx="8263350" cy="647701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s-ES"/>
              <a:t>Índice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018B0F5-D5A7-3D44-88C1-EDB81DC77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15224" y="4757035"/>
            <a:ext cx="968375" cy="10071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A5078871-D93F-4D40-B540-DC74CFDF655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6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6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590616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625" y="534327"/>
            <a:ext cx="5665375" cy="5359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 b="0" i="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Gracias!</a:t>
            </a:r>
            <a:endParaRPr lang="en-US"/>
          </a:p>
        </p:txBody>
      </p:sp>
      <p:sp>
        <p:nvSpPr>
          <p:cNvPr id="3" name="Rectángulo 3">
            <a:extLst>
              <a:ext uri="{FF2B5EF4-FFF2-40B4-BE49-F238E27FC236}">
                <a16:creationId xmlns:a16="http://schemas.microsoft.com/office/drawing/2014/main" id="{A1E39811-A34B-AD46-8ACC-A06DB4D267D0}"/>
              </a:ext>
            </a:extLst>
          </p:cNvPr>
          <p:cNvSpPr/>
          <p:nvPr userDrawn="1"/>
        </p:nvSpPr>
        <p:spPr>
          <a:xfrm>
            <a:off x="5808518" y="2774373"/>
            <a:ext cx="1931834" cy="2857500"/>
          </a:xfrm>
          <a:custGeom>
            <a:avLst/>
            <a:gdLst>
              <a:gd name="connsiteX0" fmla="*/ 0 w 1569027"/>
              <a:gd name="connsiteY0" fmla="*/ 0 h 2857500"/>
              <a:gd name="connsiteX1" fmla="*/ 1569027 w 1569027"/>
              <a:gd name="connsiteY1" fmla="*/ 0 h 2857500"/>
              <a:gd name="connsiteX2" fmla="*/ 1569027 w 1569027"/>
              <a:gd name="connsiteY2" fmla="*/ 2857500 h 2857500"/>
              <a:gd name="connsiteX3" fmla="*/ 0 w 1569027"/>
              <a:gd name="connsiteY3" fmla="*/ 2857500 h 2857500"/>
              <a:gd name="connsiteX4" fmla="*/ 0 w 1569027"/>
              <a:gd name="connsiteY4" fmla="*/ 0 h 2857500"/>
              <a:gd name="connsiteX0" fmla="*/ 0 w 1569027"/>
              <a:gd name="connsiteY0" fmla="*/ 0 h 2857500"/>
              <a:gd name="connsiteX1" fmla="*/ 1558636 w 1569027"/>
              <a:gd name="connsiteY1" fmla="*/ 467591 h 2857500"/>
              <a:gd name="connsiteX2" fmla="*/ 1569027 w 1569027"/>
              <a:gd name="connsiteY2" fmla="*/ 2857500 h 2857500"/>
              <a:gd name="connsiteX3" fmla="*/ 0 w 1569027"/>
              <a:gd name="connsiteY3" fmla="*/ 2857500 h 2857500"/>
              <a:gd name="connsiteX4" fmla="*/ 0 w 1569027"/>
              <a:gd name="connsiteY4" fmla="*/ 0 h 2857500"/>
              <a:gd name="connsiteX0" fmla="*/ 0 w 1610767"/>
              <a:gd name="connsiteY0" fmla="*/ 0 h 2857500"/>
              <a:gd name="connsiteX1" fmla="*/ 1610590 w 1610767"/>
              <a:gd name="connsiteY1" fmla="*/ 477982 h 2857500"/>
              <a:gd name="connsiteX2" fmla="*/ 1569027 w 1610767"/>
              <a:gd name="connsiteY2" fmla="*/ 2857500 h 2857500"/>
              <a:gd name="connsiteX3" fmla="*/ 0 w 1610767"/>
              <a:gd name="connsiteY3" fmla="*/ 2857500 h 2857500"/>
              <a:gd name="connsiteX4" fmla="*/ 0 w 1610767"/>
              <a:gd name="connsiteY4" fmla="*/ 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0767" h="2857500">
                <a:moveTo>
                  <a:pt x="0" y="0"/>
                </a:moveTo>
                <a:lnTo>
                  <a:pt x="1610590" y="477982"/>
                </a:lnTo>
                <a:cubicBezTo>
                  <a:pt x="1614054" y="1274618"/>
                  <a:pt x="1565563" y="2060864"/>
                  <a:pt x="1569027" y="2857500"/>
                </a:cubicBezTo>
                <a:lnTo>
                  <a:pt x="0" y="28575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4">
            <a:extLst>
              <a:ext uri="{FF2B5EF4-FFF2-40B4-BE49-F238E27FC236}">
                <a16:creationId xmlns:a16="http://schemas.microsoft.com/office/drawing/2014/main" id="{A3F9223B-685F-2843-9227-57F23C3FCEB4}"/>
              </a:ext>
            </a:extLst>
          </p:cNvPr>
          <p:cNvSpPr/>
          <p:nvPr userDrawn="1"/>
        </p:nvSpPr>
        <p:spPr>
          <a:xfrm>
            <a:off x="7596336" y="2036618"/>
            <a:ext cx="757955" cy="3595255"/>
          </a:xfrm>
          <a:custGeom>
            <a:avLst/>
            <a:gdLst>
              <a:gd name="connsiteX0" fmla="*/ 0 w 985405"/>
              <a:gd name="connsiteY0" fmla="*/ 0 h 3595255"/>
              <a:gd name="connsiteX1" fmla="*/ 985405 w 985405"/>
              <a:gd name="connsiteY1" fmla="*/ 0 h 3595255"/>
              <a:gd name="connsiteX2" fmla="*/ 985405 w 985405"/>
              <a:gd name="connsiteY2" fmla="*/ 3595255 h 3595255"/>
              <a:gd name="connsiteX3" fmla="*/ 0 w 985405"/>
              <a:gd name="connsiteY3" fmla="*/ 3595255 h 3595255"/>
              <a:gd name="connsiteX4" fmla="*/ 0 w 985405"/>
              <a:gd name="connsiteY4" fmla="*/ 0 h 3595255"/>
              <a:gd name="connsiteX0" fmla="*/ 0 w 985405"/>
              <a:gd name="connsiteY0" fmla="*/ 0 h 3595255"/>
              <a:gd name="connsiteX1" fmla="*/ 985405 w 985405"/>
              <a:gd name="connsiteY1" fmla="*/ 259773 h 3595255"/>
              <a:gd name="connsiteX2" fmla="*/ 985405 w 985405"/>
              <a:gd name="connsiteY2" fmla="*/ 3595255 h 3595255"/>
              <a:gd name="connsiteX3" fmla="*/ 0 w 985405"/>
              <a:gd name="connsiteY3" fmla="*/ 3595255 h 3595255"/>
              <a:gd name="connsiteX4" fmla="*/ 0 w 985405"/>
              <a:gd name="connsiteY4" fmla="*/ 0 h 359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5405" h="3595255">
                <a:moveTo>
                  <a:pt x="0" y="0"/>
                </a:moveTo>
                <a:lnTo>
                  <a:pt x="985405" y="259773"/>
                </a:lnTo>
                <a:lnTo>
                  <a:pt x="985405" y="3595255"/>
                </a:lnTo>
                <a:lnTo>
                  <a:pt x="0" y="35952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8">
            <a:extLst>
              <a:ext uri="{FF2B5EF4-FFF2-40B4-BE49-F238E27FC236}">
                <a16:creationId xmlns:a16="http://schemas.microsoft.com/office/drawing/2014/main" id="{3E974AAD-8F9B-2E42-A5FB-13D764EAA100}"/>
              </a:ext>
            </a:extLst>
          </p:cNvPr>
          <p:cNvSpPr/>
          <p:nvPr userDrawn="1"/>
        </p:nvSpPr>
        <p:spPr>
          <a:xfrm>
            <a:off x="8244408" y="966354"/>
            <a:ext cx="1037271" cy="4665519"/>
          </a:xfrm>
          <a:custGeom>
            <a:avLst/>
            <a:gdLst>
              <a:gd name="connsiteX0" fmla="*/ 0 w 1289338"/>
              <a:gd name="connsiteY0" fmla="*/ 0 h 4665519"/>
              <a:gd name="connsiteX1" fmla="*/ 1289338 w 1289338"/>
              <a:gd name="connsiteY1" fmla="*/ 0 h 4665519"/>
              <a:gd name="connsiteX2" fmla="*/ 1289338 w 1289338"/>
              <a:gd name="connsiteY2" fmla="*/ 4665519 h 4665519"/>
              <a:gd name="connsiteX3" fmla="*/ 0 w 1289338"/>
              <a:gd name="connsiteY3" fmla="*/ 4665519 h 4665519"/>
              <a:gd name="connsiteX4" fmla="*/ 0 w 1289338"/>
              <a:gd name="connsiteY4" fmla="*/ 0 h 4665519"/>
              <a:gd name="connsiteX0" fmla="*/ 0 w 1289338"/>
              <a:gd name="connsiteY0" fmla="*/ 0 h 4665519"/>
              <a:gd name="connsiteX1" fmla="*/ 1278947 w 1289338"/>
              <a:gd name="connsiteY1" fmla="*/ 394854 h 4665519"/>
              <a:gd name="connsiteX2" fmla="*/ 1289338 w 1289338"/>
              <a:gd name="connsiteY2" fmla="*/ 4665519 h 4665519"/>
              <a:gd name="connsiteX3" fmla="*/ 0 w 1289338"/>
              <a:gd name="connsiteY3" fmla="*/ 4665519 h 4665519"/>
              <a:gd name="connsiteX4" fmla="*/ 0 w 1289338"/>
              <a:gd name="connsiteY4" fmla="*/ 0 h 466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338" h="4665519">
                <a:moveTo>
                  <a:pt x="0" y="0"/>
                </a:moveTo>
                <a:lnTo>
                  <a:pt x="1278947" y="394854"/>
                </a:lnTo>
                <a:cubicBezTo>
                  <a:pt x="1282411" y="1818409"/>
                  <a:pt x="1285874" y="3241964"/>
                  <a:pt x="1289338" y="4665519"/>
                </a:cubicBezTo>
                <a:lnTo>
                  <a:pt x="0" y="46655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6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7BABB46C-09CD-2843-89FE-636ADB17FE0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>
              <a:buNone/>
            </a:pPr>
            <a:r>
              <a:rPr lang="en-US" err="1"/>
              <a:t>Datos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3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 n1. Graf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507957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213948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título separata de nivel 1</a:t>
            </a:r>
            <a:endParaRPr lang="en-US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5" y="1127427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6">
            <a:lum bright="100000" contrast="-70000"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5B101F9E-64AF-FC48-B2A1-F70779554AB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86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 n1. P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86374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203557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título separata de nivel 1</a:t>
            </a:r>
            <a:endParaRPr lang="en-US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5" y="1127427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Nº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78611A90-5661-7849-85C4-60F38E37590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699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 n1. 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724971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5593080" y="30480"/>
            <a:ext cx="3589020" cy="515112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2000" y="2828006"/>
            <a:ext cx="4238624" cy="86007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00" y="1194688"/>
            <a:ext cx="5289455" cy="12362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Haga clic para título separata de nivel 1</a:t>
            </a:r>
            <a:endParaRPr lang="en-US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61075" y="1127427"/>
            <a:ext cx="2800985" cy="1516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/>
              <a:t>Nº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8604448" y="4876006"/>
            <a:ext cx="287140" cy="24276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s-E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6665441" y="4905400"/>
            <a:ext cx="858887" cy="18663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57625A35-6F69-D543-BA04-C64550EF3B0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52000" y="4879562"/>
            <a:ext cx="643638" cy="128556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500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50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vmlDrawing" Target="../drawings/vmlDrawing1.v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49"/>
            </p:custDataLst>
            <p:extLst>
              <p:ext uri="{D42A27DB-BD31-4B8C-83A1-F6EECF244321}">
                <p14:modId xmlns:p14="http://schemas.microsoft.com/office/powerpoint/2010/main" val="28975874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Diapositiva de think-cell" r:id="rId50" imgW="270" imgH="270" progId="TCLayout.ActiveDocument.1">
                  <p:embed/>
                </p:oleObj>
              </mc:Choice>
              <mc:Fallback>
                <p:oleObj name="Diapositiva de think-cell" r:id="rId50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678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75" r:id="rId4"/>
    <p:sldLayoutId id="2147483773" r:id="rId5"/>
    <p:sldLayoutId id="2147483771" r:id="rId6"/>
    <p:sldLayoutId id="2147483748" r:id="rId7"/>
    <p:sldLayoutId id="2147483749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51" r:id="rId15"/>
    <p:sldLayoutId id="2147483752" r:id="rId16"/>
    <p:sldLayoutId id="2147483753" r:id="rId17"/>
    <p:sldLayoutId id="2147483754" r:id="rId18"/>
    <p:sldLayoutId id="2147483755" r:id="rId19"/>
    <p:sldLayoutId id="2147483756" r:id="rId20"/>
    <p:sldLayoutId id="2147483757" r:id="rId21"/>
    <p:sldLayoutId id="2147483758" r:id="rId22"/>
    <p:sldLayoutId id="2147483746" r:id="rId23"/>
    <p:sldLayoutId id="2147483760" r:id="rId24"/>
    <p:sldLayoutId id="2147483761" r:id="rId25"/>
    <p:sldLayoutId id="2147483762" r:id="rId26"/>
    <p:sldLayoutId id="2147483763" r:id="rId27"/>
    <p:sldLayoutId id="2147483764" r:id="rId28"/>
    <p:sldLayoutId id="2147483765" r:id="rId29"/>
    <p:sldLayoutId id="2147483766" r:id="rId30"/>
    <p:sldLayoutId id="2147483767" r:id="rId31"/>
    <p:sldLayoutId id="2147483678" r:id="rId32"/>
    <p:sldLayoutId id="2147483790" r:id="rId33"/>
    <p:sldLayoutId id="2147483796" r:id="rId34"/>
    <p:sldLayoutId id="2147483797" r:id="rId35"/>
    <p:sldLayoutId id="2147483669" r:id="rId36"/>
    <p:sldLayoutId id="2147483789" r:id="rId37"/>
    <p:sldLayoutId id="2147483685" r:id="rId38"/>
    <p:sldLayoutId id="2147483792" r:id="rId39"/>
    <p:sldLayoutId id="2147483693" r:id="rId40"/>
    <p:sldLayoutId id="2147483793" r:id="rId41"/>
    <p:sldLayoutId id="2147483701" r:id="rId42"/>
    <p:sldLayoutId id="2147483794" r:id="rId43"/>
    <p:sldLayoutId id="2147483785" r:id="rId44"/>
    <p:sldLayoutId id="2147483795" r:id="rId45"/>
    <p:sldLayoutId id="2147483798" r:id="rId46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Playfair Display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Soho Gothic Pro Light" panose="020B0303030504020204" pitchFamily="34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69" userDrawn="1">
          <p15:clr>
            <a:srgbClr val="F26B43"/>
          </p15:clr>
        </p15:guide>
        <p15:guide id="4" orient="horz" pos="3072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10" pos="5601" userDrawn="1">
          <p15:clr>
            <a:srgbClr val="F26B43"/>
          </p15:clr>
        </p15:guide>
        <p15:guide id="15" pos="159" userDrawn="1">
          <p15:clr>
            <a:srgbClr val="F26B43"/>
          </p15:clr>
        </p15:guide>
        <p15:guide id="17" orient="horz" pos="5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9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8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tags" Target="../tags/tag58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1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7" Type="http://schemas.openxmlformats.org/officeDocument/2006/relationships/image" Target="../media/image8.png"/><Relationship Id="rId2" Type="http://schemas.openxmlformats.org/officeDocument/2006/relationships/tags" Target="../tags/tag59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1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32.xml"/><Relationship Id="rId7" Type="http://schemas.openxmlformats.org/officeDocument/2006/relationships/image" Target="../media/image8.png"/><Relationship Id="rId2" Type="http://schemas.openxmlformats.org/officeDocument/2006/relationships/tags" Target="../tags/tag60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1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32.xml"/><Relationship Id="rId7" Type="http://schemas.openxmlformats.org/officeDocument/2006/relationships/image" Target="../media/image8.png"/><Relationship Id="rId2" Type="http://schemas.openxmlformats.org/officeDocument/2006/relationships/tags" Target="../tags/tag61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12.png"/><Relationship Id="rId4" Type="http://schemas.openxmlformats.org/officeDocument/2006/relationships/notesSlide" Target="../notesSlides/notesSlide13.xml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7" Type="http://schemas.openxmlformats.org/officeDocument/2006/relationships/image" Target="../media/image13.png"/><Relationship Id="rId2" Type="http://schemas.openxmlformats.org/officeDocument/2006/relationships/tags" Target="../tags/tag62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1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32.xml"/><Relationship Id="rId7" Type="http://schemas.openxmlformats.org/officeDocument/2006/relationships/image" Target="../media/image10.png"/><Relationship Id="rId2" Type="http://schemas.openxmlformats.org/officeDocument/2006/relationships/tags" Target="../tags/tag63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14.png"/><Relationship Id="rId4" Type="http://schemas.openxmlformats.org/officeDocument/2006/relationships/notesSlide" Target="../notesSlides/notesSlide15.xml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7" Type="http://schemas.openxmlformats.org/officeDocument/2006/relationships/image" Target="../media/image15.png"/><Relationship Id="rId2" Type="http://schemas.openxmlformats.org/officeDocument/2006/relationships/tags" Target="../tags/tag64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1.bin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7" Type="http://schemas.openxmlformats.org/officeDocument/2006/relationships/image" Target="../media/image16.png"/><Relationship Id="rId2" Type="http://schemas.openxmlformats.org/officeDocument/2006/relationships/tags" Target="../tags/tag65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1.bin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7" Type="http://schemas.openxmlformats.org/officeDocument/2006/relationships/image" Target="../media/image17.png"/><Relationship Id="rId2" Type="http://schemas.openxmlformats.org/officeDocument/2006/relationships/tags" Target="../tags/tag66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1.bin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32.xml"/><Relationship Id="rId7" Type="http://schemas.openxmlformats.org/officeDocument/2006/relationships/image" Target="../media/image18.png"/><Relationship Id="rId2" Type="http://schemas.openxmlformats.org/officeDocument/2006/relationships/tags" Target="../tags/tag67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6.emf"/><Relationship Id="rId11" Type="http://schemas.openxmlformats.org/officeDocument/2006/relationships/image" Target="../media/image12.png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11.png"/><Relationship Id="rId4" Type="http://schemas.openxmlformats.org/officeDocument/2006/relationships/notesSlide" Target="../notesSlides/notesSlide19.xml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7.png"/><Relationship Id="rId2" Type="http://schemas.openxmlformats.org/officeDocument/2006/relationships/tags" Target="../tags/tag50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9.bin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7" Type="http://schemas.openxmlformats.org/officeDocument/2006/relationships/image" Target="../media/image20.png"/><Relationship Id="rId2" Type="http://schemas.openxmlformats.org/officeDocument/2006/relationships/tags" Target="../tags/tag68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1.bin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7" Type="http://schemas.openxmlformats.org/officeDocument/2006/relationships/image" Target="../media/image21.png"/><Relationship Id="rId2" Type="http://schemas.openxmlformats.org/officeDocument/2006/relationships/tags" Target="../tags/tag69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1.bin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0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0.bin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tags" Target="../tags/tag71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1.bin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tags" Target="../tags/tag72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1.bin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tags" Target="../tags/tag73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1.bin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tags" Target="../tags/tag74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1.bin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tags" Target="../tags/tag75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1.bin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tags" Target="../tags/tag76.xml"/><Relationship Id="rId1" Type="http://schemas.openxmlformats.org/officeDocument/2006/relationships/vmlDrawing" Target="../drawings/vmlDrawing75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1.bin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7" Type="http://schemas.openxmlformats.org/officeDocument/2006/relationships/image" Target="../media/image22.emf"/><Relationship Id="rId2" Type="http://schemas.openxmlformats.org/officeDocument/2006/relationships/tags" Target="../tags/tag77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2.bin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1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0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tags" Target="../tags/tag5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1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1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tags" Target="../tags/tag54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1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5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0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tags" Target="../tags/tag56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1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tags" Target="../tags/tag5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1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8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upo 11">
            <a:extLst>
              <a:ext uri="{FF2B5EF4-FFF2-40B4-BE49-F238E27FC236}">
                <a16:creationId xmlns:a16="http://schemas.microsoft.com/office/drawing/2014/main" id="{72D46510-3BCB-3746-AD05-84A58DE8C86D}"/>
              </a:ext>
            </a:extLst>
          </p:cNvPr>
          <p:cNvGrpSpPr/>
          <p:nvPr/>
        </p:nvGrpSpPr>
        <p:grpSpPr>
          <a:xfrm>
            <a:off x="5134782" y="1008710"/>
            <a:ext cx="1569938" cy="2774950"/>
            <a:chOff x="4700634" y="1022350"/>
            <a:chExt cx="1569938" cy="2774950"/>
          </a:xfrm>
          <a:solidFill>
            <a:schemeClr val="accent2"/>
          </a:solidFill>
        </p:grpSpPr>
        <p:sp>
          <p:nvSpPr>
            <p:cNvPr id="13" name="Rectángulo 6">
              <a:extLst>
                <a:ext uri="{FF2B5EF4-FFF2-40B4-BE49-F238E27FC236}">
                  <a16:creationId xmlns:a16="http://schemas.microsoft.com/office/drawing/2014/main" id="{7B3603A7-D7F6-D447-AC7E-DCEDD18B5644}"/>
                </a:ext>
              </a:extLst>
            </p:cNvPr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0748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1456"/>
                <a:gd name="connsiteX1" fmla="*/ 171450 w 171450"/>
                <a:gd name="connsiteY1" fmla="*/ 0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  <a:gd name="connsiteX0" fmla="*/ 0 w 171450"/>
                <a:gd name="connsiteY0" fmla="*/ 0 h 2761456"/>
                <a:gd name="connsiteX1" fmla="*/ 168275 w 171450"/>
                <a:gd name="connsiteY1" fmla="*/ 47393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DEF7F3DA-3318-B54A-A86E-1C0912576A14}"/>
                </a:ext>
              </a:extLst>
            </p:cNvPr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AF95EF0D-64BD-8C41-9271-7C7E67BA1752}"/>
                </a:ext>
              </a:extLst>
            </p:cNvPr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7C54F4E3-09F1-DA4F-AC1E-D94DC533F11F}"/>
                </a:ext>
              </a:extLst>
            </p:cNvPr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EB2B45F2-8D32-A344-93BE-979FC74FCFB7}"/>
              </a:ext>
            </a:extLst>
          </p:cNvPr>
          <p:cNvGrpSpPr/>
          <p:nvPr/>
        </p:nvGrpSpPr>
        <p:grpSpPr>
          <a:xfrm>
            <a:off x="6116089" y="1008710"/>
            <a:ext cx="1569938" cy="2774950"/>
            <a:chOff x="4700634" y="1022350"/>
            <a:chExt cx="1569938" cy="2774950"/>
          </a:xfrm>
          <a:solidFill>
            <a:schemeClr val="tx2"/>
          </a:solidFill>
        </p:grpSpPr>
        <p:sp>
          <p:nvSpPr>
            <p:cNvPr id="18" name="Rectángulo 6">
              <a:extLst>
                <a:ext uri="{FF2B5EF4-FFF2-40B4-BE49-F238E27FC236}">
                  <a16:creationId xmlns:a16="http://schemas.microsoft.com/office/drawing/2014/main" id="{B5C53D1D-2BE8-DC4D-9686-EE7D25277B36}"/>
                </a:ext>
              </a:extLst>
            </p:cNvPr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0748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1456"/>
                <a:gd name="connsiteX1" fmla="*/ 171450 w 171450"/>
                <a:gd name="connsiteY1" fmla="*/ 0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  <a:gd name="connsiteX0" fmla="*/ 0 w 171450"/>
                <a:gd name="connsiteY0" fmla="*/ 0 h 2761456"/>
                <a:gd name="connsiteX1" fmla="*/ 168275 w 171450"/>
                <a:gd name="connsiteY1" fmla="*/ 47393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F900BB0B-5327-5945-98EC-D80CC934A2A3}"/>
                </a:ext>
              </a:extLst>
            </p:cNvPr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B1DD8B18-64B5-4948-BB66-287B0484AF59}"/>
                </a:ext>
              </a:extLst>
            </p:cNvPr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D12A53A6-630E-7B4D-A7A5-8AA797881B4E}"/>
                </a:ext>
              </a:extLst>
            </p:cNvPr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C733D58C-D2A1-9040-B07D-82C6EAEF6E32}"/>
              </a:ext>
            </a:extLst>
          </p:cNvPr>
          <p:cNvGrpSpPr/>
          <p:nvPr/>
        </p:nvGrpSpPr>
        <p:grpSpPr>
          <a:xfrm>
            <a:off x="7097397" y="1008710"/>
            <a:ext cx="1569938" cy="2774950"/>
            <a:chOff x="4700634" y="1022350"/>
            <a:chExt cx="1569938" cy="2774950"/>
          </a:xfrm>
          <a:solidFill>
            <a:schemeClr val="accent5"/>
          </a:solidFill>
        </p:grpSpPr>
        <p:sp>
          <p:nvSpPr>
            <p:cNvPr id="23" name="Rectángulo 6">
              <a:extLst>
                <a:ext uri="{FF2B5EF4-FFF2-40B4-BE49-F238E27FC236}">
                  <a16:creationId xmlns:a16="http://schemas.microsoft.com/office/drawing/2014/main" id="{D71BC356-ED41-B049-88E2-47DC0FA3C96B}"/>
                </a:ext>
              </a:extLst>
            </p:cNvPr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0748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1456"/>
                <a:gd name="connsiteX1" fmla="*/ 171450 w 171450"/>
                <a:gd name="connsiteY1" fmla="*/ 0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  <a:gd name="connsiteX0" fmla="*/ 0 w 171450"/>
                <a:gd name="connsiteY0" fmla="*/ 0 h 2761456"/>
                <a:gd name="connsiteX1" fmla="*/ 168275 w 171450"/>
                <a:gd name="connsiteY1" fmla="*/ 47393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4A4DF583-F789-A147-928A-81BDEA644EAF}"/>
                </a:ext>
              </a:extLst>
            </p:cNvPr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BD340412-0579-1344-9B6D-DEF4DEE4960D}"/>
                </a:ext>
              </a:extLst>
            </p:cNvPr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44E55E4B-0109-E64B-A511-0CD7799B8CF6}"/>
                </a:ext>
              </a:extLst>
            </p:cNvPr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100B52AD-3D87-9529-8B95-FB75721D638B}"/>
              </a:ext>
            </a:extLst>
          </p:cNvPr>
          <p:cNvSpPr txBox="1"/>
          <p:nvPr/>
        </p:nvSpPr>
        <p:spPr>
          <a:xfrm>
            <a:off x="303954" y="3456257"/>
            <a:ext cx="2667845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050" dirty="0" smtClean="0"/>
              <a:t>Data </a:t>
            </a:r>
            <a:r>
              <a:rPr lang="pt-BR" sz="1050" dirty="0" err="1" smtClean="0"/>
              <a:t>Analysis</a:t>
            </a:r>
            <a:r>
              <a:rPr lang="pt-BR" sz="1050" dirty="0" smtClean="0"/>
              <a:t> / </a:t>
            </a:r>
            <a:r>
              <a:rPr lang="pt-BR" sz="1050" dirty="0" err="1" smtClean="0"/>
              <a:t>Machine</a:t>
            </a:r>
            <a:r>
              <a:rPr lang="pt-BR" sz="1050" dirty="0" smtClean="0"/>
              <a:t> Learning </a:t>
            </a:r>
            <a:r>
              <a:rPr lang="pt-BR" sz="1050" dirty="0"/>
              <a:t>- 2023</a:t>
            </a:r>
            <a:endParaRPr lang="pt-BR" sz="1050" dirty="0">
              <a:cs typeface="Arial"/>
            </a:endParaRP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D0F4E9E-D4B3-B547-A9DC-4D8880C9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54" y="1320889"/>
            <a:ext cx="5056551" cy="18098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3000" dirty="0"/>
              <a:t>Como o pré-processamento de dados pode melhorar as tomadas de decisões </a:t>
            </a:r>
            <a:r>
              <a:rPr lang="pt-BR" sz="3000" dirty="0" smtClean="0"/>
              <a:t>informadas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332842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1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4863"/>
            <a:ext cx="8229601" cy="689507"/>
          </a:xfrm>
        </p:spPr>
        <p:txBody>
          <a:bodyPr/>
          <a:lstStyle/>
          <a:p>
            <a:r>
              <a:rPr lang="es-ES" sz="2800" dirty="0" err="1" smtClean="0"/>
              <a:t>Principais</a:t>
            </a:r>
            <a:r>
              <a:rPr lang="es-ES" sz="2800" dirty="0" smtClean="0"/>
              <a:t> etapas no proceso de </a:t>
            </a:r>
            <a:r>
              <a:rPr lang="es-ES" sz="2800" dirty="0" err="1" smtClean="0"/>
              <a:t>limpeza</a:t>
            </a:r>
            <a:r>
              <a:rPr lang="es-ES" sz="2800" dirty="0" smtClean="0"/>
              <a:t> </a:t>
            </a:r>
            <a:r>
              <a:rPr lang="es-ES" sz="2800" dirty="0"/>
              <a:t>dos dados</a:t>
            </a:r>
            <a:endParaRPr lang="en-US" sz="2800" dirty="0"/>
          </a:p>
        </p:txBody>
      </p:sp>
      <p:sp>
        <p:nvSpPr>
          <p:cNvPr id="10" name="Retângulo Arredondado 9"/>
          <p:cNvSpPr/>
          <p:nvPr/>
        </p:nvSpPr>
        <p:spPr>
          <a:xfrm>
            <a:off x="773249" y="1527465"/>
            <a:ext cx="1693718" cy="8312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+mj-lt"/>
              </a:rPr>
              <a:t>Identificação de erros e inconsistências</a:t>
            </a:r>
          </a:p>
        </p:txBody>
      </p:sp>
      <p:sp>
        <p:nvSpPr>
          <p:cNvPr id="12" name="Retângulo Arredondado 11"/>
          <p:cNvSpPr/>
          <p:nvPr/>
        </p:nvSpPr>
        <p:spPr>
          <a:xfrm>
            <a:off x="3725141" y="1527464"/>
            <a:ext cx="1693718" cy="8312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  <a:latin typeface="+mj-lt"/>
              </a:rPr>
              <a:t>Remoção de duplicatas</a:t>
            </a:r>
            <a:endParaRPr lang="pt-BR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tângulo Arredondado 12"/>
          <p:cNvSpPr/>
          <p:nvPr/>
        </p:nvSpPr>
        <p:spPr>
          <a:xfrm>
            <a:off x="6586675" y="1527465"/>
            <a:ext cx="1693718" cy="8312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+mj-lt"/>
              </a:rPr>
              <a:t>Tratamento de valores </a:t>
            </a:r>
            <a:r>
              <a:rPr lang="pt-BR" b="1" dirty="0" smtClean="0">
                <a:solidFill>
                  <a:schemeClr val="tx1"/>
                </a:solidFill>
                <a:latin typeface="+mj-lt"/>
              </a:rPr>
              <a:t>ausentes</a:t>
            </a:r>
            <a:endParaRPr lang="pt-BR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tângulo Arredondado 7"/>
          <p:cNvSpPr/>
          <p:nvPr/>
        </p:nvSpPr>
        <p:spPr>
          <a:xfrm>
            <a:off x="5298203" y="3607676"/>
            <a:ext cx="1693718" cy="8312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+mj-lt"/>
              </a:rPr>
              <a:t>Validação de dados</a:t>
            </a:r>
          </a:p>
        </p:txBody>
      </p:sp>
      <p:sp>
        <p:nvSpPr>
          <p:cNvPr id="14" name="Retângulo Arredondado 13"/>
          <p:cNvSpPr/>
          <p:nvPr/>
        </p:nvSpPr>
        <p:spPr>
          <a:xfrm>
            <a:off x="2280804" y="3607676"/>
            <a:ext cx="1693718" cy="8312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+mj-lt"/>
              </a:rPr>
              <a:t>Verificação de </a:t>
            </a:r>
            <a:r>
              <a:rPr lang="pt-BR" b="1" dirty="0" smtClean="0">
                <a:solidFill>
                  <a:schemeClr val="tx1"/>
                </a:solidFill>
                <a:latin typeface="+mj-lt"/>
              </a:rPr>
              <a:t>integridade</a:t>
            </a:r>
            <a:endParaRPr lang="pt-BR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029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9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4863"/>
            <a:ext cx="8229601" cy="689507"/>
          </a:xfrm>
        </p:spPr>
        <p:txBody>
          <a:bodyPr/>
          <a:lstStyle/>
          <a:p>
            <a:r>
              <a:rPr lang="es-ES" sz="2800" dirty="0" err="1"/>
              <a:t>Limpeza</a:t>
            </a:r>
            <a:r>
              <a:rPr lang="es-ES" sz="2800" dirty="0"/>
              <a:t> dos </a:t>
            </a:r>
            <a:r>
              <a:rPr lang="es-ES" sz="2800" dirty="0" smtClean="0"/>
              <a:t>dados - </a:t>
            </a:r>
            <a:r>
              <a:rPr lang="pt-BR" sz="2800" dirty="0"/>
              <a:t>Identificação de erros e </a:t>
            </a:r>
            <a:r>
              <a:rPr lang="pt-BR" sz="2800" dirty="0" smtClean="0"/>
              <a:t>inconsistências</a:t>
            </a:r>
            <a:endParaRPr lang="en-US" sz="2800" dirty="0"/>
          </a:p>
        </p:txBody>
      </p:sp>
      <p:sp>
        <p:nvSpPr>
          <p:cNvPr id="7" name="Retângulo 6"/>
          <p:cNvSpPr/>
          <p:nvPr/>
        </p:nvSpPr>
        <p:spPr>
          <a:xfrm>
            <a:off x="457200" y="1363361"/>
            <a:ext cx="8229600" cy="698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dirty="0" smtClean="0">
                <a:latin typeface="Soho Gothic Pro"/>
              </a:rPr>
              <a:t>Nesta </a:t>
            </a:r>
            <a:r>
              <a:rPr lang="pt-BR" sz="1400" dirty="0">
                <a:latin typeface="Soho Gothic Pro"/>
              </a:rPr>
              <a:t>etapa, os dados são analisados para identificar valores ausentes, erros de digitação, duplicatas, inconsistências e outros problemas.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7"/>
          <a:srcRect t="1262" b="1357"/>
          <a:stretch/>
        </p:blipFill>
        <p:spPr>
          <a:xfrm>
            <a:off x="1556191" y="2161309"/>
            <a:ext cx="6031618" cy="270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2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4863"/>
            <a:ext cx="8229601" cy="689507"/>
          </a:xfrm>
        </p:spPr>
        <p:txBody>
          <a:bodyPr/>
          <a:lstStyle/>
          <a:p>
            <a:r>
              <a:rPr lang="es-ES" sz="2800" dirty="0" err="1"/>
              <a:t>Limpeza</a:t>
            </a:r>
            <a:r>
              <a:rPr lang="es-ES" sz="2800" dirty="0"/>
              <a:t> dos </a:t>
            </a:r>
            <a:r>
              <a:rPr lang="es-ES" sz="2800" dirty="0" smtClean="0"/>
              <a:t>dados - </a:t>
            </a:r>
            <a:r>
              <a:rPr lang="pt-BR" sz="2800" dirty="0"/>
              <a:t>Remoção de </a:t>
            </a:r>
            <a:r>
              <a:rPr lang="pt-BR" sz="2800" dirty="0" smtClean="0"/>
              <a:t>duplicatas</a:t>
            </a:r>
            <a:endParaRPr lang="en-US" sz="2800" dirty="0"/>
          </a:p>
        </p:txBody>
      </p:sp>
      <p:sp>
        <p:nvSpPr>
          <p:cNvPr id="7" name="Retângulo 6"/>
          <p:cNvSpPr/>
          <p:nvPr/>
        </p:nvSpPr>
        <p:spPr>
          <a:xfrm>
            <a:off x="457200" y="989288"/>
            <a:ext cx="8229600" cy="1166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200" dirty="0" smtClean="0">
                <a:latin typeface="Soho Gothic Pro"/>
              </a:rPr>
              <a:t>Processo </a:t>
            </a:r>
            <a:r>
              <a:rPr lang="pt-BR" sz="1200" dirty="0">
                <a:latin typeface="Soho Gothic Pro"/>
              </a:rPr>
              <a:t>de pré-processamento de dados que envolve a identificação e exclusão de observações ou registros que são duplicados em um conjunto de dados. Em outras palavras, a remoção de duplicatas é uma técnica utilizada para garantir que cada registro ou observação em um conjunto de dados seja </a:t>
            </a:r>
            <a:r>
              <a:rPr lang="pt-BR" sz="1200" dirty="0" smtClean="0">
                <a:latin typeface="Soho Gothic Pro"/>
              </a:rPr>
              <a:t>único. </a:t>
            </a:r>
            <a:r>
              <a:rPr lang="pt-BR" sz="1200" dirty="0">
                <a:latin typeface="Soho Gothic Pro"/>
              </a:rPr>
              <a:t>Isso é importante porque as duplicatas podem distorcer a análise de dados e prejudicar a qualidade dos </a:t>
            </a:r>
            <a:r>
              <a:rPr lang="pt-BR" sz="1200" dirty="0" smtClean="0">
                <a:latin typeface="Soho Gothic Pro"/>
              </a:rPr>
              <a:t>resultados.</a:t>
            </a:r>
            <a:endParaRPr lang="pt-BR" sz="1200" dirty="0">
              <a:latin typeface="Soho Gothic Pro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7"/>
          <a:srcRect t="1262" b="1357"/>
          <a:stretch/>
        </p:blipFill>
        <p:spPr>
          <a:xfrm>
            <a:off x="124692" y="2798219"/>
            <a:ext cx="4229100" cy="1894266"/>
          </a:xfrm>
          <a:prstGeom prst="rect">
            <a:avLst/>
          </a:prstGeom>
        </p:spPr>
      </p:pic>
      <p:sp>
        <p:nvSpPr>
          <p:cNvPr id="11" name="Retângulo Arredondado 10"/>
          <p:cNvSpPr/>
          <p:nvPr/>
        </p:nvSpPr>
        <p:spPr>
          <a:xfrm>
            <a:off x="1522270" y="2400766"/>
            <a:ext cx="1433945" cy="3013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  <a:latin typeface="+mj-lt"/>
              </a:rPr>
              <a:t>ANTES</a:t>
            </a:r>
            <a:endParaRPr lang="pt-BR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tângulo Arredondado 11"/>
          <p:cNvSpPr/>
          <p:nvPr/>
        </p:nvSpPr>
        <p:spPr>
          <a:xfrm>
            <a:off x="5983012" y="2400766"/>
            <a:ext cx="1433945" cy="3013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  <a:latin typeface="+mj-lt"/>
              </a:rPr>
              <a:t>DEPOIS</a:t>
            </a:r>
            <a:endParaRPr lang="pt-BR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8"/>
          <a:srcRect t="1" b="3444"/>
          <a:stretch/>
        </p:blipFill>
        <p:spPr>
          <a:xfrm>
            <a:off x="4416138" y="2808609"/>
            <a:ext cx="4567692" cy="161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1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5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4863"/>
            <a:ext cx="8229601" cy="689507"/>
          </a:xfrm>
        </p:spPr>
        <p:txBody>
          <a:bodyPr/>
          <a:lstStyle/>
          <a:p>
            <a:r>
              <a:rPr lang="es-ES" sz="2800" dirty="0" err="1"/>
              <a:t>Limpeza</a:t>
            </a:r>
            <a:r>
              <a:rPr lang="es-ES" sz="2800" dirty="0"/>
              <a:t> dos </a:t>
            </a:r>
            <a:r>
              <a:rPr lang="es-ES" sz="2800" dirty="0" smtClean="0"/>
              <a:t>dados - </a:t>
            </a:r>
            <a:r>
              <a:rPr lang="pt-BR" sz="2800" dirty="0"/>
              <a:t>Tratamento de valores ausentes</a:t>
            </a:r>
            <a:endParaRPr lang="en-US" sz="2800" dirty="0"/>
          </a:p>
        </p:txBody>
      </p:sp>
      <p:sp>
        <p:nvSpPr>
          <p:cNvPr id="7" name="Retângulo 6"/>
          <p:cNvSpPr/>
          <p:nvPr/>
        </p:nvSpPr>
        <p:spPr>
          <a:xfrm>
            <a:off x="457200" y="1363361"/>
            <a:ext cx="8229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dirty="0" smtClean="0">
                <a:latin typeface="Soho Gothic Pro"/>
              </a:rPr>
              <a:t>Valores </a:t>
            </a:r>
            <a:r>
              <a:rPr lang="pt-BR" sz="1400" dirty="0">
                <a:latin typeface="Soho Gothic Pro"/>
              </a:rPr>
              <a:t>ausentes devem ser tratados de forma adequada, seja através de imputação (preenchimento com valores </a:t>
            </a:r>
            <a:r>
              <a:rPr lang="pt-BR" sz="1400" dirty="0" smtClean="0">
                <a:latin typeface="Soho Gothic Pro"/>
              </a:rPr>
              <a:t>substitutos, por </a:t>
            </a:r>
            <a:r>
              <a:rPr lang="pt-BR" sz="1400" dirty="0" err="1" smtClean="0">
                <a:latin typeface="Soho Gothic Pro"/>
              </a:rPr>
              <a:t>ex</a:t>
            </a:r>
            <a:r>
              <a:rPr lang="pt-BR" sz="1400" dirty="0" smtClean="0">
                <a:latin typeface="Soho Gothic Pro"/>
              </a:rPr>
              <a:t>: média, moda ou mediana) </a:t>
            </a:r>
            <a:r>
              <a:rPr lang="pt-BR" sz="1400" dirty="0">
                <a:latin typeface="Soho Gothic Pro"/>
              </a:rPr>
              <a:t>ou remoção de linhas ou colunas inteiras.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7"/>
          <a:srcRect t="1262" b="1357"/>
          <a:stretch/>
        </p:blipFill>
        <p:spPr>
          <a:xfrm>
            <a:off x="124692" y="2642354"/>
            <a:ext cx="4229100" cy="1894266"/>
          </a:xfrm>
          <a:prstGeom prst="rect">
            <a:avLst/>
          </a:prstGeom>
        </p:spPr>
      </p:pic>
      <p:grpSp>
        <p:nvGrpSpPr>
          <p:cNvPr id="10" name="Agrupar 9"/>
          <p:cNvGrpSpPr/>
          <p:nvPr/>
        </p:nvGrpSpPr>
        <p:grpSpPr>
          <a:xfrm>
            <a:off x="4531303" y="2642354"/>
            <a:ext cx="4529570" cy="1899265"/>
            <a:chOff x="4417003" y="2428533"/>
            <a:chExt cx="4581524" cy="1921049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7638" y="2853139"/>
              <a:ext cx="4498397" cy="1496443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17003" y="2455315"/>
              <a:ext cx="4499032" cy="412575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37785" y="2428533"/>
              <a:ext cx="4560742" cy="265585"/>
            </a:xfrm>
            <a:prstGeom prst="rect">
              <a:avLst/>
            </a:prstGeom>
          </p:spPr>
        </p:pic>
      </p:grpSp>
      <p:sp>
        <p:nvSpPr>
          <p:cNvPr id="11" name="Retângulo Arredondado 10"/>
          <p:cNvSpPr/>
          <p:nvPr/>
        </p:nvSpPr>
        <p:spPr>
          <a:xfrm>
            <a:off x="1522270" y="2244901"/>
            <a:ext cx="1433945" cy="3013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  <a:latin typeface="+mj-lt"/>
              </a:rPr>
              <a:t>ANTES</a:t>
            </a:r>
            <a:endParaRPr lang="pt-BR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tângulo Arredondado 11"/>
          <p:cNvSpPr/>
          <p:nvPr/>
        </p:nvSpPr>
        <p:spPr>
          <a:xfrm>
            <a:off x="6079116" y="2244901"/>
            <a:ext cx="1433945" cy="3013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  <a:latin typeface="+mj-lt"/>
              </a:rPr>
              <a:t>DEPOIS</a:t>
            </a:r>
            <a:endParaRPr lang="pt-BR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717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3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4863"/>
            <a:ext cx="8229601" cy="689507"/>
          </a:xfrm>
        </p:spPr>
        <p:txBody>
          <a:bodyPr/>
          <a:lstStyle/>
          <a:p>
            <a:r>
              <a:rPr lang="es-ES" sz="2800" dirty="0" err="1"/>
              <a:t>Limpeza</a:t>
            </a:r>
            <a:r>
              <a:rPr lang="es-ES" sz="2800" dirty="0"/>
              <a:t> dos </a:t>
            </a:r>
            <a:r>
              <a:rPr lang="es-ES" sz="2800" dirty="0" smtClean="0"/>
              <a:t>dados - </a:t>
            </a:r>
            <a:r>
              <a:rPr lang="pt-BR" sz="2800" dirty="0"/>
              <a:t>Verificação de integridade</a:t>
            </a:r>
            <a:endParaRPr lang="en-US" sz="2800" dirty="0"/>
          </a:p>
        </p:txBody>
      </p:sp>
      <p:sp>
        <p:nvSpPr>
          <p:cNvPr id="7" name="Retângulo 6"/>
          <p:cNvSpPr/>
          <p:nvPr/>
        </p:nvSpPr>
        <p:spPr>
          <a:xfrm>
            <a:off x="457201" y="958114"/>
            <a:ext cx="8229600" cy="1166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200" dirty="0">
                <a:latin typeface="Soho Gothic Pro"/>
              </a:rPr>
              <a:t>A verificação de integridade é um processo de pré-processamento de dados que tem como objetivo garantir que os dados estejam completos e não contenham erros ou valores inconsistentes que possam comprometer a qualidade da análise ou do modelo de aprendizado de máquina construído a partir desses dados</a:t>
            </a:r>
            <a:r>
              <a:rPr lang="pt-BR" sz="1200" dirty="0" smtClean="0">
                <a:latin typeface="Soho Gothic Pro"/>
              </a:rPr>
              <a:t>. </a:t>
            </a:r>
            <a:r>
              <a:rPr lang="pt-BR" sz="1200" dirty="0">
                <a:latin typeface="Soho Gothic Pro"/>
              </a:rPr>
              <a:t>Assim, os dados são verificados para garantir que as </a:t>
            </a:r>
            <a:r>
              <a:rPr lang="pt-BR" sz="1200" dirty="0" smtClean="0">
                <a:latin typeface="Soho Gothic Pro"/>
              </a:rPr>
              <a:t>relações estão </a:t>
            </a:r>
            <a:r>
              <a:rPr lang="pt-BR" sz="1200" dirty="0">
                <a:latin typeface="Soho Gothic Pro"/>
              </a:rPr>
              <a:t>corretas e que não há valores discrepantes.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7"/>
          <a:srcRect t="2952" b="3551"/>
          <a:stretch/>
        </p:blipFill>
        <p:spPr>
          <a:xfrm>
            <a:off x="1776412" y="2292201"/>
            <a:ext cx="5591175" cy="25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6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7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4863"/>
            <a:ext cx="8229601" cy="689507"/>
          </a:xfrm>
        </p:spPr>
        <p:txBody>
          <a:bodyPr/>
          <a:lstStyle/>
          <a:p>
            <a:r>
              <a:rPr lang="es-ES" sz="2800" dirty="0" err="1"/>
              <a:t>Limpeza</a:t>
            </a:r>
            <a:r>
              <a:rPr lang="es-ES" sz="2800" dirty="0"/>
              <a:t> dos </a:t>
            </a:r>
            <a:r>
              <a:rPr lang="es-ES" sz="2800" dirty="0" smtClean="0"/>
              <a:t>dados - </a:t>
            </a:r>
            <a:r>
              <a:rPr lang="pt-BR" sz="2800" dirty="0"/>
              <a:t>Validação de dado</a:t>
            </a:r>
            <a:endParaRPr lang="en-US" sz="2800" dirty="0"/>
          </a:p>
        </p:txBody>
      </p:sp>
      <p:sp>
        <p:nvSpPr>
          <p:cNvPr id="7" name="Retângulo 6"/>
          <p:cNvSpPr/>
          <p:nvPr/>
        </p:nvSpPr>
        <p:spPr>
          <a:xfrm>
            <a:off x="457201" y="958114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200" dirty="0">
                <a:latin typeface="Soho Gothic Pro"/>
              </a:rPr>
              <a:t>A validação de dados é uma etapa importante do processo de pré-processamento de dados que tem como objetivo verificar se os dados são adequados e relevantes para a análise ou modelo de aprendizado de máquina em </a:t>
            </a:r>
            <a:r>
              <a:rPr lang="pt-BR" sz="1200" dirty="0" smtClean="0">
                <a:latin typeface="Soho Gothic Pro"/>
              </a:rPr>
              <a:t>questão. </a:t>
            </a:r>
            <a:r>
              <a:rPr lang="pt-BR" sz="1200" dirty="0">
                <a:latin typeface="Soho Gothic Pro"/>
              </a:rPr>
              <a:t>Assim, os dados limpos são validados para garantir que atendam aos requisitos de qualidade necessários para a análise, visto que dados inadequados podem levar a resultados incorretos e conclusões inválidas.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1407768" y="2444927"/>
            <a:ext cx="6328464" cy="2137464"/>
            <a:chOff x="894485" y="2444927"/>
            <a:chExt cx="6328464" cy="2137464"/>
          </a:xfrm>
        </p:grpSpPr>
        <p:grpSp>
          <p:nvGrpSpPr>
            <p:cNvPr id="6" name="Agrupar 5"/>
            <p:cNvGrpSpPr/>
            <p:nvPr/>
          </p:nvGrpSpPr>
          <p:grpSpPr>
            <a:xfrm>
              <a:off x="894485" y="2444927"/>
              <a:ext cx="5097652" cy="2137464"/>
              <a:chOff x="4417003" y="2428533"/>
              <a:chExt cx="4581524" cy="1921049"/>
            </a:xfrm>
          </p:grpSpPr>
          <p:pic>
            <p:nvPicPr>
              <p:cNvPr id="8" name="Imagem 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17638" y="2853139"/>
                <a:ext cx="4498397" cy="1496443"/>
              </a:xfrm>
              <a:prstGeom prst="rect">
                <a:avLst/>
              </a:prstGeom>
            </p:spPr>
          </p:pic>
          <p:pic>
            <p:nvPicPr>
              <p:cNvPr id="10" name="Imagem 9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17003" y="2455315"/>
                <a:ext cx="4499032" cy="412575"/>
              </a:xfrm>
              <a:prstGeom prst="rect">
                <a:avLst/>
              </a:prstGeom>
            </p:spPr>
          </p:pic>
          <p:pic>
            <p:nvPicPr>
              <p:cNvPr id="11" name="Imagem 10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37785" y="2428533"/>
                <a:ext cx="4560742" cy="265585"/>
              </a:xfrm>
              <a:prstGeom prst="rect">
                <a:avLst/>
              </a:prstGeom>
            </p:spPr>
          </p:pic>
        </p:grpSp>
        <p:pic>
          <p:nvPicPr>
            <p:cNvPr id="104454" name="Picture 6" descr="Correct Sign Symbol - ClipArt Best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8911" y="3228560"/>
              <a:ext cx="814038" cy="814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237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3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4863"/>
            <a:ext cx="8229601" cy="689507"/>
          </a:xfrm>
        </p:spPr>
        <p:txBody>
          <a:bodyPr/>
          <a:lstStyle/>
          <a:p>
            <a:r>
              <a:rPr lang="es-ES" sz="2800" dirty="0" err="1"/>
              <a:t>Transformação</a:t>
            </a:r>
            <a:r>
              <a:rPr lang="es-ES" sz="2800" dirty="0"/>
              <a:t> de dados</a:t>
            </a:r>
            <a:endParaRPr lang="en-US" sz="2800" dirty="0"/>
          </a:p>
        </p:txBody>
      </p:sp>
      <p:sp>
        <p:nvSpPr>
          <p:cNvPr id="7" name="Retângulo 6"/>
          <p:cNvSpPr/>
          <p:nvPr/>
        </p:nvSpPr>
        <p:spPr>
          <a:xfrm>
            <a:off x="457201" y="112437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dirty="0" smtClean="0">
                <a:latin typeface="Soho Gothic Pro"/>
              </a:rPr>
              <a:t>Inclui </a:t>
            </a:r>
            <a:r>
              <a:rPr lang="pt-BR" sz="1400" dirty="0">
                <a:latin typeface="Soho Gothic Pro"/>
              </a:rPr>
              <a:t>a </a:t>
            </a:r>
            <a:r>
              <a:rPr lang="pt-BR" sz="1400" dirty="0" smtClean="0">
                <a:latin typeface="Soho Gothic Pro"/>
              </a:rPr>
              <a:t>normalização (</a:t>
            </a:r>
            <a:r>
              <a:rPr lang="pt-BR" dirty="0">
                <a:latin typeface="Soho Gothic Pro"/>
              </a:rPr>
              <a:t>transformar as variáveis em uma escala comum</a:t>
            </a:r>
            <a:r>
              <a:rPr lang="pt-BR" sz="1400" dirty="0" smtClean="0">
                <a:latin typeface="Soho Gothic Pro"/>
              </a:rPr>
              <a:t>), padronização (</a:t>
            </a:r>
            <a:r>
              <a:rPr lang="pt-BR" sz="1400" dirty="0">
                <a:latin typeface="Soho Gothic Pro"/>
              </a:rPr>
              <a:t>conversão de valores em uma forma consistente e uniforme, por exemplo, a padronização de datas em um único </a:t>
            </a:r>
            <a:r>
              <a:rPr lang="pt-BR" sz="1400" dirty="0" smtClean="0">
                <a:latin typeface="Soho Gothic Pro"/>
              </a:rPr>
              <a:t>formato), conversão de valores </a:t>
            </a:r>
            <a:r>
              <a:rPr lang="pt-BR" sz="1400" dirty="0">
                <a:latin typeface="Soho Gothic Pro"/>
              </a:rPr>
              <a:t>e outros tipos de transformações para garantir que os dados sejam comparáveis e que o modelo de análise possa funcionar corretamente.</a:t>
            </a:r>
          </a:p>
        </p:txBody>
      </p:sp>
      <p:pic>
        <p:nvPicPr>
          <p:cNvPr id="105474" name="Picture 2" descr="Feature Engineering: Label Encoding &amp; One-Hot Encod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477" y="2828479"/>
            <a:ext cx="5244895" cy="184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35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6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4863"/>
            <a:ext cx="8229601" cy="689507"/>
          </a:xfrm>
        </p:spPr>
        <p:txBody>
          <a:bodyPr/>
          <a:lstStyle/>
          <a:p>
            <a:r>
              <a:rPr lang="es-ES" sz="2800" dirty="0" err="1"/>
              <a:t>Redução</a:t>
            </a:r>
            <a:r>
              <a:rPr lang="es-ES" sz="2800" dirty="0"/>
              <a:t> de </a:t>
            </a:r>
            <a:r>
              <a:rPr lang="es-ES" sz="2800" dirty="0" err="1"/>
              <a:t>dimensionalidade</a:t>
            </a:r>
            <a:endParaRPr lang="en-US" sz="2800" dirty="0"/>
          </a:p>
        </p:txBody>
      </p:sp>
      <p:sp>
        <p:nvSpPr>
          <p:cNvPr id="7" name="Retângulo 6"/>
          <p:cNvSpPr/>
          <p:nvPr/>
        </p:nvSpPr>
        <p:spPr>
          <a:xfrm>
            <a:off x="457201" y="1124370"/>
            <a:ext cx="8229600" cy="1021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dirty="0" smtClean="0">
                <a:latin typeface="Soho Gothic Pro"/>
              </a:rPr>
              <a:t>Reduzir </a:t>
            </a:r>
            <a:r>
              <a:rPr lang="pt-BR" sz="1400" dirty="0">
                <a:latin typeface="Soho Gothic Pro"/>
              </a:rPr>
              <a:t>a dimensão dos dados, geralmente por meio de técnicas de redução de dados como a Análise de Componentes Principais (PCA) ou seleção de características, para simplificar a análise e evitar problemas de alta dimensionalidade.</a:t>
            </a:r>
          </a:p>
        </p:txBody>
      </p:sp>
      <p:pic>
        <p:nvPicPr>
          <p:cNvPr id="106498" name="Picture 2" descr="PCA using Python (scikit-learn, pandas) | Codemento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49" y="2726467"/>
            <a:ext cx="7651302" cy="167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41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2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4863"/>
            <a:ext cx="8229601" cy="689507"/>
          </a:xfrm>
        </p:spPr>
        <p:txBody>
          <a:bodyPr/>
          <a:lstStyle/>
          <a:p>
            <a:r>
              <a:rPr lang="es-ES" sz="2800" dirty="0" err="1" smtClean="0"/>
              <a:t>Balanceamento</a:t>
            </a:r>
            <a:r>
              <a:rPr lang="es-ES" sz="2800" dirty="0" smtClean="0"/>
              <a:t> dos </a:t>
            </a:r>
            <a:r>
              <a:rPr lang="es-ES" sz="2800" dirty="0"/>
              <a:t>dados</a:t>
            </a:r>
            <a:endParaRPr lang="en-US" sz="2800" dirty="0"/>
          </a:p>
        </p:txBody>
      </p:sp>
      <p:sp>
        <p:nvSpPr>
          <p:cNvPr id="7" name="Retângulo 6"/>
          <p:cNvSpPr/>
          <p:nvPr/>
        </p:nvSpPr>
        <p:spPr>
          <a:xfrm>
            <a:off x="457201" y="1058253"/>
            <a:ext cx="8229600" cy="19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dirty="0" smtClean="0">
                <a:latin typeface="Soho Gothic Pro"/>
              </a:rPr>
              <a:t>Refere-se </a:t>
            </a:r>
            <a:r>
              <a:rPr lang="pt-BR" sz="1400" dirty="0">
                <a:latin typeface="Soho Gothic Pro"/>
              </a:rPr>
              <a:t>ao processo de equilibrar a distribuição de classes nas amostras de dados. Em muitos casos, os dados podem estar desbalanceados, ou seja, uma classe pode estar </a:t>
            </a:r>
            <a:r>
              <a:rPr lang="pt-BR" sz="1400" dirty="0" err="1">
                <a:latin typeface="Soho Gothic Pro"/>
              </a:rPr>
              <a:t>sub-representada</a:t>
            </a:r>
            <a:r>
              <a:rPr lang="pt-BR" sz="1400" dirty="0">
                <a:latin typeface="Soho Gothic Pro"/>
              </a:rPr>
              <a:t> em comparação com outras. Isso pode levar a modelos de aprendizado de máquina tendenciosos, que favorecem a classe majoritária. Para evitar esse problema, é necessário equilibrar a distribuição de classes, o que pode ser feito por meio de técnicas como </a:t>
            </a:r>
            <a:r>
              <a:rPr lang="pt-BR" sz="1400" i="1" dirty="0" err="1">
                <a:latin typeface="Soho Gothic Pro"/>
              </a:rPr>
              <a:t>oversampling</a:t>
            </a:r>
            <a:r>
              <a:rPr lang="pt-BR" sz="1400" dirty="0">
                <a:latin typeface="Soho Gothic Pro"/>
              </a:rPr>
              <a:t>, </a:t>
            </a:r>
            <a:r>
              <a:rPr lang="pt-BR" sz="1400" i="1" dirty="0" err="1">
                <a:latin typeface="Soho Gothic Pro"/>
              </a:rPr>
              <a:t>undersampling</a:t>
            </a:r>
            <a:r>
              <a:rPr lang="pt-BR" sz="1400" dirty="0">
                <a:latin typeface="Soho Gothic Pro"/>
              </a:rPr>
              <a:t> e geração sintética de dados.</a:t>
            </a:r>
          </a:p>
        </p:txBody>
      </p:sp>
      <p:pic>
        <p:nvPicPr>
          <p:cNvPr id="8" name="Imagem 7" descr="https://miro.medium.com/max/1400/1*7xf9e1EaoK5n05izIFBouA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498" y="3101587"/>
            <a:ext cx="5803004" cy="1704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682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6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4863"/>
            <a:ext cx="8229601" cy="689507"/>
          </a:xfrm>
        </p:spPr>
        <p:txBody>
          <a:bodyPr/>
          <a:lstStyle/>
          <a:p>
            <a:r>
              <a:rPr lang="es-ES" sz="2800" dirty="0" err="1" smtClean="0"/>
              <a:t>Balanceamento</a:t>
            </a:r>
            <a:r>
              <a:rPr lang="es-ES" sz="2800" dirty="0" smtClean="0"/>
              <a:t> dos dados - </a:t>
            </a:r>
            <a:r>
              <a:rPr lang="es-ES" sz="2800" dirty="0" err="1" smtClean="0"/>
              <a:t>Exemplo</a:t>
            </a:r>
            <a:endParaRPr lang="en-US" sz="2800" dirty="0"/>
          </a:p>
        </p:txBody>
      </p:sp>
      <p:grpSp>
        <p:nvGrpSpPr>
          <p:cNvPr id="6" name="Agrupar 5"/>
          <p:cNvGrpSpPr/>
          <p:nvPr/>
        </p:nvGrpSpPr>
        <p:grpSpPr>
          <a:xfrm>
            <a:off x="353291" y="1124370"/>
            <a:ext cx="4972050" cy="1190665"/>
            <a:chOff x="457200" y="1460356"/>
            <a:chExt cx="4972050" cy="1190665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7200" y="1460356"/>
              <a:ext cx="4972050" cy="1038225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 rotWithShape="1">
            <a:blip r:embed="rId8"/>
            <a:srcRect t="1" r="2195" b="6088"/>
            <a:stretch/>
          </p:blipFill>
          <p:spPr>
            <a:xfrm>
              <a:off x="457200" y="2440999"/>
              <a:ext cx="4894117" cy="210022"/>
            </a:xfrm>
            <a:prstGeom prst="rect">
              <a:avLst/>
            </a:prstGeom>
          </p:spPr>
        </p:pic>
      </p:grpSp>
      <p:grpSp>
        <p:nvGrpSpPr>
          <p:cNvPr id="10" name="Agrupar 9"/>
          <p:cNvGrpSpPr/>
          <p:nvPr/>
        </p:nvGrpSpPr>
        <p:grpSpPr>
          <a:xfrm>
            <a:off x="3589149" y="2526330"/>
            <a:ext cx="5097652" cy="2137464"/>
            <a:chOff x="4417003" y="2428533"/>
            <a:chExt cx="4581524" cy="1921049"/>
          </a:xfrm>
        </p:grpSpPr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17638" y="2853139"/>
              <a:ext cx="4498397" cy="1496443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17003" y="2455315"/>
              <a:ext cx="4499032" cy="412575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437785" y="2428533"/>
              <a:ext cx="4560742" cy="265585"/>
            </a:xfrm>
            <a:prstGeom prst="rect">
              <a:avLst/>
            </a:prstGeom>
          </p:spPr>
        </p:pic>
      </p:grpSp>
      <p:sp>
        <p:nvSpPr>
          <p:cNvPr id="15" name="Seta Dobrada 14"/>
          <p:cNvSpPr/>
          <p:nvPr/>
        </p:nvSpPr>
        <p:spPr>
          <a:xfrm flipV="1">
            <a:off x="2212002" y="2402042"/>
            <a:ext cx="1070264" cy="1787272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5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5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Marcador de texto 7"/>
          <p:cNvSpPr>
            <a:spLocks noGrp="1"/>
          </p:cNvSpPr>
          <p:nvPr>
            <p:ph type="body" sz="quarter" idx="4294967295"/>
          </p:nvPr>
        </p:nvSpPr>
        <p:spPr>
          <a:xfrm>
            <a:off x="251999" y="1833563"/>
            <a:ext cx="5447531" cy="2682875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>
              <a:lnSpc>
                <a:spcPct val="200000"/>
              </a:lnSpc>
              <a:buSzPct val="70000"/>
              <a:buBlip>
                <a:blip r:embed="rId7"/>
              </a:buBlip>
            </a:pPr>
            <a:r>
              <a:rPr lang="pt-BR" dirty="0">
                <a:latin typeface="+mj-lt"/>
                <a:cs typeface="Arial"/>
              </a:rPr>
              <a:t>O que é Pré-processamento e qual seu objetivo? </a:t>
            </a:r>
            <a:endParaRPr lang="pt-BR" dirty="0" smtClean="0">
              <a:latin typeface="+mj-lt"/>
              <a:cs typeface="Arial"/>
            </a:endParaRPr>
          </a:p>
          <a:p>
            <a:pPr>
              <a:lnSpc>
                <a:spcPct val="200000"/>
              </a:lnSpc>
              <a:buSzPct val="70000"/>
              <a:buBlip>
                <a:blip r:embed="rId7"/>
              </a:buBlip>
            </a:pPr>
            <a:r>
              <a:rPr lang="es-ES" dirty="0" err="1" smtClean="0">
                <a:latin typeface="+mj-lt"/>
                <a:cs typeface="Arial"/>
              </a:rPr>
              <a:t>Quais</a:t>
            </a:r>
            <a:r>
              <a:rPr lang="es-ES" dirty="0" smtClean="0">
                <a:latin typeface="+mj-lt"/>
                <a:cs typeface="Arial"/>
              </a:rPr>
              <a:t> as </a:t>
            </a:r>
            <a:r>
              <a:rPr lang="es-ES" dirty="0" err="1" smtClean="0">
                <a:latin typeface="+mj-lt"/>
                <a:cs typeface="Arial"/>
              </a:rPr>
              <a:t>principais</a:t>
            </a:r>
            <a:r>
              <a:rPr lang="es-ES" dirty="0" smtClean="0">
                <a:latin typeface="+mj-lt"/>
                <a:cs typeface="Arial"/>
              </a:rPr>
              <a:t> etapas de </a:t>
            </a:r>
            <a:r>
              <a:rPr lang="es-ES" dirty="0" err="1" smtClean="0">
                <a:latin typeface="+mj-lt"/>
                <a:cs typeface="Arial"/>
              </a:rPr>
              <a:t>um</a:t>
            </a:r>
            <a:r>
              <a:rPr lang="es-ES" dirty="0" smtClean="0">
                <a:latin typeface="+mj-lt"/>
                <a:cs typeface="Arial"/>
              </a:rPr>
              <a:t> </a:t>
            </a:r>
            <a:r>
              <a:rPr lang="es-ES" dirty="0" err="1" smtClean="0">
                <a:latin typeface="+mj-lt"/>
                <a:cs typeface="Arial"/>
              </a:rPr>
              <a:t>pré-processamento</a:t>
            </a:r>
            <a:endParaRPr lang="es-ES" dirty="0" smtClean="0">
              <a:latin typeface="+mj-lt"/>
              <a:cs typeface="Arial"/>
            </a:endParaRPr>
          </a:p>
          <a:p>
            <a:pPr>
              <a:lnSpc>
                <a:spcPct val="200000"/>
              </a:lnSpc>
              <a:buSzPct val="70000"/>
              <a:buBlip>
                <a:blip r:embed="rId7"/>
              </a:buBlip>
            </a:pPr>
            <a:r>
              <a:rPr lang="es-ES" dirty="0" smtClean="0">
                <a:latin typeface="+mj-lt"/>
                <a:cs typeface="Arial"/>
              </a:rPr>
              <a:t>Como o </a:t>
            </a:r>
            <a:r>
              <a:rPr lang="es-ES" dirty="0" err="1" smtClean="0">
                <a:latin typeface="+mj-lt"/>
                <a:cs typeface="Arial"/>
              </a:rPr>
              <a:t>pré-processamento</a:t>
            </a:r>
            <a:r>
              <a:rPr lang="es-ES" dirty="0" smtClean="0">
                <a:latin typeface="+mj-lt"/>
                <a:cs typeface="Arial"/>
              </a:rPr>
              <a:t> </a:t>
            </a:r>
            <a:r>
              <a:rPr lang="es-ES" dirty="0" err="1" smtClean="0">
                <a:latin typeface="+mj-lt"/>
                <a:cs typeface="Arial"/>
              </a:rPr>
              <a:t>melhora</a:t>
            </a:r>
            <a:r>
              <a:rPr lang="es-ES" dirty="0" smtClean="0">
                <a:latin typeface="+mj-lt"/>
                <a:cs typeface="Arial"/>
              </a:rPr>
              <a:t> a</a:t>
            </a:r>
            <a:r>
              <a:rPr lang="pt-BR" dirty="0" smtClean="0">
                <a:latin typeface="+mj-lt"/>
                <a:cs typeface="Arial"/>
              </a:rPr>
              <a:t>s tomadas </a:t>
            </a:r>
            <a:r>
              <a:rPr lang="pt-BR" dirty="0">
                <a:latin typeface="+mj-lt"/>
                <a:cs typeface="Arial"/>
              </a:rPr>
              <a:t>de decisões </a:t>
            </a:r>
            <a:r>
              <a:rPr lang="pt-BR" dirty="0" smtClean="0">
                <a:latin typeface="+mj-lt"/>
                <a:cs typeface="Arial"/>
              </a:rPr>
              <a:t>informadas?</a:t>
            </a:r>
            <a:endParaRPr lang="es-E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28791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2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4863"/>
            <a:ext cx="8229601" cy="689507"/>
          </a:xfrm>
        </p:spPr>
        <p:txBody>
          <a:bodyPr/>
          <a:lstStyle/>
          <a:p>
            <a:r>
              <a:rPr lang="es-ES" sz="2800" dirty="0" err="1" smtClean="0"/>
              <a:t>Separação</a:t>
            </a:r>
            <a:r>
              <a:rPr lang="es-ES" sz="2800" dirty="0" smtClean="0"/>
              <a:t> </a:t>
            </a:r>
            <a:r>
              <a:rPr lang="es-ES" sz="2800" dirty="0"/>
              <a:t>de dados</a:t>
            </a:r>
            <a:endParaRPr lang="en-US" sz="2800" dirty="0"/>
          </a:p>
        </p:txBody>
      </p:sp>
      <p:sp>
        <p:nvSpPr>
          <p:cNvPr id="7" name="Retângulo 6"/>
          <p:cNvSpPr/>
          <p:nvPr/>
        </p:nvSpPr>
        <p:spPr>
          <a:xfrm>
            <a:off x="457201" y="1058253"/>
            <a:ext cx="8229600" cy="1668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dirty="0" smtClean="0">
                <a:latin typeface="Soho Gothic Pro"/>
              </a:rPr>
              <a:t>Refere-se </a:t>
            </a:r>
            <a:r>
              <a:rPr lang="pt-BR" sz="1400" dirty="0">
                <a:latin typeface="Soho Gothic Pro"/>
              </a:rPr>
              <a:t>ao processo de dividir os dados em conjuntos de treinamento, validação e teste. O conjunto de treinamento é usado para treinar o modelo, o conjunto de validação é usado para ajustar os </a:t>
            </a:r>
            <a:r>
              <a:rPr lang="pt-BR" sz="1400" dirty="0" err="1">
                <a:latin typeface="Soho Gothic Pro"/>
              </a:rPr>
              <a:t>hiperparâmetros</a:t>
            </a:r>
            <a:r>
              <a:rPr lang="pt-BR" sz="1400" dirty="0">
                <a:latin typeface="Soho Gothic Pro"/>
              </a:rPr>
              <a:t> do modelo e o conjunto de teste é usado para avaliar o desempenho do modelo em dados nunca antes vistos. É importante garantir que os dados sejam divididos de forma aleatória e estratificada, a fim de evitar a introdução de viés nos modelos.</a:t>
            </a:r>
          </a:p>
        </p:txBody>
      </p:sp>
      <p:pic>
        <p:nvPicPr>
          <p:cNvPr id="107524" name="Picture 4" descr="How to Train and Test Data Like a Pro - SDS Club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0" b="7008"/>
          <a:stretch/>
        </p:blipFill>
        <p:spPr bwMode="auto">
          <a:xfrm>
            <a:off x="2845619" y="2836718"/>
            <a:ext cx="3452763" cy="21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80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8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4863"/>
            <a:ext cx="8229601" cy="689507"/>
          </a:xfrm>
        </p:spPr>
        <p:txBody>
          <a:bodyPr/>
          <a:lstStyle/>
          <a:p>
            <a:r>
              <a:rPr lang="es-ES" sz="2800" dirty="0" smtClean="0"/>
              <a:t>Etapas </a:t>
            </a:r>
            <a:r>
              <a:rPr lang="es-ES" sz="2800" dirty="0" err="1" smtClean="0"/>
              <a:t>em</a:t>
            </a:r>
            <a:r>
              <a:rPr lang="es-ES" sz="2800" dirty="0" smtClean="0"/>
              <a:t> </a:t>
            </a:r>
            <a:r>
              <a:rPr lang="es-ES" sz="2800" dirty="0" err="1" smtClean="0"/>
              <a:t>processos</a:t>
            </a:r>
            <a:r>
              <a:rPr lang="es-ES" sz="2800" dirty="0" smtClean="0"/>
              <a:t> de </a:t>
            </a:r>
            <a:r>
              <a:rPr lang="es-ES" sz="2800" dirty="0" err="1" smtClean="0"/>
              <a:t>aprendizado</a:t>
            </a:r>
            <a:r>
              <a:rPr lang="es-ES" sz="2800" dirty="0" smtClean="0"/>
              <a:t> de máquina</a:t>
            </a:r>
            <a:endParaRPr lang="en-US" sz="2800" dirty="0"/>
          </a:p>
        </p:txBody>
      </p:sp>
      <p:sp>
        <p:nvSpPr>
          <p:cNvPr id="2" name="Retângulo 1"/>
          <p:cNvSpPr/>
          <p:nvPr/>
        </p:nvSpPr>
        <p:spPr>
          <a:xfrm>
            <a:off x="457199" y="1176916"/>
            <a:ext cx="8229601" cy="677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As etapas de citadas de pré-processamento e as mostradas abaixo são, geralmente, </a:t>
            </a:r>
            <a:r>
              <a:rPr lang="pt-BR" dirty="0"/>
              <a:t>realizadas em uma ordem </a:t>
            </a:r>
            <a:r>
              <a:rPr lang="pt-BR" dirty="0" smtClean="0"/>
              <a:t>específica, ou seja, cada </a:t>
            </a:r>
            <a:r>
              <a:rPr lang="pt-BR" dirty="0"/>
              <a:t>etapa </a:t>
            </a:r>
            <a:r>
              <a:rPr lang="pt-BR" dirty="0" smtClean="0"/>
              <a:t>é derivada da </a:t>
            </a:r>
            <a:r>
              <a:rPr lang="pt-BR" dirty="0"/>
              <a:t>anterior. 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1762775" y="1923740"/>
            <a:ext cx="5618451" cy="2825341"/>
            <a:chOff x="1762775" y="1778266"/>
            <a:chExt cx="5618451" cy="2825341"/>
          </a:xfrm>
        </p:grpSpPr>
        <p:pic>
          <p:nvPicPr>
            <p:cNvPr id="110594" name="Picture 2" descr="SciELO - Brasil - Abordagem de um problema médico por meio do processo ...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2775" y="1778266"/>
              <a:ext cx="5618451" cy="2825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tângulo 3"/>
            <p:cNvSpPr/>
            <p:nvPr/>
          </p:nvSpPr>
          <p:spPr>
            <a:xfrm>
              <a:off x="7148945" y="4166755"/>
              <a:ext cx="187037" cy="311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71538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9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5" name="Objeto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2000" y="1194687"/>
            <a:ext cx="5016191" cy="26291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Como o pré-processamento </a:t>
            </a:r>
            <a:r>
              <a:rPr lang="pt-BR" dirty="0" smtClean="0"/>
              <a:t>melhora as tomadas </a:t>
            </a:r>
            <a:r>
              <a:rPr lang="pt-BR" dirty="0"/>
              <a:t>de decisões informadas?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ES" dirty="0" smtClean="0"/>
              <a:t>03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424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6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4863"/>
            <a:ext cx="8229601" cy="689507"/>
          </a:xfrm>
        </p:spPr>
        <p:txBody>
          <a:bodyPr/>
          <a:lstStyle/>
          <a:p>
            <a:r>
              <a:rPr lang="pt-BR" sz="2800" dirty="0"/>
              <a:t>Como o pré-processamento melhora as tomadas de decisões informadas?</a:t>
            </a:r>
            <a:endParaRPr lang="en-US" sz="2800" dirty="0"/>
          </a:p>
        </p:txBody>
      </p:sp>
      <p:sp>
        <p:nvSpPr>
          <p:cNvPr id="10" name="Retângulo Arredondado 9"/>
          <p:cNvSpPr/>
          <p:nvPr/>
        </p:nvSpPr>
        <p:spPr>
          <a:xfrm>
            <a:off x="613064" y="1444338"/>
            <a:ext cx="1693718" cy="8312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+mj-lt"/>
              </a:rPr>
              <a:t>Melhora a qualidade dos dados</a:t>
            </a:r>
          </a:p>
        </p:txBody>
      </p:sp>
      <p:sp>
        <p:nvSpPr>
          <p:cNvPr id="11" name="Retângulo Arredondado 10"/>
          <p:cNvSpPr/>
          <p:nvPr/>
        </p:nvSpPr>
        <p:spPr>
          <a:xfrm>
            <a:off x="2557318" y="2309530"/>
            <a:ext cx="1693718" cy="8312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+mj-lt"/>
              </a:rPr>
              <a:t>Simplifica a análise de dados</a:t>
            </a:r>
          </a:p>
        </p:txBody>
      </p:sp>
      <p:sp>
        <p:nvSpPr>
          <p:cNvPr id="12" name="Retângulo Arredondado 11"/>
          <p:cNvSpPr/>
          <p:nvPr/>
        </p:nvSpPr>
        <p:spPr>
          <a:xfrm>
            <a:off x="4501572" y="3174722"/>
            <a:ext cx="1693718" cy="8312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  <a:latin typeface="+mj-lt"/>
              </a:rPr>
              <a:t>Ajuda a identificar tendências e padrões</a:t>
            </a:r>
            <a:endParaRPr lang="pt-BR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tângulo Arredondado 12"/>
          <p:cNvSpPr/>
          <p:nvPr/>
        </p:nvSpPr>
        <p:spPr>
          <a:xfrm>
            <a:off x="6445827" y="4005995"/>
            <a:ext cx="1693718" cy="8312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+mj-lt"/>
              </a:rPr>
              <a:t>Reduz o tempo de análise</a:t>
            </a:r>
          </a:p>
        </p:txBody>
      </p:sp>
    </p:spTree>
    <p:extLst>
      <p:ext uri="{BB962C8B-B14F-4D97-AF65-F5344CB8AC3E}">
        <p14:creationId xmlns:p14="http://schemas.microsoft.com/office/powerpoint/2010/main" val="44228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5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4863"/>
            <a:ext cx="8229601" cy="689507"/>
          </a:xfrm>
        </p:spPr>
        <p:txBody>
          <a:bodyPr/>
          <a:lstStyle/>
          <a:p>
            <a:r>
              <a:rPr lang="pt-BR" sz="2800" dirty="0"/>
              <a:t>Como o pré-processamento melhora a qualidade dos seus dados?</a:t>
            </a:r>
            <a:endParaRPr lang="en-US" sz="2800" dirty="0"/>
          </a:p>
        </p:txBody>
      </p:sp>
      <p:sp>
        <p:nvSpPr>
          <p:cNvPr id="7" name="Retângulo 6"/>
          <p:cNvSpPr/>
          <p:nvPr/>
        </p:nvSpPr>
        <p:spPr>
          <a:xfrm>
            <a:off x="457200" y="1902336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Soho Gothic Pro"/>
              </a:rPr>
              <a:t>O pré-processamento de dados envolve a limpeza dos dados, identificação e correção de erros e preenchimento de lacunas. Quando os dados são limpos e de alta qualidade, os insights gerados a partir da análise de dados são mais precisos e confiáveis, permitindo a tomada de decisões informadas.</a:t>
            </a:r>
          </a:p>
        </p:txBody>
      </p:sp>
    </p:spTree>
    <p:extLst>
      <p:ext uri="{BB962C8B-B14F-4D97-AF65-F5344CB8AC3E}">
        <p14:creationId xmlns:p14="http://schemas.microsoft.com/office/powerpoint/2010/main" val="16617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9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4863"/>
            <a:ext cx="8229601" cy="689507"/>
          </a:xfrm>
        </p:spPr>
        <p:txBody>
          <a:bodyPr/>
          <a:lstStyle/>
          <a:p>
            <a:r>
              <a:rPr lang="pt-BR" sz="2800" dirty="0"/>
              <a:t>Como o pré-processamento </a:t>
            </a:r>
            <a:r>
              <a:rPr lang="pt-BR" sz="2800" dirty="0" smtClean="0"/>
              <a:t>simplifica </a:t>
            </a:r>
            <a:r>
              <a:rPr lang="pt-BR" sz="2800" dirty="0"/>
              <a:t>a análise de </a:t>
            </a:r>
            <a:r>
              <a:rPr lang="pt-BR" sz="2800" dirty="0" smtClean="0"/>
              <a:t>dados?</a:t>
            </a:r>
            <a:endParaRPr lang="en-US" sz="2800" dirty="0"/>
          </a:p>
        </p:txBody>
      </p:sp>
      <p:sp>
        <p:nvSpPr>
          <p:cNvPr id="7" name="Retângulo 6"/>
          <p:cNvSpPr/>
          <p:nvPr/>
        </p:nvSpPr>
        <p:spPr>
          <a:xfrm>
            <a:off x="457201" y="1632173"/>
            <a:ext cx="8229600" cy="2550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Soho Gothic Pro"/>
              </a:rPr>
              <a:t>O pré-processamento de dados pode ajudar a reduzir a dimensão dos dados e simplificar a análise. A análise de dados em conjuntos de dados de alta dimensão pode ser complicada e difícil de interpretar. A redução de dimensionalidade ajuda a simplificar a análise e torná-la mais compreensível, permitindo uma melhor tomada de decisões informadas.</a:t>
            </a:r>
          </a:p>
        </p:txBody>
      </p:sp>
    </p:spTree>
    <p:extLst>
      <p:ext uri="{BB962C8B-B14F-4D97-AF65-F5344CB8AC3E}">
        <p14:creationId xmlns:p14="http://schemas.microsoft.com/office/powerpoint/2010/main" val="253233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3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4863"/>
            <a:ext cx="8229601" cy="689507"/>
          </a:xfrm>
        </p:spPr>
        <p:txBody>
          <a:bodyPr/>
          <a:lstStyle/>
          <a:p>
            <a:r>
              <a:rPr lang="pt-BR" sz="2800" dirty="0"/>
              <a:t>Como o pré-processamento </a:t>
            </a:r>
            <a:r>
              <a:rPr lang="pt-BR" sz="2800" dirty="0" smtClean="0"/>
              <a:t>ajuda </a:t>
            </a:r>
            <a:r>
              <a:rPr lang="pt-BR" sz="2800" dirty="0"/>
              <a:t>a identificar tendências e padrões?</a:t>
            </a:r>
            <a:endParaRPr lang="en-US" sz="2800" dirty="0"/>
          </a:p>
        </p:txBody>
      </p:sp>
      <p:sp>
        <p:nvSpPr>
          <p:cNvPr id="7" name="Retângulo 6"/>
          <p:cNvSpPr/>
          <p:nvPr/>
        </p:nvSpPr>
        <p:spPr>
          <a:xfrm>
            <a:off x="457200" y="1777646"/>
            <a:ext cx="8229600" cy="2135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Soho Gothic Pro"/>
              </a:rPr>
              <a:t>O pré-processamento de dados ajuda a identificar padrões e tendências nos dados, que podem ser usados para a tomada de decisões informadas. Quando os dados são limpos e transformados, padrões que antes eram difíceis de identificar podem se tornar mais evidentes, permitindo que os usuários obtenham insights importantes.</a:t>
            </a:r>
          </a:p>
        </p:txBody>
      </p:sp>
    </p:spTree>
    <p:extLst>
      <p:ext uri="{BB962C8B-B14F-4D97-AF65-F5344CB8AC3E}">
        <p14:creationId xmlns:p14="http://schemas.microsoft.com/office/powerpoint/2010/main" val="182624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7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4863"/>
            <a:ext cx="8229601" cy="689507"/>
          </a:xfrm>
        </p:spPr>
        <p:txBody>
          <a:bodyPr/>
          <a:lstStyle/>
          <a:p>
            <a:r>
              <a:rPr lang="pt-BR" sz="2800" dirty="0"/>
              <a:t>Como o pré-processamento </a:t>
            </a:r>
            <a:r>
              <a:rPr lang="pt-BR" sz="2800" dirty="0" smtClean="0"/>
              <a:t>reduz </a:t>
            </a:r>
            <a:r>
              <a:rPr lang="pt-BR" sz="2800" dirty="0"/>
              <a:t>o tempo de análise?</a:t>
            </a:r>
            <a:endParaRPr lang="en-US" sz="2800" dirty="0"/>
          </a:p>
        </p:txBody>
      </p:sp>
      <p:sp>
        <p:nvSpPr>
          <p:cNvPr id="7" name="Retângulo 6"/>
          <p:cNvSpPr/>
          <p:nvPr/>
        </p:nvSpPr>
        <p:spPr>
          <a:xfrm>
            <a:off x="457200" y="1652955"/>
            <a:ext cx="8229600" cy="2550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Soho Gothic Pro"/>
              </a:rPr>
              <a:t>O pré-processamento de dados pode ajudar a reduzir o tempo de análise, permitindo que os usuários obtenham insights mais rapidamente. Quando os dados são limpos e preparados para análise, o tempo necessário para analisar e interpretar os dados é significativamente reduzido, permitindo que as decisões sejam tomadas rapidamente.</a:t>
            </a:r>
          </a:p>
        </p:txBody>
      </p:sp>
    </p:spTree>
    <p:extLst>
      <p:ext uri="{BB962C8B-B14F-4D97-AF65-F5344CB8AC3E}">
        <p14:creationId xmlns:p14="http://schemas.microsoft.com/office/powerpoint/2010/main" val="88780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4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4863"/>
            <a:ext cx="8229601" cy="689507"/>
          </a:xfrm>
        </p:spPr>
        <p:txBody>
          <a:bodyPr/>
          <a:lstStyle/>
          <a:p>
            <a:r>
              <a:rPr lang="pt-BR" sz="2800" dirty="0"/>
              <a:t>Como o pré-processamento melhora as tomadas de decisões informadas?</a:t>
            </a:r>
            <a:endParaRPr lang="en-US" sz="2800" dirty="0"/>
          </a:p>
        </p:txBody>
      </p:sp>
      <p:sp>
        <p:nvSpPr>
          <p:cNvPr id="7" name="Retângulo 6"/>
          <p:cNvSpPr/>
          <p:nvPr/>
        </p:nvSpPr>
        <p:spPr>
          <a:xfrm>
            <a:off x="457200" y="1611391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Soho Gothic Pro"/>
              </a:rPr>
              <a:t>Em resumo, o pré-processamento de dados é uma etapa crucial na análise de </a:t>
            </a:r>
            <a:r>
              <a:rPr lang="pt-BR" sz="1800" dirty="0" smtClean="0">
                <a:latin typeface="Soho Gothic Pro"/>
              </a:rPr>
              <a:t>dados. Ajuda </a:t>
            </a:r>
            <a:r>
              <a:rPr lang="pt-BR" sz="1800" dirty="0">
                <a:latin typeface="Soho Gothic Pro"/>
              </a:rPr>
              <a:t>a garantir que os dados sejam de alta qualidade, simplifica a análise de dados, identifica tendências e padrões nos dados e reduz o tempo de análise. Realizar o pré-processamento de dados adequadamente é uma parte importante do processo de análise de dados, </a:t>
            </a:r>
            <a:r>
              <a:rPr lang="pt-BR" sz="1800" dirty="0" smtClean="0">
                <a:latin typeface="Soho Gothic Pro"/>
              </a:rPr>
              <a:t>que </a:t>
            </a:r>
            <a:r>
              <a:rPr lang="pt-BR" sz="1800" dirty="0">
                <a:latin typeface="Soho Gothic Pro"/>
              </a:rPr>
              <a:t>pode ajudar a maximizar o valor dos dados </a:t>
            </a:r>
            <a:r>
              <a:rPr lang="pt-BR" sz="1800" dirty="0" smtClean="0">
                <a:latin typeface="Soho Gothic Pro"/>
              </a:rPr>
              <a:t>disponíveis, levar </a:t>
            </a:r>
            <a:r>
              <a:rPr lang="pt-BR" sz="1800" dirty="0">
                <a:latin typeface="Soho Gothic Pro"/>
              </a:rPr>
              <a:t>a resultados mais precisos e obter insights valiosos para informar as decisões empresariais</a:t>
            </a:r>
            <a:r>
              <a:rPr lang="pt-BR" sz="1800" dirty="0" smtClean="0">
                <a:latin typeface="Soho Gothic Pro"/>
              </a:rPr>
              <a:t>.</a:t>
            </a:r>
            <a:endParaRPr lang="pt-BR" dirty="0"/>
          </a:p>
          <a:p>
            <a:pPr algn="just">
              <a:lnSpc>
                <a:spcPct val="150000"/>
              </a:lnSpc>
            </a:pPr>
            <a:endParaRPr lang="pt-BR" sz="1800" dirty="0">
              <a:latin typeface="Soho Gothic Pro"/>
            </a:endParaRPr>
          </a:p>
        </p:txBody>
      </p:sp>
    </p:spTree>
    <p:extLst>
      <p:ext uri="{BB962C8B-B14F-4D97-AF65-F5344CB8AC3E}">
        <p14:creationId xmlns:p14="http://schemas.microsoft.com/office/powerpoint/2010/main" val="397847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2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408BF8B-7896-9648-B447-E9B094688D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1760" y="1938528"/>
            <a:ext cx="38227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1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6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5" name="Objeto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2000" y="1194687"/>
            <a:ext cx="5016191" cy="26291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>
                <a:cs typeface="Arial"/>
              </a:rPr>
              <a:t>O que é Pré-processamento e qual seu objetivo?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ES" dirty="0" smtClean="0"/>
              <a:t>01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183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1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4863"/>
            <a:ext cx="8229601" cy="689507"/>
          </a:xfrm>
        </p:spPr>
        <p:txBody>
          <a:bodyPr/>
          <a:lstStyle/>
          <a:p>
            <a:r>
              <a:rPr lang="es-ES" sz="2800" dirty="0"/>
              <a:t>O que é </a:t>
            </a:r>
            <a:r>
              <a:rPr lang="es-ES" sz="2800" dirty="0" err="1"/>
              <a:t>pré-processamento</a:t>
            </a:r>
            <a:r>
              <a:rPr lang="es-ES" sz="2800" dirty="0"/>
              <a:t>?</a:t>
            </a:r>
            <a:endParaRPr lang="en-US" sz="2800" dirty="0"/>
          </a:p>
        </p:txBody>
      </p:sp>
      <p:sp>
        <p:nvSpPr>
          <p:cNvPr id="7" name="Retângulo 6"/>
          <p:cNvSpPr/>
          <p:nvPr/>
        </p:nvSpPr>
        <p:spPr>
          <a:xfrm>
            <a:off x="457200" y="1704909"/>
            <a:ext cx="8229600" cy="2135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Soho Gothic Pro"/>
              </a:rPr>
              <a:t>O </a:t>
            </a:r>
            <a:r>
              <a:rPr lang="pt-BR" sz="1800" dirty="0">
                <a:latin typeface="Soho Gothic Pro"/>
              </a:rPr>
              <a:t>pré-processamento de dados é uma etapa crítica na análise de dados, que ajuda a garantir que os dados estejam limpos, padronizados e prontos para serem usados em modelos de análise. Quando realizado corretamente, o pré-processamento de dados pode melhorar significativamente a tomada de decisões informadas.</a:t>
            </a:r>
          </a:p>
        </p:txBody>
      </p:sp>
    </p:spTree>
    <p:extLst>
      <p:ext uri="{BB962C8B-B14F-4D97-AF65-F5344CB8AC3E}">
        <p14:creationId xmlns:p14="http://schemas.microsoft.com/office/powerpoint/2010/main" val="10741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2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4863"/>
            <a:ext cx="8229601" cy="689507"/>
          </a:xfrm>
        </p:spPr>
        <p:txBody>
          <a:bodyPr/>
          <a:lstStyle/>
          <a:p>
            <a:r>
              <a:rPr lang="es-ES" sz="2800" dirty="0" smtClean="0"/>
              <a:t>Objetivo do </a:t>
            </a:r>
            <a:r>
              <a:rPr lang="es-ES" sz="2800" dirty="0" err="1" smtClean="0"/>
              <a:t>pré-processamento</a:t>
            </a:r>
            <a:endParaRPr lang="en-US" sz="2800" dirty="0"/>
          </a:p>
        </p:txBody>
      </p:sp>
      <p:sp>
        <p:nvSpPr>
          <p:cNvPr id="7" name="Retângulo 6"/>
          <p:cNvSpPr/>
          <p:nvPr/>
        </p:nvSpPr>
        <p:spPr>
          <a:xfrm>
            <a:off x="457201" y="1217889"/>
            <a:ext cx="8229600" cy="316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500" dirty="0">
                <a:latin typeface="Soho Gothic Pro"/>
              </a:rPr>
              <a:t>Uma das principais razões pelas quais o pré-processamento de dados é importante é porque os dados brutos frequentemente contêm erros e inconsistências. Por exemplo, os dados podem conter valores ausentes, informações duplicadas ou formatos de dados inconsistentes. Esses problemas podem dificultar a análise dos dados e prejudicar a precisão das conclusões que se pode tirar deles</a:t>
            </a:r>
            <a:r>
              <a:rPr lang="pt-BR" sz="1500" dirty="0" smtClean="0">
                <a:latin typeface="Soho Gothic Pro"/>
              </a:rPr>
              <a:t>. Portanto, transformar os </a:t>
            </a:r>
            <a:r>
              <a:rPr lang="pt-BR" sz="1500" dirty="0">
                <a:latin typeface="Soho Gothic Pro"/>
              </a:rPr>
              <a:t>dados brutos em uma forma que possa ser facilmente analisada e interpretada pelos algoritmos de aprendizado de máquina ou pelos especialistas em dados. Esse processo pode melhorar significativamente a qualidade das informações disponíveis para as decisões, resultando em decisões mais precisas e </a:t>
            </a:r>
            <a:r>
              <a:rPr lang="pt-BR" sz="1500" dirty="0" smtClean="0">
                <a:latin typeface="Soho Gothic Pro"/>
              </a:rPr>
              <a:t>informativas.</a:t>
            </a:r>
          </a:p>
        </p:txBody>
      </p:sp>
    </p:spTree>
    <p:extLst>
      <p:ext uri="{BB962C8B-B14F-4D97-AF65-F5344CB8AC3E}">
        <p14:creationId xmlns:p14="http://schemas.microsoft.com/office/powerpoint/2010/main" val="98187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6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4863"/>
            <a:ext cx="8229601" cy="689507"/>
          </a:xfrm>
        </p:spPr>
        <p:txBody>
          <a:bodyPr/>
          <a:lstStyle/>
          <a:p>
            <a:r>
              <a:rPr lang="es-ES" sz="2800" dirty="0" smtClean="0"/>
              <a:t>Objetivo do </a:t>
            </a:r>
            <a:r>
              <a:rPr lang="es-ES" sz="2800" dirty="0" err="1" smtClean="0"/>
              <a:t>pré-processamento</a:t>
            </a:r>
            <a:endParaRPr lang="en-US" sz="2800" dirty="0"/>
          </a:p>
        </p:txBody>
      </p:sp>
      <p:sp>
        <p:nvSpPr>
          <p:cNvPr id="7" name="Retângulo 6"/>
          <p:cNvSpPr/>
          <p:nvPr/>
        </p:nvSpPr>
        <p:spPr>
          <a:xfrm>
            <a:off x="457200" y="1768605"/>
            <a:ext cx="822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>
                <a:latin typeface="Soho Gothic Pro"/>
              </a:rPr>
              <a:t>De forma resumida, o </a:t>
            </a:r>
            <a:r>
              <a:rPr lang="pt-BR" sz="2000" dirty="0">
                <a:latin typeface="Soho Gothic Pro"/>
              </a:rPr>
              <a:t>objetivo do pré-processamento de dados é garantir que os dados estejam prontos para serem usados em modelos de análise e para que os resultados da análise sejam confiáveis e </a:t>
            </a:r>
            <a:r>
              <a:rPr lang="pt-BR" sz="2000" dirty="0" smtClean="0">
                <a:latin typeface="Soho Gothic Pro"/>
              </a:rPr>
              <a:t>precisos.</a:t>
            </a:r>
          </a:p>
        </p:txBody>
      </p:sp>
    </p:spTree>
    <p:extLst>
      <p:ext uri="{BB962C8B-B14F-4D97-AF65-F5344CB8AC3E}">
        <p14:creationId xmlns:p14="http://schemas.microsoft.com/office/powerpoint/2010/main" val="140863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2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5" name="Objeto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2000" y="1194687"/>
            <a:ext cx="5016191" cy="26291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dirty="0" err="1" smtClean="0">
                <a:cs typeface="Arial"/>
              </a:rPr>
              <a:t>Quais</a:t>
            </a:r>
            <a:r>
              <a:rPr lang="es-ES" dirty="0" smtClean="0">
                <a:cs typeface="Arial"/>
              </a:rPr>
              <a:t> as </a:t>
            </a:r>
            <a:r>
              <a:rPr lang="es-ES" dirty="0" err="1" smtClean="0">
                <a:cs typeface="Arial"/>
              </a:rPr>
              <a:t>principais</a:t>
            </a:r>
            <a:r>
              <a:rPr lang="es-ES" dirty="0" smtClean="0">
                <a:cs typeface="Arial"/>
              </a:rPr>
              <a:t> </a:t>
            </a:r>
            <a:r>
              <a:rPr lang="es-ES" dirty="0">
                <a:cs typeface="Arial"/>
              </a:rPr>
              <a:t>etapas de </a:t>
            </a:r>
            <a:r>
              <a:rPr lang="es-ES" dirty="0" err="1">
                <a:cs typeface="Arial"/>
              </a:rPr>
              <a:t>um</a:t>
            </a:r>
            <a:r>
              <a:rPr lang="es-ES" dirty="0">
                <a:cs typeface="Arial"/>
              </a:rPr>
              <a:t> </a:t>
            </a:r>
            <a:r>
              <a:rPr lang="es-ES" dirty="0" err="1" smtClean="0">
                <a:cs typeface="Arial"/>
              </a:rPr>
              <a:t>pré-processamento</a:t>
            </a:r>
            <a:r>
              <a:rPr lang="es-ES" dirty="0" smtClean="0">
                <a:cs typeface="Arial"/>
              </a:rPr>
              <a:t>?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ES" dirty="0" smtClean="0"/>
              <a:t>02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002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0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4863"/>
            <a:ext cx="8229601" cy="689507"/>
          </a:xfrm>
        </p:spPr>
        <p:txBody>
          <a:bodyPr/>
          <a:lstStyle/>
          <a:p>
            <a:r>
              <a:rPr lang="pt-BR" sz="2800" dirty="0"/>
              <a:t>Quais as principais etapas de um pré-processamento?</a:t>
            </a:r>
            <a:endParaRPr lang="en-US" sz="2800" dirty="0"/>
          </a:p>
        </p:txBody>
      </p:sp>
      <p:sp>
        <p:nvSpPr>
          <p:cNvPr id="10" name="Retângulo Arredondado 9"/>
          <p:cNvSpPr/>
          <p:nvPr/>
        </p:nvSpPr>
        <p:spPr>
          <a:xfrm>
            <a:off x="1694873" y="1444337"/>
            <a:ext cx="1693718" cy="8312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+mj-lt"/>
              </a:rPr>
              <a:t>Limpeza de dados</a:t>
            </a:r>
          </a:p>
        </p:txBody>
      </p:sp>
      <p:sp>
        <p:nvSpPr>
          <p:cNvPr id="11" name="Retângulo Arredondado 10"/>
          <p:cNvSpPr/>
          <p:nvPr/>
        </p:nvSpPr>
        <p:spPr>
          <a:xfrm>
            <a:off x="1694873" y="2742125"/>
            <a:ext cx="1693718" cy="8312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+mj-lt"/>
              </a:rPr>
              <a:t>Transformação de dados</a:t>
            </a:r>
          </a:p>
        </p:txBody>
      </p:sp>
      <p:sp>
        <p:nvSpPr>
          <p:cNvPr id="12" name="Retângulo Arredondado 11"/>
          <p:cNvSpPr/>
          <p:nvPr/>
        </p:nvSpPr>
        <p:spPr>
          <a:xfrm>
            <a:off x="1610592" y="4039913"/>
            <a:ext cx="1862281" cy="8312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+mj-lt"/>
              </a:rPr>
              <a:t>Redução de dimensionalidade</a:t>
            </a:r>
          </a:p>
        </p:txBody>
      </p:sp>
      <p:sp>
        <p:nvSpPr>
          <p:cNvPr id="13" name="Retângulo Arredondado 12"/>
          <p:cNvSpPr/>
          <p:nvPr/>
        </p:nvSpPr>
        <p:spPr>
          <a:xfrm>
            <a:off x="5541817" y="3396751"/>
            <a:ext cx="1693718" cy="8312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+mj-lt"/>
              </a:rPr>
              <a:t>Separação de dados</a:t>
            </a:r>
          </a:p>
        </p:txBody>
      </p:sp>
      <p:sp>
        <p:nvSpPr>
          <p:cNvPr id="15" name="Retângulo Arredondado 14"/>
          <p:cNvSpPr/>
          <p:nvPr/>
        </p:nvSpPr>
        <p:spPr>
          <a:xfrm>
            <a:off x="5541817" y="2055250"/>
            <a:ext cx="1693718" cy="8312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  <a:latin typeface="+mj-lt"/>
              </a:rPr>
              <a:t>Balanceamento de dados</a:t>
            </a:r>
            <a:endParaRPr lang="pt-BR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928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3"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ítulo 8">
            <a:extLst>
              <a:ext uri="{FF2B5EF4-FFF2-40B4-BE49-F238E27FC236}">
                <a16:creationId xmlns:a16="http://schemas.microsoft.com/office/drawing/2014/main" id="{92C4D6DD-881B-984A-9C92-27BA5BC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4863"/>
            <a:ext cx="8229601" cy="689507"/>
          </a:xfrm>
        </p:spPr>
        <p:txBody>
          <a:bodyPr/>
          <a:lstStyle/>
          <a:p>
            <a:r>
              <a:rPr lang="es-ES" sz="2800" dirty="0" err="1"/>
              <a:t>Limpeza</a:t>
            </a:r>
            <a:r>
              <a:rPr lang="es-ES" sz="2800" dirty="0"/>
              <a:t> dos dados</a:t>
            </a:r>
            <a:endParaRPr lang="en-US" sz="2800" dirty="0"/>
          </a:p>
        </p:txBody>
      </p:sp>
      <p:sp>
        <p:nvSpPr>
          <p:cNvPr id="7" name="Retângulo 6"/>
          <p:cNvSpPr/>
          <p:nvPr/>
        </p:nvSpPr>
        <p:spPr>
          <a:xfrm>
            <a:off x="457200" y="1363361"/>
            <a:ext cx="8229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>
                <a:latin typeface="Soho Gothic Pro"/>
              </a:rPr>
              <a:t>A limpeza de dados é um processo fundamental na análise de dados</a:t>
            </a:r>
            <a:r>
              <a:rPr lang="pt-BR" sz="1600" dirty="0" smtClean="0">
                <a:latin typeface="Soho Gothic Pro"/>
              </a:rPr>
              <a:t>, </a:t>
            </a:r>
            <a:r>
              <a:rPr lang="pt-BR" sz="1600" dirty="0">
                <a:latin typeface="Soho Gothic Pro"/>
              </a:rPr>
              <a:t>que consiste em identificar e corrigir erros, inconsistências e valores ausentes nos dados. Esses erros podem ser causados por diversos fatores, como problemas na coleta, armazenamento ou processamento dos dados</a:t>
            </a:r>
            <a:r>
              <a:rPr lang="pt-BR" sz="1600" dirty="0" smtClean="0">
                <a:latin typeface="Soho Gothic Pro"/>
              </a:rPr>
              <a:t>. Além disso, dados </a:t>
            </a:r>
            <a:r>
              <a:rPr lang="pt-BR" sz="1600" dirty="0">
                <a:latin typeface="Soho Gothic Pro"/>
              </a:rPr>
              <a:t>sujos e inconsistentes podem levar a conclusões equivocadas e a tomada de decisões </a:t>
            </a:r>
            <a:r>
              <a:rPr lang="pt-BR" sz="1600" dirty="0" smtClean="0">
                <a:latin typeface="Soho Gothic Pro"/>
              </a:rPr>
              <a:t>incorretas, devido a </a:t>
            </a:r>
            <a:r>
              <a:rPr lang="pt-BR" sz="1600" dirty="0">
                <a:latin typeface="Soho Gothic Pro"/>
              </a:rPr>
              <a:t>qualidade dos dados </a:t>
            </a:r>
            <a:r>
              <a:rPr lang="pt-BR" sz="1600" dirty="0" smtClean="0">
                <a:latin typeface="Soho Gothic Pro"/>
              </a:rPr>
              <a:t>estar ligada diretamente à </a:t>
            </a:r>
            <a:r>
              <a:rPr lang="pt-BR" sz="1600" dirty="0">
                <a:latin typeface="Soho Gothic Pro"/>
              </a:rPr>
              <a:t>eficácia de modelos de aprendizado de máquina e outras técnicas de análise de dados</a:t>
            </a:r>
            <a:r>
              <a:rPr lang="pt-BR" sz="1600" dirty="0" smtClean="0">
                <a:latin typeface="Soho Gothic Pro"/>
              </a:rPr>
              <a:t>.</a:t>
            </a:r>
            <a:endParaRPr lang="pt-BR" sz="1600" dirty="0">
              <a:latin typeface="Soho Gothic Pro"/>
            </a:endParaRPr>
          </a:p>
        </p:txBody>
      </p:sp>
    </p:spTree>
    <p:extLst>
      <p:ext uri="{BB962C8B-B14F-4D97-AF65-F5344CB8AC3E}">
        <p14:creationId xmlns:p14="http://schemas.microsoft.com/office/powerpoint/2010/main" val="67275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ortadas">
  <a:themeElements>
    <a:clrScheme name="Minsait">
      <a:dk1>
        <a:srgbClr val="1A3B47"/>
      </a:dk1>
      <a:lt1>
        <a:srgbClr val="FFFFFF"/>
      </a:lt1>
      <a:dk2>
        <a:srgbClr val="FDE3D3"/>
      </a:dk2>
      <a:lt2>
        <a:srgbClr val="E7E6E6"/>
      </a:lt2>
      <a:accent1>
        <a:srgbClr val="FFEA80"/>
      </a:accent1>
      <a:accent2>
        <a:srgbClr val="F7AC6F"/>
      </a:accent2>
      <a:accent3>
        <a:srgbClr val="E88AA2"/>
      </a:accent3>
      <a:accent4>
        <a:srgbClr val="79C5B3"/>
      </a:accent4>
      <a:accent5>
        <a:srgbClr val="639FCB"/>
      </a:accent5>
      <a:accent6>
        <a:srgbClr val="7874B3"/>
      </a:accent6>
      <a:hlink>
        <a:srgbClr val="E88AA2"/>
      </a:hlink>
      <a:folHlink>
        <a:srgbClr val="F7AC6F"/>
      </a:folHlink>
    </a:clrScheme>
    <a:fontScheme name="Personalizado 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Minsait_externa_07092018" id="{BDCD7FBE-5CCC-354F-B23D-2FFF78B0626C}" vid="{0B10B1E6-DDE7-CF48-A0D1-E1BE79F4130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</TotalTime>
  <Words>1476</Words>
  <Application>Microsoft Office PowerPoint</Application>
  <PresentationFormat>Apresentação na tela (16:9)</PresentationFormat>
  <Paragraphs>101</Paragraphs>
  <Slides>29</Slides>
  <Notes>29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Arial</vt:lpstr>
      <vt:lpstr>Georgia</vt:lpstr>
      <vt:lpstr>Playfair Display</vt:lpstr>
      <vt:lpstr>Soho Gothic Pro</vt:lpstr>
      <vt:lpstr>Soho Gothic Pro Light</vt:lpstr>
      <vt:lpstr>Portadas</vt:lpstr>
      <vt:lpstr>Diapositiva de think-cell</vt:lpstr>
      <vt:lpstr>Como o pré-processamento de dados pode melhorar as tomadas de decisões informadas</vt:lpstr>
      <vt:lpstr>Índice</vt:lpstr>
      <vt:lpstr>O que é Pré-processamento e qual seu objetivo?</vt:lpstr>
      <vt:lpstr>O que é pré-processamento?</vt:lpstr>
      <vt:lpstr>Objetivo do pré-processamento</vt:lpstr>
      <vt:lpstr>Objetivo do pré-processamento</vt:lpstr>
      <vt:lpstr>Quais as principais etapas de um pré-processamento?</vt:lpstr>
      <vt:lpstr>Quais as principais etapas de um pré-processamento?</vt:lpstr>
      <vt:lpstr>Limpeza dos dados</vt:lpstr>
      <vt:lpstr>Principais etapas no proceso de limpeza dos dados</vt:lpstr>
      <vt:lpstr>Limpeza dos dados - Identificação de erros e inconsistências</vt:lpstr>
      <vt:lpstr>Limpeza dos dados - Remoção de duplicatas</vt:lpstr>
      <vt:lpstr>Limpeza dos dados - Tratamento de valores ausentes</vt:lpstr>
      <vt:lpstr>Limpeza dos dados - Verificação de integridade</vt:lpstr>
      <vt:lpstr>Limpeza dos dados - Validação de dado</vt:lpstr>
      <vt:lpstr>Transformação de dados</vt:lpstr>
      <vt:lpstr>Redução de dimensionalidade</vt:lpstr>
      <vt:lpstr>Balanceamento dos dados</vt:lpstr>
      <vt:lpstr>Balanceamento dos dados - Exemplo</vt:lpstr>
      <vt:lpstr>Separação de dados</vt:lpstr>
      <vt:lpstr>Etapas em processos de aprendizado de máquina</vt:lpstr>
      <vt:lpstr>Como o pré-processamento melhora as tomadas de decisões informadas?</vt:lpstr>
      <vt:lpstr>Como o pré-processamento melhora as tomadas de decisões informadas?</vt:lpstr>
      <vt:lpstr>Como o pré-processamento melhora a qualidade dos seus dados?</vt:lpstr>
      <vt:lpstr>Como o pré-processamento simplifica a análise de dados?</vt:lpstr>
      <vt:lpstr>Como o pré-processamento ajuda a identificar tendências e padrões?</vt:lpstr>
      <vt:lpstr>Como o pré-processamento reduz o tempo de análise?</vt:lpstr>
      <vt:lpstr>Como o pré-processamento melhora as tomadas de decisões informadas?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externa</dc:title>
  <dc:creator>Usuario de Microsoft Office</dc:creator>
  <cp:lastModifiedBy>De Almeida Ratis Ramos, Thais</cp:lastModifiedBy>
  <cp:revision>87</cp:revision>
  <cp:lastPrinted>2018-09-05T10:32:03Z</cp:lastPrinted>
  <dcterms:created xsi:type="dcterms:W3CDTF">2018-09-13T08:34:57Z</dcterms:created>
  <dcterms:modified xsi:type="dcterms:W3CDTF">2023-05-05T18:51:26Z</dcterms:modified>
</cp:coreProperties>
</file>