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2" r:id="rId2"/>
    <p:sldId id="257" r:id="rId3"/>
    <p:sldId id="263" r:id="rId4"/>
    <p:sldId id="264" r:id="rId5"/>
    <p:sldId id="266" r:id="rId6"/>
    <p:sldId id="265" r:id="rId7"/>
    <p:sldId id="267" r:id="rId8"/>
    <p:sldId id="268" r:id="rId9"/>
    <p:sldId id="269" r:id="rId10"/>
    <p:sldId id="258" r:id="rId11"/>
    <p:sldId id="259" r:id="rId12"/>
    <p:sldId id="260" r:id="rId13"/>
    <p:sldId id="26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B2665F-D389-5D0A-38E9-5CB81F2CCC30}" v="383" dt="2023-12-07T20:30:19.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2455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374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3608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0152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5475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0010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9856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774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6758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01628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5554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1290133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3A7FA3E9-7655-14A5-E669-7E52010804FD}"/>
              </a:ext>
            </a:extLst>
          </p:cNvPr>
          <p:cNvSpPr>
            <a:spLocks noGrp="1"/>
          </p:cNvSpPr>
          <p:nvPr>
            <p:ph type="title"/>
          </p:nvPr>
        </p:nvSpPr>
        <p:spPr>
          <a:xfrm>
            <a:off x="1490145" y="2376862"/>
            <a:ext cx="2640646" cy="2104273"/>
          </a:xfrm>
          <a:noFill/>
        </p:spPr>
        <p:txBody>
          <a:bodyPr>
            <a:normAutofit/>
          </a:bodyPr>
          <a:lstStyle/>
          <a:p>
            <a:pPr algn="ctr"/>
            <a:r>
              <a:rPr lang="en-US" sz="1900">
                <a:solidFill>
                  <a:srgbClr val="FFFFFF"/>
                </a:solidFill>
                <a:latin typeface="Times New Roman"/>
                <a:cs typeface="Times New Roman"/>
              </a:rPr>
              <a:t>STAT – 515 FINAL PROJECT</a:t>
            </a:r>
            <a:br>
              <a:rPr lang="en-US" sz="1900">
                <a:solidFill>
                  <a:srgbClr val="FFFFFF"/>
                </a:solidFill>
                <a:latin typeface="Times New Roman"/>
                <a:cs typeface="Times New Roman"/>
              </a:rPr>
            </a:br>
            <a:br>
              <a:rPr lang="en-US" sz="1900">
                <a:solidFill>
                  <a:srgbClr val="FFFFFF"/>
                </a:solidFill>
                <a:latin typeface="Times New Roman"/>
                <a:cs typeface="Times New Roman"/>
              </a:rPr>
            </a:br>
            <a:r>
              <a:rPr lang="en-US" sz="1900">
                <a:solidFill>
                  <a:srgbClr val="FFFFFF"/>
                </a:solidFill>
                <a:latin typeface="Times New Roman"/>
                <a:cs typeface="Times New Roman"/>
              </a:rPr>
              <a:t>HEALTH PREDICTION MODELING AND ANALYSIS</a:t>
            </a:r>
          </a:p>
        </p:txBody>
      </p:sp>
      <p:sp>
        <p:nvSpPr>
          <p:cNvPr id="14"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1C7201B6-FE6C-BE15-DD72-10BBB6306604}"/>
              </a:ext>
            </a:extLst>
          </p:cNvPr>
          <p:cNvSpPr>
            <a:spLocks noGrp="1"/>
          </p:cNvSpPr>
          <p:nvPr>
            <p:ph idx="1"/>
          </p:nvPr>
        </p:nvSpPr>
        <p:spPr>
          <a:xfrm>
            <a:off x="6081089" y="725394"/>
            <a:ext cx="5142658" cy="5407212"/>
          </a:xfrm>
        </p:spPr>
        <p:txBody>
          <a:bodyPr vert="horz" lIns="91440" tIns="45720" rIns="91440" bIns="45720" rtlCol="0" anchor="ctr">
            <a:normAutofit/>
          </a:bodyPr>
          <a:lstStyle/>
          <a:p>
            <a:r>
              <a:rPr lang="en-US">
                <a:latin typeface="Times New Roman"/>
                <a:cs typeface="Times New Roman"/>
              </a:rPr>
              <a:t>Group 5</a:t>
            </a:r>
          </a:p>
          <a:p>
            <a:pPr>
              <a:buClr>
                <a:srgbClr val="9E3611"/>
              </a:buClr>
            </a:pPr>
            <a:r>
              <a:rPr lang="en-US">
                <a:latin typeface="Times New Roman"/>
                <a:cs typeface="Times New Roman"/>
              </a:rPr>
              <a:t>Puneeth </a:t>
            </a:r>
            <a:r>
              <a:rPr lang="en-US" err="1">
                <a:latin typeface="Times New Roman"/>
                <a:cs typeface="Times New Roman"/>
              </a:rPr>
              <a:t>Velivela</a:t>
            </a:r>
          </a:p>
          <a:p>
            <a:pPr>
              <a:buClr>
                <a:srgbClr val="9E3611"/>
              </a:buClr>
            </a:pPr>
            <a:r>
              <a:rPr lang="en-US">
                <a:latin typeface="Times New Roman"/>
                <a:cs typeface="Times New Roman"/>
              </a:rPr>
              <a:t>Hemanth Reddy Kurapati</a:t>
            </a:r>
          </a:p>
          <a:p>
            <a:pPr>
              <a:buClr>
                <a:srgbClr val="9E3611"/>
              </a:buClr>
            </a:pPr>
            <a:endParaRPr lang="en-US" dirty="0"/>
          </a:p>
        </p:txBody>
      </p:sp>
    </p:spTree>
    <p:extLst>
      <p:ext uri="{BB962C8B-B14F-4D97-AF65-F5344CB8AC3E}">
        <p14:creationId xmlns:p14="http://schemas.microsoft.com/office/powerpoint/2010/main" val="107622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098820F-D523-9AAF-64B1-EB3364B9365D}"/>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dirty="0"/>
              <a:t>Research Question 2</a:t>
            </a:r>
          </a:p>
        </p:txBody>
      </p:sp>
      <p:pic>
        <p:nvPicPr>
          <p:cNvPr id="3" name="Picture 2">
            <a:extLst>
              <a:ext uri="{FF2B5EF4-FFF2-40B4-BE49-F238E27FC236}">
                <a16:creationId xmlns:a16="http://schemas.microsoft.com/office/drawing/2014/main" id="{2714C91E-2F2F-F5D5-BCF0-97B8C1B88BC2}"/>
              </a:ext>
            </a:extLst>
          </p:cNvPr>
          <p:cNvPicPr>
            <a:picLocks noChangeAspect="1"/>
          </p:cNvPicPr>
          <p:nvPr/>
        </p:nvPicPr>
        <p:blipFill rotWithShape="1">
          <a:blip r:embed="rId4"/>
          <a:srcRect l="10765" r="8808" b="-3"/>
          <a:stretch/>
        </p:blipFill>
        <p:spPr>
          <a:xfrm>
            <a:off x="1007196" y="2265037"/>
            <a:ext cx="5088800" cy="3907158"/>
          </a:xfrm>
          <a:prstGeom prst="rect">
            <a:avLst/>
          </a:prstGeom>
        </p:spPr>
      </p:pic>
      <p:sp>
        <p:nvSpPr>
          <p:cNvPr id="5" name="Content Placeholder 4">
            <a:extLst>
              <a:ext uri="{FF2B5EF4-FFF2-40B4-BE49-F238E27FC236}">
                <a16:creationId xmlns:a16="http://schemas.microsoft.com/office/drawing/2014/main" id="{D96D65E7-F1BB-E34D-BC1D-74650F868060}"/>
              </a:ext>
            </a:extLst>
          </p:cNvPr>
          <p:cNvSpPr>
            <a:spLocks noGrp="1"/>
          </p:cNvSpPr>
          <p:nvPr>
            <p:ph idx="1"/>
          </p:nvPr>
        </p:nvSpPr>
        <p:spPr>
          <a:xfrm>
            <a:off x="6496216" y="2320412"/>
            <a:ext cx="4632031" cy="3851787"/>
          </a:xfrm>
        </p:spPr>
        <p:txBody>
          <a:bodyPr vert="horz" lIns="91440" tIns="45720" rIns="91440" bIns="45720" rtlCol="0" anchor="ctr">
            <a:normAutofit/>
          </a:bodyPr>
          <a:lstStyle/>
          <a:p>
            <a:pPr>
              <a:spcAft>
                <a:spcPts val="600"/>
              </a:spcAft>
            </a:pPr>
            <a:r>
              <a:rPr lang="en-US" sz="1900" dirty="0"/>
              <a:t>What is the relationship between hbA1c levels and various factors, and how well can hbA1c be predicted using regression models? Additionally, can hierarchical clustering provide insights into the patterns of correlation among hbA1c and other variables.</a:t>
            </a:r>
          </a:p>
          <a:p>
            <a:pPr>
              <a:spcAft>
                <a:spcPts val="600"/>
              </a:spcAft>
            </a:pPr>
            <a:endParaRPr lang="en-US" sz="1900"/>
          </a:p>
          <a:p>
            <a:pPr>
              <a:spcAft>
                <a:spcPts val="600"/>
              </a:spcAft>
            </a:pPr>
            <a:r>
              <a:rPr lang="en-US" sz="1900" dirty="0"/>
              <a:t>From this, we are finding out what is the relationship between hbA1c and other factors.</a:t>
            </a:r>
          </a:p>
          <a:p>
            <a:pPr>
              <a:spcAft>
                <a:spcPts val="600"/>
              </a:spcAft>
            </a:pPr>
            <a:endParaRPr lang="en-US" sz="1900"/>
          </a:p>
        </p:txBody>
      </p:sp>
      <p:sp>
        <p:nvSpPr>
          <p:cNvPr id="13" name="Oval 1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9200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8456E-BCAC-90EF-5262-D83E6930369B}"/>
              </a:ext>
            </a:extLst>
          </p:cNvPr>
          <p:cNvSpPr txBox="1"/>
          <p:nvPr/>
        </p:nvSpPr>
        <p:spPr>
          <a:xfrm>
            <a:off x="914400" y="812800"/>
            <a:ext cx="9144000" cy="646331"/>
          </a:xfrm>
          <a:prstGeom prst="rect">
            <a:avLst/>
          </a:prstGeom>
          <a:noFill/>
        </p:spPr>
        <p:txBody>
          <a:bodyPr wrap="square" rtlCol="0">
            <a:spAutoFit/>
          </a:bodyPr>
          <a:lstStyle/>
          <a:p>
            <a:pPr marL="285750" indent="-285750">
              <a:buFont typeface="Wingdings" panose="05000000000000000000" pitchFamily="2" charset="2"/>
              <a:buChar char="è"/>
            </a:pPr>
            <a:r>
              <a:rPr lang="en-US" dirty="0"/>
              <a:t>Now, from the correlation matrix, we will find out which factors has direct relations with each other.</a:t>
            </a:r>
          </a:p>
        </p:txBody>
      </p:sp>
      <p:pic>
        <p:nvPicPr>
          <p:cNvPr id="3" name="Picture 2">
            <a:extLst>
              <a:ext uri="{FF2B5EF4-FFF2-40B4-BE49-F238E27FC236}">
                <a16:creationId xmlns:a16="http://schemas.microsoft.com/office/drawing/2014/main" id="{5537D85F-B798-282F-B9A4-9C7A56B962F8}"/>
              </a:ext>
            </a:extLst>
          </p:cNvPr>
          <p:cNvPicPr>
            <a:picLocks noChangeAspect="1"/>
          </p:cNvPicPr>
          <p:nvPr/>
        </p:nvPicPr>
        <p:blipFill>
          <a:blip r:embed="rId2"/>
          <a:stretch>
            <a:fillRect/>
          </a:stretch>
        </p:blipFill>
        <p:spPr>
          <a:xfrm>
            <a:off x="1917386" y="1715025"/>
            <a:ext cx="7138028" cy="4411455"/>
          </a:xfrm>
          <a:prstGeom prst="rect">
            <a:avLst/>
          </a:prstGeom>
        </p:spPr>
      </p:pic>
    </p:spTree>
    <p:extLst>
      <p:ext uri="{BB962C8B-B14F-4D97-AF65-F5344CB8AC3E}">
        <p14:creationId xmlns:p14="http://schemas.microsoft.com/office/powerpoint/2010/main" val="193618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 name="Rectangle 18">
            <a:extLst>
              <a:ext uri="{FF2B5EF4-FFF2-40B4-BE49-F238E27FC236}">
                <a16:creationId xmlns:a16="http://schemas.microsoft.com/office/drawing/2014/main" id="{8363C3DA-5063-4048-965B-F5FDB35CC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4BE79ECB-20D1-486E-B39D-0F98D69B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F1DBD8-7930-4EF6-AF8F-F6A674303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74BCCE-5E4C-1EE6-8D86-CAF286840626}"/>
              </a:ext>
            </a:extLst>
          </p:cNvPr>
          <p:cNvSpPr txBox="1"/>
          <p:nvPr/>
        </p:nvSpPr>
        <p:spPr>
          <a:xfrm>
            <a:off x="8200102" y="1432223"/>
            <a:ext cx="2818417" cy="3357976"/>
          </a:xfrm>
          <a:prstGeom prst="rect">
            <a:avLst/>
          </a:prstGeom>
        </p:spPr>
        <p:txBody>
          <a:bodyPr vert="horz" lIns="91440" tIns="45720" rIns="91440" bIns="45720" rtlCol="0" anchor="ctr">
            <a:normAutofit/>
          </a:bodyPr>
          <a:lstStyle/>
          <a:p>
            <a:pPr>
              <a:lnSpc>
                <a:spcPct val="80000"/>
              </a:lnSpc>
              <a:spcBef>
                <a:spcPct val="0"/>
              </a:spcBef>
              <a:spcAft>
                <a:spcPts val="600"/>
              </a:spcAft>
            </a:pPr>
            <a:r>
              <a:rPr lang="en-US" sz="3000" cap="all">
                <a:blipFill dpi="0" rotWithShape="1">
                  <a:blip r:embed="rId4"/>
                  <a:srcRect/>
                  <a:tile tx="6350" ty="-127000" sx="65000" sy="64000" flip="none" algn="tl"/>
                </a:blipFill>
                <a:latin typeface="+mj-lt"/>
                <a:ea typeface="+mj-ea"/>
                <a:cs typeface="+mj-cs"/>
              </a:rPr>
              <a:t>-&gt; Now, we will find whether hierarchical clustering can provide insights into correlation patterns. </a:t>
            </a:r>
          </a:p>
        </p:txBody>
      </p:sp>
      <p:sp>
        <p:nvSpPr>
          <p:cNvPr id="25" name="Rectangle 24">
            <a:extLst>
              <a:ext uri="{FF2B5EF4-FFF2-40B4-BE49-F238E27FC236}">
                <a16:creationId xmlns:a16="http://schemas.microsoft.com/office/drawing/2014/main" id="{F39044D3-8725-4D57-BD64-A96E7C271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DCC089B-F750-4C12-822F-DF53F4DD3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3CDC7132-9021-4F21-AE5A-9B9B90C982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00D011B8-BF69-4B6B-B3D2-F1BA77108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C635EF30-0A76-68A7-5A97-32B265834719}"/>
              </a:ext>
            </a:extLst>
          </p:cNvPr>
          <p:cNvPicPr>
            <a:picLocks noChangeAspect="1"/>
          </p:cNvPicPr>
          <p:nvPr/>
        </p:nvPicPr>
        <p:blipFill rotWithShape="1">
          <a:blip r:embed="rId6"/>
          <a:srcRect l="652" r="-3" b="-3"/>
          <a:stretch/>
        </p:blipFill>
        <p:spPr>
          <a:xfrm>
            <a:off x="920833" y="1328839"/>
            <a:ext cx="6647395" cy="4131686"/>
          </a:xfrm>
          <a:prstGeom prst="rect">
            <a:avLst/>
          </a:prstGeom>
        </p:spPr>
      </p:pic>
    </p:spTree>
    <p:extLst>
      <p:ext uri="{BB962C8B-B14F-4D97-AF65-F5344CB8AC3E}">
        <p14:creationId xmlns:p14="http://schemas.microsoft.com/office/powerpoint/2010/main" val="362416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3B6CE24-79C0-66DD-DE44-F649403E7EB3}"/>
              </a:ext>
            </a:extLst>
          </p:cNvPr>
          <p:cNvSpPr>
            <a:spLocks noGrp="1"/>
          </p:cNvSpPr>
          <p:nvPr>
            <p:ph type="title"/>
          </p:nvPr>
        </p:nvSpPr>
        <p:spPr>
          <a:xfrm>
            <a:off x="8156350" y="484632"/>
            <a:ext cx="3544035" cy="1609344"/>
          </a:xfrm>
          <a:ln>
            <a:noFill/>
          </a:ln>
        </p:spPr>
        <p:txBody>
          <a:bodyPr>
            <a:normAutofit/>
          </a:bodyPr>
          <a:lstStyle/>
          <a:p>
            <a:r>
              <a:rPr lang="en-US" sz="3200"/>
              <a:t>Research question 3</a:t>
            </a:r>
          </a:p>
        </p:txBody>
      </p:sp>
      <p:pic>
        <p:nvPicPr>
          <p:cNvPr id="3" name="Picture 2">
            <a:extLst>
              <a:ext uri="{FF2B5EF4-FFF2-40B4-BE49-F238E27FC236}">
                <a16:creationId xmlns:a16="http://schemas.microsoft.com/office/drawing/2014/main" id="{F670DEF3-1352-2EDC-097A-A7848E6DFFBD}"/>
              </a:ext>
            </a:extLst>
          </p:cNvPr>
          <p:cNvPicPr>
            <a:picLocks noChangeAspect="1"/>
          </p:cNvPicPr>
          <p:nvPr/>
        </p:nvPicPr>
        <p:blipFill>
          <a:blip r:embed="rId4"/>
          <a:stretch>
            <a:fillRect/>
          </a:stretch>
        </p:blipFill>
        <p:spPr>
          <a:xfrm>
            <a:off x="633999" y="1309230"/>
            <a:ext cx="6882269" cy="4249800"/>
          </a:xfrm>
          <a:prstGeom prst="rect">
            <a:avLst/>
          </a:prstGeom>
        </p:spPr>
      </p:pic>
      <p:sp>
        <p:nvSpPr>
          <p:cNvPr id="7" name="Content Placeholder 6">
            <a:extLst>
              <a:ext uri="{FF2B5EF4-FFF2-40B4-BE49-F238E27FC236}">
                <a16:creationId xmlns:a16="http://schemas.microsoft.com/office/drawing/2014/main" id="{DDB638BB-1CA9-E7A4-3842-8C30DA837072}"/>
              </a:ext>
            </a:extLst>
          </p:cNvPr>
          <p:cNvSpPr>
            <a:spLocks noGrp="1"/>
          </p:cNvSpPr>
          <p:nvPr>
            <p:ph idx="1"/>
          </p:nvPr>
        </p:nvSpPr>
        <p:spPr>
          <a:xfrm>
            <a:off x="8156351" y="2121408"/>
            <a:ext cx="3544034" cy="4050792"/>
          </a:xfrm>
        </p:spPr>
        <p:txBody>
          <a:bodyPr vert="horz" lIns="91440" tIns="45720" rIns="91440" bIns="45720" rtlCol="0">
            <a:normAutofit/>
          </a:bodyPr>
          <a:lstStyle/>
          <a:p>
            <a:pPr>
              <a:buClr>
                <a:srgbClr val="9E3611"/>
              </a:buClr>
            </a:pPr>
            <a:r>
              <a:rPr lang="en-US" sz="1600">
                <a:ea typeface="+mn-lt"/>
                <a:cs typeface="+mn-lt"/>
              </a:rPr>
              <a:t>H0: There is no relationship between AGE and BMI versus the alternative hypothesis</a:t>
            </a:r>
            <a:endParaRPr lang="en-US" sz="1600"/>
          </a:p>
          <a:p>
            <a:pPr>
              <a:buClr>
                <a:srgbClr val="9E3611"/>
              </a:buClr>
            </a:pPr>
            <a:r>
              <a:rPr lang="en-US" sz="1600">
                <a:ea typeface="+mn-lt"/>
                <a:cs typeface="+mn-lt"/>
              </a:rPr>
              <a:t>Ha: There is some relationship between AGE and BMI </a:t>
            </a:r>
          </a:p>
          <a:p>
            <a:pPr>
              <a:buClr>
                <a:srgbClr val="9E3611"/>
              </a:buClr>
            </a:pPr>
            <a:r>
              <a:rPr lang="en-US" sz="1600">
                <a:ea typeface="+mn-lt"/>
                <a:cs typeface="+mn-lt"/>
              </a:rPr>
              <a:t>Test: Trying to find out the correlation between AGE and BMI and plot the relation.</a:t>
            </a:r>
            <a:endParaRPr lang="en-US" sz="1600"/>
          </a:p>
        </p:txBody>
      </p:sp>
      <p:grpSp>
        <p:nvGrpSpPr>
          <p:cNvPr id="14" name="Group 13">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7203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6247-E254-75DE-9DE1-43C09226F5B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35F6319D-E60F-2D22-52B0-1888ABCE4F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01202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0" name="Rectangle 19">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51F0AF-A22D-EC3F-1010-6D1BE6C4611C}"/>
              </a:ext>
            </a:extLst>
          </p:cNvPr>
          <p:cNvSpPr txBox="1"/>
          <p:nvPr/>
        </p:nvSpPr>
        <p:spPr>
          <a:xfrm>
            <a:off x="8200102" y="1432223"/>
            <a:ext cx="2818417" cy="3357976"/>
          </a:xfrm>
          <a:prstGeom prst="rect">
            <a:avLst/>
          </a:prstGeom>
        </p:spPr>
        <p:txBody>
          <a:bodyPr vert="horz" lIns="91440" tIns="45720" rIns="91440" bIns="45720" rtlCol="0" anchor="ctr">
            <a:normAutofit/>
          </a:bodyPr>
          <a:lstStyle/>
          <a:p>
            <a:pPr>
              <a:lnSpc>
                <a:spcPct val="80000"/>
              </a:lnSpc>
              <a:spcBef>
                <a:spcPct val="0"/>
              </a:spcBef>
              <a:spcAft>
                <a:spcPts val="600"/>
              </a:spcAft>
            </a:pPr>
            <a:r>
              <a:rPr lang="en-US" sz="6000" cap="all">
                <a:blipFill dpi="0" rotWithShape="1">
                  <a:blip r:embed="rId4"/>
                  <a:srcRect/>
                  <a:tile tx="6350" ty="-127000" sx="65000" sy="64000" flip="none" algn="tl"/>
                </a:blipFill>
                <a:latin typeface="+mj-lt"/>
                <a:ea typeface="+mj-ea"/>
                <a:cs typeface="+mj-cs"/>
              </a:rPr>
              <a:t>Dataset</a:t>
            </a:r>
          </a:p>
        </p:txBody>
      </p:sp>
      <p:sp>
        <p:nvSpPr>
          <p:cNvPr id="26" name="Rectangle 25">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Picture 4"/>
          <p:cNvPicPr>
            <a:picLocks noChangeAspect="1"/>
          </p:cNvPicPr>
          <p:nvPr/>
        </p:nvPicPr>
        <p:blipFill>
          <a:blip r:embed="rId6"/>
          <a:stretch>
            <a:fillRect/>
          </a:stretch>
        </p:blipFill>
        <p:spPr>
          <a:xfrm>
            <a:off x="920834" y="1562663"/>
            <a:ext cx="6631744" cy="3664038"/>
          </a:xfrm>
          <a:prstGeom prst="rect">
            <a:avLst/>
          </a:prstGeom>
        </p:spPr>
      </p:pic>
    </p:spTree>
    <p:extLst>
      <p:ext uri="{BB962C8B-B14F-4D97-AF65-F5344CB8AC3E}">
        <p14:creationId xmlns:p14="http://schemas.microsoft.com/office/powerpoint/2010/main" val="277937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31" name="Rectangle 3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838E1B-EE11-2FD7-8C7B-82F288A1A635}"/>
              </a:ext>
            </a:extLst>
          </p:cNvPr>
          <p:cNvSpPr>
            <a:spLocks noGrp="1"/>
          </p:cNvSpPr>
          <p:nvPr>
            <p:ph type="title"/>
          </p:nvPr>
        </p:nvSpPr>
        <p:spPr>
          <a:xfrm>
            <a:off x="1285456" y="4162031"/>
            <a:ext cx="4543683" cy="1767141"/>
          </a:xfrm>
        </p:spPr>
        <p:txBody>
          <a:bodyPr>
            <a:normAutofit/>
          </a:bodyPr>
          <a:lstStyle/>
          <a:p>
            <a:pPr algn="r"/>
            <a:r>
              <a:rPr lang="en-US" dirty="0"/>
              <a:t>VISUALIZATIONS</a:t>
            </a:r>
            <a:endParaRPr lang="en-US"/>
          </a:p>
        </p:txBody>
      </p:sp>
      <p:pic>
        <p:nvPicPr>
          <p:cNvPr id="5" name="Picture 4">
            <a:extLst>
              <a:ext uri="{FF2B5EF4-FFF2-40B4-BE49-F238E27FC236}">
                <a16:creationId xmlns:a16="http://schemas.microsoft.com/office/drawing/2014/main" id="{CC6F3757-9B3E-C55B-23F4-646F989381D5}"/>
              </a:ext>
            </a:extLst>
          </p:cNvPr>
          <p:cNvPicPr>
            <a:picLocks noChangeAspect="1"/>
          </p:cNvPicPr>
          <p:nvPr/>
        </p:nvPicPr>
        <p:blipFill>
          <a:blip r:embed="rId4"/>
          <a:stretch>
            <a:fillRect/>
          </a:stretch>
        </p:blipFill>
        <p:spPr>
          <a:xfrm>
            <a:off x="1011265" y="1015456"/>
            <a:ext cx="3192298" cy="2162782"/>
          </a:xfrm>
          <a:prstGeom prst="rect">
            <a:avLst/>
          </a:prstGeom>
        </p:spPr>
      </p:pic>
      <p:pic>
        <p:nvPicPr>
          <p:cNvPr id="7" name="Picture 6">
            <a:extLst>
              <a:ext uri="{FF2B5EF4-FFF2-40B4-BE49-F238E27FC236}">
                <a16:creationId xmlns:a16="http://schemas.microsoft.com/office/drawing/2014/main" id="{CA6ABFBB-8A6A-8F0D-B1C9-3BF177CAD714}"/>
              </a:ext>
            </a:extLst>
          </p:cNvPr>
          <p:cNvPicPr>
            <a:picLocks noChangeAspect="1"/>
          </p:cNvPicPr>
          <p:nvPr/>
        </p:nvPicPr>
        <p:blipFill>
          <a:blip r:embed="rId5"/>
          <a:stretch>
            <a:fillRect/>
          </a:stretch>
        </p:blipFill>
        <p:spPr>
          <a:xfrm>
            <a:off x="4525295" y="1023173"/>
            <a:ext cx="3204999" cy="2147349"/>
          </a:xfrm>
          <a:prstGeom prst="rect">
            <a:avLst/>
          </a:prstGeom>
        </p:spPr>
      </p:pic>
      <p:pic>
        <p:nvPicPr>
          <p:cNvPr id="6" name="Content Placeholder 5">
            <a:extLst>
              <a:ext uri="{FF2B5EF4-FFF2-40B4-BE49-F238E27FC236}">
                <a16:creationId xmlns:a16="http://schemas.microsoft.com/office/drawing/2014/main" id="{3C753F51-9D2B-5E69-928A-D0FC77F57740}"/>
              </a:ext>
            </a:extLst>
          </p:cNvPr>
          <p:cNvPicPr>
            <a:picLocks noChangeAspect="1"/>
          </p:cNvPicPr>
          <p:nvPr/>
        </p:nvPicPr>
        <p:blipFill>
          <a:blip r:embed="rId6"/>
          <a:stretch>
            <a:fillRect/>
          </a:stretch>
        </p:blipFill>
        <p:spPr>
          <a:xfrm>
            <a:off x="8045678" y="1015456"/>
            <a:ext cx="3192298" cy="2162782"/>
          </a:xfrm>
          <a:prstGeom prst="rect">
            <a:avLst/>
          </a:prstGeom>
        </p:spPr>
      </p:pic>
      <p:sp>
        <p:nvSpPr>
          <p:cNvPr id="26" name="Content Placeholder 25">
            <a:extLst>
              <a:ext uri="{FF2B5EF4-FFF2-40B4-BE49-F238E27FC236}">
                <a16:creationId xmlns:a16="http://schemas.microsoft.com/office/drawing/2014/main" id="{53AA113D-EC24-AD30-6A24-2BCA8A5BC7B5}"/>
              </a:ext>
            </a:extLst>
          </p:cNvPr>
          <p:cNvSpPr>
            <a:spLocks noGrp="1"/>
          </p:cNvSpPr>
          <p:nvPr>
            <p:ph idx="1"/>
          </p:nvPr>
        </p:nvSpPr>
        <p:spPr>
          <a:xfrm>
            <a:off x="6217920" y="4170410"/>
            <a:ext cx="4699221" cy="1767141"/>
          </a:xfrm>
        </p:spPr>
        <p:txBody>
          <a:bodyPr anchor="ctr">
            <a:normAutofit/>
          </a:bodyPr>
          <a:lstStyle/>
          <a:p>
            <a:endParaRPr lang="en-US" sz="1800"/>
          </a:p>
        </p:txBody>
      </p:sp>
      <p:sp>
        <p:nvSpPr>
          <p:cNvPr id="35" name="Rectangle 3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9" name="Oval 3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01331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BBA46FB7-D52D-0DE7-5E47-6E7DCE46152F}"/>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Research Question 1</a:t>
            </a:r>
          </a:p>
        </p:txBody>
      </p:sp>
      <p:sp>
        <p:nvSpPr>
          <p:cNvPr id="20" name="Content Placeholder 2">
            <a:extLst>
              <a:ext uri="{FF2B5EF4-FFF2-40B4-BE49-F238E27FC236}">
                <a16:creationId xmlns:a16="http://schemas.microsoft.com/office/drawing/2014/main" id="{C0F77ED7-5502-F0F9-E70E-98E5E5A2D443}"/>
              </a:ext>
            </a:extLst>
          </p:cNvPr>
          <p:cNvSpPr>
            <a:spLocks noGrp="1"/>
          </p:cNvSpPr>
          <p:nvPr>
            <p:ph idx="1"/>
          </p:nvPr>
        </p:nvSpPr>
        <p:spPr>
          <a:xfrm>
            <a:off x="5053780" y="599768"/>
            <a:ext cx="6074467" cy="5572432"/>
          </a:xfrm>
        </p:spPr>
        <p:txBody>
          <a:bodyPr vert="horz" lIns="91440" tIns="45720" rIns="91440" bIns="45720" rtlCol="0" anchor="ctr">
            <a:normAutofit/>
          </a:bodyPr>
          <a:lstStyle/>
          <a:p>
            <a:r>
              <a:rPr lang="en-US" b="1">
                <a:latin typeface="Times New Roman"/>
                <a:cs typeface="Times New Roman"/>
              </a:rPr>
              <a:t>a) How do various factors contribute to the likelihood of patients being diagnosed with diabetes, as indicated by the 'CLASS' variable?</a:t>
            </a:r>
            <a:endParaRPr lang="en-US"/>
          </a:p>
          <a:p>
            <a:pPr>
              <a:buClr>
                <a:srgbClr val="9E3611"/>
              </a:buClr>
            </a:pPr>
            <a:r>
              <a:rPr lang="en-US" b="1">
                <a:latin typeface="Times New Roman"/>
                <a:cs typeface="Times New Roman"/>
              </a:rPr>
              <a:t>b) Identify and analyze the most influential features identified by the decision tree model. Assess the comparative effectiveness of a decision tree model against logistic regression in determining the presence or absence of a medical condition.</a:t>
            </a:r>
            <a:endParaRPr lang="en-US"/>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9971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72095BC-C06B-45BD-A206-0F75C6A4A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9" name="Rectangle 28">
            <a:extLst>
              <a:ext uri="{FF2B5EF4-FFF2-40B4-BE49-F238E27FC236}">
                <a16:creationId xmlns:a16="http://schemas.microsoft.com/office/drawing/2014/main" id="{75217256-9243-44A1-AE11-87584ECCA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7997"/>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C3DD7-6233-36BF-36BE-E3ED501BD723}"/>
              </a:ext>
            </a:extLst>
          </p:cNvPr>
          <p:cNvSpPr>
            <a:spLocks noGrp="1"/>
          </p:cNvSpPr>
          <p:nvPr>
            <p:ph type="title"/>
          </p:nvPr>
        </p:nvSpPr>
        <p:spPr>
          <a:xfrm>
            <a:off x="6011838" y="2681784"/>
            <a:ext cx="5226137" cy="1407494"/>
          </a:xfrm>
          <a:noFill/>
        </p:spPr>
        <p:txBody>
          <a:bodyPr>
            <a:normAutofit/>
          </a:bodyPr>
          <a:lstStyle/>
          <a:p>
            <a:r>
              <a:rPr lang="en-US" sz="4000" dirty="0">
                <a:solidFill>
                  <a:schemeClr val="tx1"/>
                </a:solidFill>
              </a:rPr>
              <a:t>Multinomial Logistic Regression</a:t>
            </a:r>
          </a:p>
        </p:txBody>
      </p:sp>
      <p:sp>
        <p:nvSpPr>
          <p:cNvPr id="31" name="Freeform: Shape 30">
            <a:extLst>
              <a:ext uri="{FF2B5EF4-FFF2-40B4-BE49-F238E27FC236}">
                <a16:creationId xmlns:a16="http://schemas.microsoft.com/office/drawing/2014/main" id="{4D40AAF3-394B-453B-8AF1-B796F8F9F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0"/>
            <a:ext cx="4480560" cy="2516783"/>
          </a:xfrm>
          <a:custGeom>
            <a:avLst/>
            <a:gdLst>
              <a:gd name="connsiteX0" fmla="*/ 273471 w 4480560"/>
              <a:gd name="connsiteY0" fmla="*/ 0 h 2516783"/>
              <a:gd name="connsiteX1" fmla="*/ 4207090 w 4480560"/>
              <a:gd name="connsiteY1" fmla="*/ 0 h 2516783"/>
              <a:gd name="connsiteX2" fmla="*/ 4218264 w 4480560"/>
              <a:gd name="connsiteY2" fmla="*/ 73216 h 2516783"/>
              <a:gd name="connsiteX3" fmla="*/ 4228529 w 4480560"/>
              <a:gd name="connsiteY3" fmla="*/ 276503 h 2516783"/>
              <a:gd name="connsiteX4" fmla="*/ 2240280 w 4480560"/>
              <a:gd name="connsiteY4" fmla="*/ 2264752 h 2516783"/>
              <a:gd name="connsiteX5" fmla="*/ 252032 w 4480560"/>
              <a:gd name="connsiteY5" fmla="*/ 276503 h 2516783"/>
              <a:gd name="connsiteX6" fmla="*/ 262297 w 4480560"/>
              <a:gd name="connsiteY6" fmla="*/ 73216 h 2516783"/>
              <a:gd name="connsiteX7" fmla="*/ 18808 w 4480560"/>
              <a:gd name="connsiteY7" fmla="*/ 0 h 2516783"/>
              <a:gd name="connsiteX8" fmla="*/ 216879 w 4480560"/>
              <a:gd name="connsiteY8" fmla="*/ 0 h 2516783"/>
              <a:gd name="connsiteX9" fmla="*/ 206579 w 4480560"/>
              <a:gd name="connsiteY9" fmla="*/ 67490 h 2516783"/>
              <a:gd name="connsiteX10" fmla="*/ 196025 w 4480560"/>
              <a:gd name="connsiteY10" fmla="*/ 276503 h 2516783"/>
              <a:gd name="connsiteX11" fmla="*/ 2240280 w 4480560"/>
              <a:gd name="connsiteY11" fmla="*/ 2320759 h 2516783"/>
              <a:gd name="connsiteX12" fmla="*/ 4284535 w 4480560"/>
              <a:gd name="connsiteY12" fmla="*/ 276503 h 2516783"/>
              <a:gd name="connsiteX13" fmla="*/ 4273981 w 4480560"/>
              <a:gd name="connsiteY13" fmla="*/ 67490 h 2516783"/>
              <a:gd name="connsiteX14" fmla="*/ 4263681 w 4480560"/>
              <a:gd name="connsiteY14" fmla="*/ 0 h 2516783"/>
              <a:gd name="connsiteX15" fmla="*/ 4461752 w 4480560"/>
              <a:gd name="connsiteY15" fmla="*/ 0 h 2516783"/>
              <a:gd name="connsiteX16" fmla="*/ 4468994 w 4480560"/>
              <a:gd name="connsiteY16" fmla="*/ 47447 h 2516783"/>
              <a:gd name="connsiteX17" fmla="*/ 4480560 w 4480560"/>
              <a:gd name="connsiteY17" fmla="*/ 276503 h 2516783"/>
              <a:gd name="connsiteX18" fmla="*/ 2240280 w 4480560"/>
              <a:gd name="connsiteY18" fmla="*/ 2516783 h 2516783"/>
              <a:gd name="connsiteX19" fmla="*/ 0 w 4480560"/>
              <a:gd name="connsiteY19" fmla="*/ 276503 h 2516783"/>
              <a:gd name="connsiteX20" fmla="*/ 11567 w 4480560"/>
              <a:gd name="connsiteY20" fmla="*/ 47447 h 2516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80560" h="2516783">
                <a:moveTo>
                  <a:pt x="273471" y="0"/>
                </a:moveTo>
                <a:lnTo>
                  <a:pt x="4207090" y="0"/>
                </a:lnTo>
                <a:lnTo>
                  <a:pt x="4218264" y="73216"/>
                </a:lnTo>
                <a:cubicBezTo>
                  <a:pt x="4225052" y="140055"/>
                  <a:pt x="4228529" y="207873"/>
                  <a:pt x="4228529" y="276503"/>
                </a:cubicBezTo>
                <a:cubicBezTo>
                  <a:pt x="4228529" y="1374583"/>
                  <a:pt x="3338359" y="2264752"/>
                  <a:pt x="2240280" y="2264752"/>
                </a:cubicBezTo>
                <a:cubicBezTo>
                  <a:pt x="1142201" y="2264752"/>
                  <a:pt x="252032" y="1374583"/>
                  <a:pt x="252032" y="276503"/>
                </a:cubicBezTo>
                <a:cubicBezTo>
                  <a:pt x="252032" y="207873"/>
                  <a:pt x="255509" y="140055"/>
                  <a:pt x="262297" y="73216"/>
                </a:cubicBezTo>
                <a:close/>
                <a:moveTo>
                  <a:pt x="18808" y="0"/>
                </a:moveTo>
                <a:lnTo>
                  <a:pt x="216879" y="0"/>
                </a:lnTo>
                <a:lnTo>
                  <a:pt x="206579" y="67490"/>
                </a:lnTo>
                <a:cubicBezTo>
                  <a:pt x="199600" y="136212"/>
                  <a:pt x="196025" y="205940"/>
                  <a:pt x="196025" y="276503"/>
                </a:cubicBezTo>
                <a:cubicBezTo>
                  <a:pt x="196025" y="1405514"/>
                  <a:pt x="1111269" y="2320759"/>
                  <a:pt x="2240280" y="2320759"/>
                </a:cubicBezTo>
                <a:cubicBezTo>
                  <a:pt x="3369291" y="2320759"/>
                  <a:pt x="4284535" y="1405514"/>
                  <a:pt x="4284535" y="276503"/>
                </a:cubicBezTo>
                <a:cubicBezTo>
                  <a:pt x="4284535" y="205940"/>
                  <a:pt x="4280960" y="136212"/>
                  <a:pt x="4273981" y="67490"/>
                </a:cubicBezTo>
                <a:lnTo>
                  <a:pt x="4263681" y="0"/>
                </a:lnTo>
                <a:lnTo>
                  <a:pt x="4461752" y="0"/>
                </a:lnTo>
                <a:lnTo>
                  <a:pt x="4468994" y="47447"/>
                </a:lnTo>
                <a:cubicBezTo>
                  <a:pt x="4476642" y="122759"/>
                  <a:pt x="4480560" y="199173"/>
                  <a:pt x="4480560" y="276503"/>
                </a:cubicBezTo>
                <a:cubicBezTo>
                  <a:pt x="4480560" y="1513776"/>
                  <a:pt x="3477553" y="2516783"/>
                  <a:pt x="2240280" y="2516783"/>
                </a:cubicBezTo>
                <a:cubicBezTo>
                  <a:pt x="1003008" y="2516783"/>
                  <a:pt x="0" y="1513776"/>
                  <a:pt x="0" y="276503"/>
                </a:cubicBezTo>
                <a:cubicBezTo>
                  <a:pt x="0" y="199173"/>
                  <a:pt x="3918" y="122759"/>
                  <a:pt x="11567" y="47447"/>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
        <p:nvSpPr>
          <p:cNvPr id="33" name="Freeform: Shape 32">
            <a:extLst>
              <a:ext uri="{FF2B5EF4-FFF2-40B4-BE49-F238E27FC236}">
                <a16:creationId xmlns:a16="http://schemas.microsoft.com/office/drawing/2014/main" id="{A4D0672D-43C7-420C-A186-48122D7CD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667"/>
            <a:ext cx="5681204" cy="6320333"/>
          </a:xfrm>
          <a:custGeom>
            <a:avLst/>
            <a:gdLst>
              <a:gd name="connsiteX0" fmla="*/ 0 w 5681204"/>
              <a:gd name="connsiteY0" fmla="*/ 5597835 h 6320333"/>
              <a:gd name="connsiteX1" fmla="*/ 39695 w 5681204"/>
              <a:gd name="connsiteY1" fmla="*/ 5641510 h 6320333"/>
              <a:gd name="connsiteX2" fmla="*/ 1034272 w 5681204"/>
              <a:gd name="connsiteY2" fmla="*/ 6312073 h 6320333"/>
              <a:gd name="connsiteX3" fmla="*/ 1056841 w 5681204"/>
              <a:gd name="connsiteY3" fmla="*/ 6320333 h 6320333"/>
              <a:gd name="connsiteX4" fmla="*/ 413612 w 5681204"/>
              <a:gd name="connsiteY4" fmla="*/ 6320333 h 6320333"/>
              <a:gd name="connsiteX5" fmla="*/ 300961 w 5681204"/>
              <a:gd name="connsiteY5" fmla="*/ 6249073 h 6320333"/>
              <a:gd name="connsiteX6" fmla="*/ 71042 w 5681204"/>
              <a:gd name="connsiteY6" fmla="*/ 6074983 h 6320333"/>
              <a:gd name="connsiteX7" fmla="*/ 0 w 5681204"/>
              <a:gd name="connsiteY7" fmla="*/ 6010415 h 6320333"/>
              <a:gd name="connsiteX8" fmla="*/ 2252205 w 5681204"/>
              <a:gd name="connsiteY8" fmla="*/ 385763 h 6320333"/>
              <a:gd name="connsiteX9" fmla="*/ 5295442 w 5681204"/>
              <a:gd name="connsiteY9" fmla="*/ 3429000 h 6320333"/>
              <a:gd name="connsiteX10" fmla="*/ 3436771 w 5681204"/>
              <a:gd name="connsiteY10" fmla="*/ 6233085 h 6320333"/>
              <a:gd name="connsiteX11" fmla="*/ 3198390 w 5681204"/>
              <a:gd name="connsiteY11" fmla="*/ 6320333 h 6320333"/>
              <a:gd name="connsiteX12" fmla="*/ 1306021 w 5681204"/>
              <a:gd name="connsiteY12" fmla="*/ 6320333 h 6320333"/>
              <a:gd name="connsiteX13" fmla="*/ 1067639 w 5681204"/>
              <a:gd name="connsiteY13" fmla="*/ 6233085 h 6320333"/>
              <a:gd name="connsiteX14" fmla="*/ 100311 w 5681204"/>
              <a:gd name="connsiteY14" fmla="*/ 5580893 h 6320333"/>
              <a:gd name="connsiteX15" fmla="*/ 0 w 5681204"/>
              <a:gd name="connsiteY15" fmla="*/ 5470524 h 6320333"/>
              <a:gd name="connsiteX16" fmla="*/ 0 w 5681204"/>
              <a:gd name="connsiteY16" fmla="*/ 1387476 h 6320333"/>
              <a:gd name="connsiteX17" fmla="*/ 100311 w 5681204"/>
              <a:gd name="connsiteY17" fmla="*/ 1277106 h 6320333"/>
              <a:gd name="connsiteX18" fmla="*/ 2252205 w 5681204"/>
              <a:gd name="connsiteY18" fmla="*/ 385763 h 6320333"/>
              <a:gd name="connsiteX19" fmla="*/ 2252205 w 5681204"/>
              <a:gd name="connsiteY19" fmla="*/ 0 h 6320333"/>
              <a:gd name="connsiteX20" fmla="*/ 5681204 w 5681204"/>
              <a:gd name="connsiteY20" fmla="*/ 3429000 h 6320333"/>
              <a:gd name="connsiteX21" fmla="*/ 4169391 w 5681204"/>
              <a:gd name="connsiteY21" fmla="*/ 6272380 h 6320333"/>
              <a:gd name="connsiteX22" fmla="*/ 4090458 w 5681204"/>
              <a:gd name="connsiteY22" fmla="*/ 6320333 h 6320333"/>
              <a:gd name="connsiteX23" fmla="*/ 3447569 w 5681204"/>
              <a:gd name="connsiteY23" fmla="*/ 6320333 h 6320333"/>
              <a:gd name="connsiteX24" fmla="*/ 3470138 w 5681204"/>
              <a:gd name="connsiteY24" fmla="*/ 6312073 h 6320333"/>
              <a:gd name="connsiteX25" fmla="*/ 5381167 w 5681204"/>
              <a:gd name="connsiteY25" fmla="*/ 3429000 h 6320333"/>
              <a:gd name="connsiteX26" fmla="*/ 2252205 w 5681204"/>
              <a:gd name="connsiteY26" fmla="*/ 300038 h 6320333"/>
              <a:gd name="connsiteX27" fmla="*/ 39695 w 5681204"/>
              <a:gd name="connsiteY27" fmla="*/ 1216490 h 6320333"/>
              <a:gd name="connsiteX28" fmla="*/ 0 w 5681204"/>
              <a:gd name="connsiteY28" fmla="*/ 1260165 h 6320333"/>
              <a:gd name="connsiteX29" fmla="*/ 0 w 5681204"/>
              <a:gd name="connsiteY29" fmla="*/ 847584 h 6320333"/>
              <a:gd name="connsiteX30" fmla="*/ 71042 w 5681204"/>
              <a:gd name="connsiteY30" fmla="*/ 783017 h 6320333"/>
              <a:gd name="connsiteX31" fmla="*/ 2252205 w 5681204"/>
              <a:gd name="connsiteY31" fmla="*/ 0 h 6320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681204" h="6320333">
                <a:moveTo>
                  <a:pt x="0" y="5597835"/>
                </a:moveTo>
                <a:lnTo>
                  <a:pt x="39695" y="5641510"/>
                </a:lnTo>
                <a:cubicBezTo>
                  <a:pt x="322810" y="5924626"/>
                  <a:pt x="659928" y="6153739"/>
                  <a:pt x="1034272" y="6312073"/>
                </a:cubicBezTo>
                <a:lnTo>
                  <a:pt x="1056841" y="6320333"/>
                </a:lnTo>
                <a:lnTo>
                  <a:pt x="413612" y="6320333"/>
                </a:lnTo>
                <a:lnTo>
                  <a:pt x="300961" y="6249073"/>
                </a:lnTo>
                <a:cubicBezTo>
                  <a:pt x="221838" y="6194223"/>
                  <a:pt x="145134" y="6136129"/>
                  <a:pt x="71042" y="6074983"/>
                </a:cubicBezTo>
                <a:lnTo>
                  <a:pt x="0" y="6010415"/>
                </a:lnTo>
                <a:close/>
                <a:moveTo>
                  <a:pt x="2252205" y="385763"/>
                </a:moveTo>
                <a:cubicBezTo>
                  <a:pt x="3932939" y="385763"/>
                  <a:pt x="5295442" y="1748266"/>
                  <a:pt x="5295442" y="3429000"/>
                </a:cubicBezTo>
                <a:cubicBezTo>
                  <a:pt x="5295442" y="4689551"/>
                  <a:pt x="4529034" y="5771096"/>
                  <a:pt x="3436771" y="6233085"/>
                </a:cubicBezTo>
                <a:lnTo>
                  <a:pt x="3198390" y="6320333"/>
                </a:lnTo>
                <a:lnTo>
                  <a:pt x="1306021" y="6320333"/>
                </a:lnTo>
                <a:lnTo>
                  <a:pt x="1067639" y="6233085"/>
                </a:lnTo>
                <a:cubicBezTo>
                  <a:pt x="703552" y="6079088"/>
                  <a:pt x="375670" y="5856252"/>
                  <a:pt x="100311" y="5580893"/>
                </a:cubicBezTo>
                <a:lnTo>
                  <a:pt x="0" y="5470524"/>
                </a:lnTo>
                <a:lnTo>
                  <a:pt x="0" y="1387476"/>
                </a:lnTo>
                <a:lnTo>
                  <a:pt x="100311" y="1277106"/>
                </a:lnTo>
                <a:cubicBezTo>
                  <a:pt x="651028" y="726388"/>
                  <a:pt x="1411838" y="385763"/>
                  <a:pt x="2252205" y="385763"/>
                </a:cubicBezTo>
                <a:close/>
                <a:moveTo>
                  <a:pt x="2252205" y="0"/>
                </a:moveTo>
                <a:cubicBezTo>
                  <a:pt x="4145989" y="0"/>
                  <a:pt x="5681204" y="1535215"/>
                  <a:pt x="5681204" y="3429000"/>
                </a:cubicBezTo>
                <a:cubicBezTo>
                  <a:pt x="5681204" y="4612615"/>
                  <a:pt x="5081511" y="5656164"/>
                  <a:pt x="4169391" y="6272380"/>
                </a:cubicBezTo>
                <a:lnTo>
                  <a:pt x="4090458" y="6320333"/>
                </a:lnTo>
                <a:lnTo>
                  <a:pt x="3447569" y="6320333"/>
                </a:lnTo>
                <a:lnTo>
                  <a:pt x="3470138" y="6312073"/>
                </a:lnTo>
                <a:cubicBezTo>
                  <a:pt x="4593170" y="5837070"/>
                  <a:pt x="5381167" y="4725058"/>
                  <a:pt x="5381167" y="3429000"/>
                </a:cubicBezTo>
                <a:cubicBezTo>
                  <a:pt x="5381167" y="1700922"/>
                  <a:pt x="3980282" y="300038"/>
                  <a:pt x="2252205" y="300038"/>
                </a:cubicBezTo>
                <a:cubicBezTo>
                  <a:pt x="1388166" y="300038"/>
                  <a:pt x="605925" y="650259"/>
                  <a:pt x="39695" y="1216490"/>
                </a:cubicBezTo>
                <a:lnTo>
                  <a:pt x="0" y="1260165"/>
                </a:lnTo>
                <a:lnTo>
                  <a:pt x="0" y="847584"/>
                </a:lnTo>
                <a:lnTo>
                  <a:pt x="71042" y="783017"/>
                </a:lnTo>
                <a:cubicBezTo>
                  <a:pt x="663776" y="293850"/>
                  <a:pt x="1423674" y="0"/>
                  <a:pt x="225220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24CAFFDF-8A7D-A068-D7FC-7908DC54E378}"/>
              </a:ext>
            </a:extLst>
          </p:cNvPr>
          <p:cNvPicPr>
            <a:picLocks noChangeAspect="1"/>
          </p:cNvPicPr>
          <p:nvPr/>
        </p:nvPicPr>
        <p:blipFill>
          <a:blip r:embed="rId3"/>
          <a:stretch>
            <a:fillRect/>
          </a:stretch>
        </p:blipFill>
        <p:spPr>
          <a:xfrm>
            <a:off x="6093112" y="-5977"/>
            <a:ext cx="2773737" cy="1708146"/>
          </a:xfrm>
          <a:prstGeom prst="rect">
            <a:avLst/>
          </a:prstGeom>
        </p:spPr>
      </p:pic>
      <p:pic>
        <p:nvPicPr>
          <p:cNvPr id="4" name="Content Placeholder 3" descr="A screenshot of a computer&#10;&#10;Description automatically generated">
            <a:extLst>
              <a:ext uri="{FF2B5EF4-FFF2-40B4-BE49-F238E27FC236}">
                <a16:creationId xmlns:a16="http://schemas.microsoft.com/office/drawing/2014/main" id="{3C80B71E-5C35-7F0E-4E90-B9A743C6FFE1}"/>
              </a:ext>
            </a:extLst>
          </p:cNvPr>
          <p:cNvPicPr>
            <a:picLocks noChangeAspect="1"/>
          </p:cNvPicPr>
          <p:nvPr/>
        </p:nvPicPr>
        <p:blipFill>
          <a:blip r:embed="rId4"/>
          <a:stretch>
            <a:fillRect/>
          </a:stretch>
        </p:blipFill>
        <p:spPr>
          <a:xfrm>
            <a:off x="481715" y="1630497"/>
            <a:ext cx="3728619" cy="4539142"/>
          </a:xfrm>
          <a:prstGeom prst="rect">
            <a:avLst/>
          </a:prstGeom>
        </p:spPr>
      </p:pic>
      <p:sp>
        <p:nvSpPr>
          <p:cNvPr id="9" name="Content Placeholder 8">
            <a:extLst>
              <a:ext uri="{FF2B5EF4-FFF2-40B4-BE49-F238E27FC236}">
                <a16:creationId xmlns:a16="http://schemas.microsoft.com/office/drawing/2014/main" id="{43218221-6024-4829-52A2-E01F9F846A3B}"/>
              </a:ext>
            </a:extLst>
          </p:cNvPr>
          <p:cNvSpPr>
            <a:spLocks noGrp="1"/>
          </p:cNvSpPr>
          <p:nvPr>
            <p:ph idx="1"/>
          </p:nvPr>
        </p:nvSpPr>
        <p:spPr>
          <a:xfrm>
            <a:off x="6011837" y="4189863"/>
            <a:ext cx="5226137" cy="1982336"/>
          </a:xfrm>
        </p:spPr>
        <p:txBody>
          <a:bodyPr vert="horz" lIns="91440" tIns="45720" rIns="91440" bIns="45720" rtlCol="0" anchor="t">
            <a:normAutofit/>
          </a:bodyPr>
          <a:lstStyle/>
          <a:p>
            <a:r>
              <a:rPr lang="en-US" sz="3600" cap="all" dirty="0">
                <a:latin typeface="Rockwell Condensed"/>
              </a:rPr>
              <a:t>WITH FULL VARIABLE MODEL</a:t>
            </a:r>
            <a:endParaRPr lang="en-US" sz="3600" dirty="0">
              <a:latin typeface="Rockwell Condensed"/>
            </a:endParaRPr>
          </a:p>
          <a:p>
            <a:pPr>
              <a:buClr>
                <a:srgbClr val="9E3611"/>
              </a:buClr>
            </a:pPr>
            <a:endParaRPr lang="en-US" dirty="0"/>
          </a:p>
        </p:txBody>
      </p:sp>
      <p:grpSp>
        <p:nvGrpSpPr>
          <p:cNvPr id="35" name="Group 34">
            <a:extLst>
              <a:ext uri="{FF2B5EF4-FFF2-40B4-BE49-F238E27FC236}">
                <a16:creationId xmlns:a16="http://schemas.microsoft.com/office/drawing/2014/main" id="{D96E3E53-A85C-4F1C-8D49-274B285842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9B18F255-8818-4B29-BE51-E6C53C9AA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7" name="Oval 36">
              <a:extLst>
                <a:ext uri="{FF2B5EF4-FFF2-40B4-BE49-F238E27FC236}">
                  <a16:creationId xmlns:a16="http://schemas.microsoft.com/office/drawing/2014/main" id="{9B9FAC86-F2AD-430F-A01E-366FAC8AB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7428622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2182A7F3-A2C7-6C55-F141-022090764B94}"/>
              </a:ext>
            </a:extLst>
          </p:cNvPr>
          <p:cNvPicPr>
            <a:picLocks noChangeAspect="1"/>
          </p:cNvPicPr>
          <p:nvPr/>
        </p:nvPicPr>
        <p:blipFill>
          <a:blip r:embed="rId2"/>
          <a:stretch>
            <a:fillRect/>
          </a:stretch>
        </p:blipFill>
        <p:spPr>
          <a:xfrm>
            <a:off x="3608064" y="505223"/>
            <a:ext cx="4975870" cy="3060160"/>
          </a:xfrm>
          <a:prstGeom prst="rect">
            <a:avLst/>
          </a:prstGeom>
        </p:spPr>
      </p:pic>
      <p:sp>
        <p:nvSpPr>
          <p:cNvPr id="44" name="Rectangle 4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4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1C3DD7-6233-36BF-36BE-E3ED501BD723}"/>
              </a:ext>
            </a:extLst>
          </p:cNvPr>
          <p:cNvSpPr>
            <a:spLocks noGrp="1"/>
          </p:cNvSpPr>
          <p:nvPr>
            <p:ph type="title"/>
          </p:nvPr>
        </p:nvSpPr>
        <p:spPr>
          <a:xfrm>
            <a:off x="1285456" y="4162031"/>
            <a:ext cx="4543683" cy="1767141"/>
          </a:xfrm>
        </p:spPr>
        <p:txBody>
          <a:bodyPr>
            <a:normAutofit/>
          </a:bodyPr>
          <a:lstStyle/>
          <a:p>
            <a:pPr algn="r"/>
            <a:r>
              <a:rPr lang="en-US" sz="4600"/>
              <a:t>Multinomial Logistic Regression</a:t>
            </a:r>
          </a:p>
        </p:txBody>
      </p:sp>
      <p:sp>
        <p:nvSpPr>
          <p:cNvPr id="9" name="Content Placeholder 8">
            <a:extLst>
              <a:ext uri="{FF2B5EF4-FFF2-40B4-BE49-F238E27FC236}">
                <a16:creationId xmlns:a16="http://schemas.microsoft.com/office/drawing/2014/main" id="{43218221-6024-4829-52A2-E01F9F846A3B}"/>
              </a:ext>
            </a:extLst>
          </p:cNvPr>
          <p:cNvSpPr>
            <a:spLocks noGrp="1"/>
          </p:cNvSpPr>
          <p:nvPr>
            <p:ph idx="1"/>
          </p:nvPr>
        </p:nvSpPr>
        <p:spPr>
          <a:xfrm>
            <a:off x="6217920" y="4170410"/>
            <a:ext cx="4699221" cy="1767141"/>
          </a:xfrm>
        </p:spPr>
        <p:txBody>
          <a:bodyPr vert="horz" lIns="91440" tIns="45720" rIns="91440" bIns="45720" rtlCol="0" anchor="ctr">
            <a:normAutofit/>
          </a:bodyPr>
          <a:lstStyle/>
          <a:p>
            <a:r>
              <a:rPr lang="en-US" sz="1800" cap="all">
                <a:latin typeface="Rockwell Condensed"/>
              </a:rPr>
              <a:t>WITH BEST SUBSET SELECTION</a:t>
            </a:r>
            <a:endParaRPr lang="en-US" sz="1800">
              <a:latin typeface="Rockwell Condensed"/>
            </a:endParaRPr>
          </a:p>
          <a:p>
            <a:pPr>
              <a:buClr>
                <a:srgbClr val="9E3611"/>
              </a:buClr>
            </a:pPr>
            <a:endParaRPr lang="en-US" sz="1800"/>
          </a:p>
        </p:txBody>
      </p:sp>
      <p:sp>
        <p:nvSpPr>
          <p:cNvPr id="48" name="Rectangle 4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2" name="Oval 5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6641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4FDC-21BF-2DDC-71C4-B5CF4E7DE45F}"/>
              </a:ext>
            </a:extLst>
          </p:cNvPr>
          <p:cNvSpPr>
            <a:spLocks noGrp="1"/>
          </p:cNvSpPr>
          <p:nvPr>
            <p:ph type="title"/>
          </p:nvPr>
        </p:nvSpPr>
        <p:spPr/>
        <p:txBody>
          <a:bodyPr/>
          <a:lstStyle/>
          <a:p>
            <a:r>
              <a:rPr lang="en-US" dirty="0"/>
              <a:t>Comparing Accuracy of the predicted models</a:t>
            </a:r>
          </a:p>
        </p:txBody>
      </p:sp>
      <p:sp>
        <p:nvSpPr>
          <p:cNvPr id="3" name="Text Placeholder 2">
            <a:extLst>
              <a:ext uri="{FF2B5EF4-FFF2-40B4-BE49-F238E27FC236}">
                <a16:creationId xmlns:a16="http://schemas.microsoft.com/office/drawing/2014/main" id="{5F4EEF19-CEFB-8370-2394-EF4663250CEC}"/>
              </a:ext>
            </a:extLst>
          </p:cNvPr>
          <p:cNvSpPr>
            <a:spLocks noGrp="1"/>
          </p:cNvSpPr>
          <p:nvPr>
            <p:ph type="body" idx="1"/>
          </p:nvPr>
        </p:nvSpPr>
        <p:spPr/>
        <p:txBody>
          <a:bodyPr/>
          <a:lstStyle/>
          <a:p>
            <a:r>
              <a:rPr lang="en-US" dirty="0"/>
              <a:t>Full model prediction</a:t>
            </a:r>
          </a:p>
        </p:txBody>
      </p:sp>
      <p:pic>
        <p:nvPicPr>
          <p:cNvPr id="7" name="Content Placeholder 6" descr="A screenshot of a computer&#10;&#10;Description automatically generated">
            <a:extLst>
              <a:ext uri="{FF2B5EF4-FFF2-40B4-BE49-F238E27FC236}">
                <a16:creationId xmlns:a16="http://schemas.microsoft.com/office/drawing/2014/main" id="{C4181A7B-B1B5-649B-E8A4-F5FE677407C9}"/>
              </a:ext>
            </a:extLst>
          </p:cNvPr>
          <p:cNvPicPr>
            <a:picLocks noGrp="1" noChangeAspect="1"/>
          </p:cNvPicPr>
          <p:nvPr>
            <p:ph sz="half" idx="2"/>
          </p:nvPr>
        </p:nvPicPr>
        <p:blipFill>
          <a:blip r:embed="rId2"/>
          <a:stretch>
            <a:fillRect/>
          </a:stretch>
        </p:blipFill>
        <p:spPr>
          <a:xfrm>
            <a:off x="1289875" y="2769870"/>
            <a:ext cx="4314825" cy="3238500"/>
          </a:xfrm>
        </p:spPr>
      </p:pic>
      <p:sp>
        <p:nvSpPr>
          <p:cNvPr id="5" name="Text Placeholder 4">
            <a:extLst>
              <a:ext uri="{FF2B5EF4-FFF2-40B4-BE49-F238E27FC236}">
                <a16:creationId xmlns:a16="http://schemas.microsoft.com/office/drawing/2014/main" id="{0A57DA8F-BAFD-A642-1F0D-6535471139D5}"/>
              </a:ext>
            </a:extLst>
          </p:cNvPr>
          <p:cNvSpPr>
            <a:spLocks noGrp="1"/>
          </p:cNvSpPr>
          <p:nvPr>
            <p:ph type="body" sz="quarter" idx="3"/>
          </p:nvPr>
        </p:nvSpPr>
        <p:spPr/>
        <p:txBody>
          <a:bodyPr/>
          <a:lstStyle/>
          <a:p>
            <a:r>
              <a:rPr lang="en-US" dirty="0"/>
              <a:t>Best Subset model prediction</a:t>
            </a:r>
          </a:p>
        </p:txBody>
      </p:sp>
      <p:pic>
        <p:nvPicPr>
          <p:cNvPr id="8" name="Content Placeholder 7" descr="A screenshot of a computer&#10;&#10;Description automatically generated">
            <a:extLst>
              <a:ext uri="{FF2B5EF4-FFF2-40B4-BE49-F238E27FC236}">
                <a16:creationId xmlns:a16="http://schemas.microsoft.com/office/drawing/2014/main" id="{5E78734A-2B3D-7239-C9F5-3A913BC9F4A0}"/>
              </a:ext>
            </a:extLst>
          </p:cNvPr>
          <p:cNvPicPr>
            <a:picLocks noGrp="1" noChangeAspect="1"/>
          </p:cNvPicPr>
          <p:nvPr>
            <p:ph sz="quarter" idx="4"/>
          </p:nvPr>
        </p:nvPicPr>
        <p:blipFill>
          <a:blip r:embed="rId3"/>
          <a:stretch>
            <a:fillRect/>
          </a:stretch>
        </p:blipFill>
        <p:spPr>
          <a:xfrm>
            <a:off x="6960347" y="2743200"/>
            <a:ext cx="3562634" cy="3291840"/>
          </a:xfrm>
        </p:spPr>
      </p:pic>
    </p:spTree>
    <p:extLst>
      <p:ext uri="{BB962C8B-B14F-4D97-AF65-F5344CB8AC3E}">
        <p14:creationId xmlns:p14="http://schemas.microsoft.com/office/powerpoint/2010/main" val="1883790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CE808-01C2-23F1-D308-7DFD2E0452C9}"/>
              </a:ext>
            </a:extLst>
          </p:cNvPr>
          <p:cNvSpPr>
            <a:spLocks noGrp="1"/>
          </p:cNvSpPr>
          <p:nvPr>
            <p:ph type="title"/>
          </p:nvPr>
        </p:nvSpPr>
        <p:spPr/>
        <p:txBody>
          <a:bodyPr/>
          <a:lstStyle/>
          <a:p>
            <a:r>
              <a:rPr lang="en-US" dirty="0"/>
              <a:t>Tree Models</a:t>
            </a:r>
          </a:p>
        </p:txBody>
      </p:sp>
      <p:sp>
        <p:nvSpPr>
          <p:cNvPr id="3" name="Text Placeholder 2">
            <a:extLst>
              <a:ext uri="{FF2B5EF4-FFF2-40B4-BE49-F238E27FC236}">
                <a16:creationId xmlns:a16="http://schemas.microsoft.com/office/drawing/2014/main" id="{A1A8E698-4059-6688-9D38-02D55EBE0973}"/>
              </a:ext>
            </a:extLst>
          </p:cNvPr>
          <p:cNvSpPr>
            <a:spLocks noGrp="1"/>
          </p:cNvSpPr>
          <p:nvPr>
            <p:ph type="body" idx="1"/>
          </p:nvPr>
        </p:nvSpPr>
        <p:spPr>
          <a:xfrm>
            <a:off x="1066800" y="1737017"/>
            <a:ext cx="4754880" cy="640080"/>
          </a:xfrm>
        </p:spPr>
        <p:txBody>
          <a:bodyPr/>
          <a:lstStyle/>
          <a:p>
            <a:r>
              <a:rPr lang="en-US" dirty="0"/>
              <a:t>Unpruned Model</a:t>
            </a:r>
          </a:p>
        </p:txBody>
      </p:sp>
      <p:pic>
        <p:nvPicPr>
          <p:cNvPr id="7" name="Content Placeholder 6" descr="A diagram of a tree&#10;&#10;Description automatically generated">
            <a:extLst>
              <a:ext uri="{FF2B5EF4-FFF2-40B4-BE49-F238E27FC236}">
                <a16:creationId xmlns:a16="http://schemas.microsoft.com/office/drawing/2014/main" id="{0900AC49-06CC-6376-0758-98137EFB4247}"/>
              </a:ext>
            </a:extLst>
          </p:cNvPr>
          <p:cNvPicPr>
            <a:picLocks noGrp="1" noChangeAspect="1"/>
          </p:cNvPicPr>
          <p:nvPr>
            <p:ph sz="half" idx="2"/>
          </p:nvPr>
        </p:nvPicPr>
        <p:blipFill>
          <a:blip r:embed="rId2"/>
          <a:stretch>
            <a:fillRect/>
          </a:stretch>
        </p:blipFill>
        <p:spPr>
          <a:xfrm>
            <a:off x="1252299" y="2134302"/>
            <a:ext cx="3928485" cy="2266564"/>
          </a:xfrm>
        </p:spPr>
      </p:pic>
      <p:sp>
        <p:nvSpPr>
          <p:cNvPr id="5" name="Text Placeholder 4">
            <a:extLst>
              <a:ext uri="{FF2B5EF4-FFF2-40B4-BE49-F238E27FC236}">
                <a16:creationId xmlns:a16="http://schemas.microsoft.com/office/drawing/2014/main" id="{7885A8CA-E62A-8741-0B47-4F7859AEFF04}"/>
              </a:ext>
            </a:extLst>
          </p:cNvPr>
          <p:cNvSpPr>
            <a:spLocks noGrp="1"/>
          </p:cNvSpPr>
          <p:nvPr>
            <p:ph type="body" sz="quarter" idx="3"/>
          </p:nvPr>
        </p:nvSpPr>
        <p:spPr>
          <a:xfrm>
            <a:off x="6374956" y="1715552"/>
            <a:ext cx="4754880" cy="640080"/>
          </a:xfrm>
        </p:spPr>
        <p:txBody>
          <a:bodyPr/>
          <a:lstStyle/>
          <a:p>
            <a:r>
              <a:rPr lang="en-US" dirty="0"/>
              <a:t>Pruned Model</a:t>
            </a:r>
          </a:p>
        </p:txBody>
      </p:sp>
      <p:pic>
        <p:nvPicPr>
          <p:cNvPr id="8" name="Content Placeholder 7" descr="A screenshot of a computer screen&#10;&#10;Description automatically generated">
            <a:extLst>
              <a:ext uri="{FF2B5EF4-FFF2-40B4-BE49-F238E27FC236}">
                <a16:creationId xmlns:a16="http://schemas.microsoft.com/office/drawing/2014/main" id="{232D4828-7961-BDFE-6A8B-E3D42E1E7022}"/>
              </a:ext>
            </a:extLst>
          </p:cNvPr>
          <p:cNvPicPr>
            <a:picLocks noGrp="1" noChangeAspect="1"/>
          </p:cNvPicPr>
          <p:nvPr>
            <p:ph sz="quarter" idx="4"/>
          </p:nvPr>
        </p:nvPicPr>
        <p:blipFill rotWithShape="1">
          <a:blip r:embed="rId3"/>
          <a:srcRect r="-424" b="59283"/>
          <a:stretch/>
        </p:blipFill>
        <p:spPr>
          <a:xfrm>
            <a:off x="6097436" y="2195848"/>
            <a:ext cx="4623083" cy="2467230"/>
          </a:xfrm>
        </p:spPr>
      </p:pic>
      <p:pic>
        <p:nvPicPr>
          <p:cNvPr id="9" name="Picture 8" descr="A screenshot of a computer&#10;&#10;Description automatically generated">
            <a:extLst>
              <a:ext uri="{FF2B5EF4-FFF2-40B4-BE49-F238E27FC236}">
                <a16:creationId xmlns:a16="http://schemas.microsoft.com/office/drawing/2014/main" id="{A181F4D3-3ED8-EB2E-667D-C711F782C729}"/>
              </a:ext>
            </a:extLst>
          </p:cNvPr>
          <p:cNvPicPr>
            <a:picLocks noChangeAspect="1"/>
          </p:cNvPicPr>
          <p:nvPr/>
        </p:nvPicPr>
        <p:blipFill>
          <a:blip r:embed="rId4"/>
          <a:stretch>
            <a:fillRect/>
          </a:stretch>
        </p:blipFill>
        <p:spPr>
          <a:xfrm>
            <a:off x="1204242" y="4402093"/>
            <a:ext cx="4352925" cy="2260914"/>
          </a:xfrm>
          <a:prstGeom prst="rect">
            <a:avLst/>
          </a:prstGeom>
        </p:spPr>
      </p:pic>
      <p:pic>
        <p:nvPicPr>
          <p:cNvPr id="10" name="Picture 9" descr="A screenshot of a statistics&#10;&#10;Description automatically generated">
            <a:extLst>
              <a:ext uri="{FF2B5EF4-FFF2-40B4-BE49-F238E27FC236}">
                <a16:creationId xmlns:a16="http://schemas.microsoft.com/office/drawing/2014/main" id="{0B7979E6-570B-B474-9AE3-B28307F51D2F}"/>
              </a:ext>
            </a:extLst>
          </p:cNvPr>
          <p:cNvPicPr>
            <a:picLocks noChangeAspect="1"/>
          </p:cNvPicPr>
          <p:nvPr/>
        </p:nvPicPr>
        <p:blipFill>
          <a:blip r:embed="rId5"/>
          <a:stretch>
            <a:fillRect/>
          </a:stretch>
        </p:blipFill>
        <p:spPr>
          <a:xfrm>
            <a:off x="6628461" y="4464207"/>
            <a:ext cx="3829050" cy="1685925"/>
          </a:xfrm>
          <a:prstGeom prst="rect">
            <a:avLst/>
          </a:prstGeom>
        </p:spPr>
      </p:pic>
    </p:spTree>
    <p:extLst>
      <p:ext uri="{BB962C8B-B14F-4D97-AF65-F5344CB8AC3E}">
        <p14:creationId xmlns:p14="http://schemas.microsoft.com/office/powerpoint/2010/main" val="9046969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EDF4-44FF-B924-0B53-4EDA2B013166}"/>
              </a:ext>
            </a:extLst>
          </p:cNvPr>
          <p:cNvSpPr>
            <a:spLocks noGrp="1"/>
          </p:cNvSpPr>
          <p:nvPr>
            <p:ph type="title"/>
          </p:nvPr>
        </p:nvSpPr>
        <p:spPr/>
        <p:txBody>
          <a:bodyPr/>
          <a:lstStyle/>
          <a:p>
            <a:r>
              <a:rPr lang="en-US" dirty="0"/>
              <a:t>Logistic Regression vs Tree models</a:t>
            </a:r>
          </a:p>
        </p:txBody>
      </p:sp>
      <p:sp>
        <p:nvSpPr>
          <p:cNvPr id="3" name="Text Placeholder 2">
            <a:extLst>
              <a:ext uri="{FF2B5EF4-FFF2-40B4-BE49-F238E27FC236}">
                <a16:creationId xmlns:a16="http://schemas.microsoft.com/office/drawing/2014/main" id="{A6658A9C-D34B-2A4D-E4B3-B2E9F95EC93F}"/>
              </a:ext>
            </a:extLst>
          </p:cNvPr>
          <p:cNvSpPr>
            <a:spLocks noGrp="1"/>
          </p:cNvSpPr>
          <p:nvPr>
            <p:ph type="body" idx="1"/>
          </p:nvPr>
        </p:nvSpPr>
        <p:spPr/>
        <p:txBody>
          <a:bodyPr/>
          <a:lstStyle/>
          <a:p>
            <a:r>
              <a:rPr lang="en-US" dirty="0"/>
              <a:t>Logistic</a:t>
            </a:r>
          </a:p>
        </p:txBody>
      </p:sp>
      <p:sp>
        <p:nvSpPr>
          <p:cNvPr id="4" name="Content Placeholder 3">
            <a:extLst>
              <a:ext uri="{FF2B5EF4-FFF2-40B4-BE49-F238E27FC236}">
                <a16:creationId xmlns:a16="http://schemas.microsoft.com/office/drawing/2014/main" id="{1CFC19F5-624C-D6D7-F7D2-8FA04C28D6B8}"/>
              </a:ext>
            </a:extLst>
          </p:cNvPr>
          <p:cNvSpPr>
            <a:spLocks noGrp="1"/>
          </p:cNvSpPr>
          <p:nvPr>
            <p:ph sz="half" idx="2"/>
          </p:nvPr>
        </p:nvSpPr>
        <p:spPr/>
        <p:txBody>
          <a:bodyPr vert="horz" lIns="91440" tIns="45720" rIns="91440" bIns="45720" rtlCol="0" anchor="t">
            <a:normAutofit/>
          </a:bodyPr>
          <a:lstStyle/>
          <a:p>
            <a:r>
              <a:rPr lang="en-US" dirty="0"/>
              <a:t>Full Model: 92%</a:t>
            </a:r>
          </a:p>
          <a:p>
            <a:pPr>
              <a:buClr>
                <a:srgbClr val="9E3611"/>
              </a:buClr>
            </a:pPr>
            <a:r>
              <a:rPr lang="en-US" dirty="0"/>
              <a:t>Subset selection model: 92.5%</a:t>
            </a:r>
          </a:p>
        </p:txBody>
      </p:sp>
      <p:sp>
        <p:nvSpPr>
          <p:cNvPr id="5" name="Text Placeholder 4">
            <a:extLst>
              <a:ext uri="{FF2B5EF4-FFF2-40B4-BE49-F238E27FC236}">
                <a16:creationId xmlns:a16="http://schemas.microsoft.com/office/drawing/2014/main" id="{8D7C40B0-7F58-009D-E2A0-E6EFD1072DA0}"/>
              </a:ext>
            </a:extLst>
          </p:cNvPr>
          <p:cNvSpPr>
            <a:spLocks noGrp="1"/>
          </p:cNvSpPr>
          <p:nvPr>
            <p:ph type="body" sz="quarter" idx="3"/>
          </p:nvPr>
        </p:nvSpPr>
        <p:spPr/>
        <p:txBody>
          <a:bodyPr/>
          <a:lstStyle/>
          <a:p>
            <a:r>
              <a:rPr lang="en-US" dirty="0"/>
              <a:t>Tree</a:t>
            </a:r>
          </a:p>
        </p:txBody>
      </p:sp>
      <p:sp>
        <p:nvSpPr>
          <p:cNvPr id="6" name="Content Placeholder 5">
            <a:extLst>
              <a:ext uri="{FF2B5EF4-FFF2-40B4-BE49-F238E27FC236}">
                <a16:creationId xmlns:a16="http://schemas.microsoft.com/office/drawing/2014/main" id="{77794972-FA68-512A-57FC-684D5F06B20D}"/>
              </a:ext>
            </a:extLst>
          </p:cNvPr>
          <p:cNvSpPr>
            <a:spLocks noGrp="1"/>
          </p:cNvSpPr>
          <p:nvPr>
            <p:ph sz="quarter" idx="4"/>
          </p:nvPr>
        </p:nvSpPr>
        <p:spPr/>
        <p:txBody>
          <a:bodyPr vert="horz" lIns="91440" tIns="45720" rIns="91440" bIns="45720" rtlCol="0" anchor="t">
            <a:normAutofit/>
          </a:bodyPr>
          <a:lstStyle/>
          <a:p>
            <a:r>
              <a:rPr lang="en-US" dirty="0"/>
              <a:t>Unpruned: 98.5%</a:t>
            </a:r>
          </a:p>
          <a:p>
            <a:pPr>
              <a:buClr>
                <a:srgbClr val="9E3611"/>
              </a:buClr>
            </a:pPr>
            <a:r>
              <a:rPr lang="en-US" dirty="0"/>
              <a:t>Pruned to branches: 94%</a:t>
            </a:r>
          </a:p>
        </p:txBody>
      </p:sp>
    </p:spTree>
    <p:extLst>
      <p:ext uri="{BB962C8B-B14F-4D97-AF65-F5344CB8AC3E}">
        <p14:creationId xmlns:p14="http://schemas.microsoft.com/office/powerpoint/2010/main" val="422390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27</TotalTime>
  <Words>145</Words>
  <Application>Microsoft Office PowerPoint</Application>
  <PresentationFormat>Widescreen</PresentationFormat>
  <Paragraphs>15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Wood Type</vt:lpstr>
      <vt:lpstr>STAT – 515 FINAL PROJECT  HEALTH PREDICTION MODELING AND ANALYSIS</vt:lpstr>
      <vt:lpstr>PowerPoint Presentation</vt:lpstr>
      <vt:lpstr>VISUALIZATIONS</vt:lpstr>
      <vt:lpstr>Research Question 1</vt:lpstr>
      <vt:lpstr>Multinomial Logistic Regression</vt:lpstr>
      <vt:lpstr>Multinomial Logistic Regression</vt:lpstr>
      <vt:lpstr>Comparing Accuracy of the predicted models</vt:lpstr>
      <vt:lpstr>Tree Models</vt:lpstr>
      <vt:lpstr>Logistic Regression vs Tree models</vt:lpstr>
      <vt:lpstr>Research Question 2</vt:lpstr>
      <vt:lpstr>PowerPoint Presentation</vt:lpstr>
      <vt:lpstr>PowerPoint Presentation</vt:lpstr>
      <vt:lpstr>Research question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Health Prediction Modeling and Analysis  </dc:title>
  <dc:creator>Hemanth Reddy Kurapati</dc:creator>
  <cp:lastModifiedBy>Puneeth Velivela</cp:lastModifiedBy>
  <cp:revision>138</cp:revision>
  <dcterms:created xsi:type="dcterms:W3CDTF">2023-12-07T19:11:29Z</dcterms:created>
  <dcterms:modified xsi:type="dcterms:W3CDTF">2023-12-07T20:30:27Z</dcterms:modified>
</cp:coreProperties>
</file>