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2DE"/>
    <a:srgbClr val="F3F5FA"/>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08" autoAdjust="0"/>
    <p:restoredTop sz="93718" autoAdjust="0"/>
  </p:normalViewPr>
  <p:slideViewPr>
    <p:cSldViewPr snapToGrid="0" snapToObjects="1" showGuides="1">
      <p:cViewPr>
        <p:scale>
          <a:sx n="17" d="100"/>
          <a:sy n="17" d="100"/>
        </p:scale>
        <p:origin x="1896" y="62"/>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jp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732899" y="6302793"/>
            <a:ext cx="5793803" cy="4770515"/>
          </a:xfrm>
          <a:solidFill>
            <a:schemeClr val="accent3">
              <a:lumMod val="40000"/>
              <a:lumOff val="60000"/>
            </a:schemeClr>
          </a:solidFill>
          <a:ln w="28575" cap="rnd" cmpd="thinThick">
            <a:solidFill>
              <a:schemeClr val="accent6">
                <a:lumMod val="75000"/>
              </a:schemeClr>
            </a:solidFill>
            <a:extLst>
              <a:ext uri="{C807C97D-BFC1-408E-A445-0C87EB9F89A2}">
                <ask:lineSketchStyleProps xmlns:ask="http://schemas.microsoft.com/office/drawing/2018/sketchyshapes">
                  <ask:type>
                    <ask:lineSketchNone/>
                  </ask:type>
                </ask:lineSketchStyleProps>
              </a:ext>
            </a:extLst>
          </a:ln>
        </p:spPr>
        <p:txBody>
          <a:bodyPr/>
          <a:lstStyle/>
          <a:p>
            <a:r>
              <a:rPr lang="en-US">
                <a:solidFill>
                  <a:schemeClr val="tx1"/>
                </a:solidFill>
                <a:latin typeface="Palatino Linotype" panose="02040502050505030304" pitchFamily="18" charset="0"/>
              </a:rPr>
              <a:t>Restaurants need funding and investor needs to make smarter decisions to earn good profit. Predicting restaurant closure would ease the decision-making process.</a:t>
            </a:r>
          </a:p>
          <a:p>
            <a:r>
              <a:rPr lang="en-US">
                <a:solidFill>
                  <a:schemeClr val="tx1"/>
                </a:solidFill>
                <a:latin typeface="Palatino Linotype" panose="02040502050505030304" pitchFamily="18" charset="0"/>
              </a:rPr>
              <a:t> Yelp dataset provides rich information about restaurants performance, user reviews, and many such features that can be used for prediction.</a:t>
            </a:r>
            <a:endParaRPr lang="en-US" dirty="0">
              <a:solidFill>
                <a:schemeClr val="tx1"/>
              </a:solidFill>
              <a:latin typeface="Palatino Linotype" panose="02040502050505030304" pitchFamily="18" charset="0"/>
            </a:endParaRP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rnd">
            <a:solidFill>
              <a:schemeClr val="accent6">
                <a:lumMod val="75000"/>
              </a:schemeClr>
            </a:solidFill>
            <a:miter lim="800000"/>
          </a:ln>
        </p:spPr>
        <p:txBody>
          <a:bodyPr/>
          <a:lstStyle/>
          <a:p>
            <a:r>
              <a:rPr lang="en-US" u="none"/>
              <a:t>PURPOSE</a:t>
            </a:r>
            <a:endParaRPr lang="en-US" u="none" dirty="0"/>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573590" y="11639674"/>
            <a:ext cx="10050462" cy="754045"/>
          </a:xfr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rnd">
            <a:solidFill>
              <a:schemeClr val="accent6">
                <a:lumMod val="75000"/>
              </a:schemeClr>
            </a:solidFill>
            <a:miter lim="800000"/>
          </a:ln>
        </p:spPr>
        <p:txBody>
          <a:bodyPr lIns="91436" tIns="91436" rIns="91436" bIns="91436" anchor="ctr" anchorCtr="0">
            <a:spAutoFit/>
          </a:bodyPr>
          <a:lstStyle/>
          <a:p>
            <a:r>
              <a:rPr lang="en-US" u="none"/>
              <a:t>OBJECTIVE</a:t>
            </a:r>
            <a:endParaRPr lang="en-US" u="none" dirty="0"/>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504958" y="18923294"/>
            <a:ext cx="10276770" cy="5847732"/>
          </a:xfrm>
          <a:solidFill>
            <a:schemeClr val="accent3">
              <a:lumMod val="40000"/>
              <a:lumOff val="60000"/>
            </a:schemeClr>
          </a:solidFill>
          <a:ln w="28575" cap="rnd">
            <a:solidFill>
              <a:schemeClr val="accent6">
                <a:lumMod val="75000"/>
              </a:schemeClr>
            </a:solidFill>
            <a:miter lim="800000"/>
          </a:ln>
        </p:spPr>
        <p:txBody>
          <a:bodyPr wrap="square" rtlCol="0">
            <a:spAutoFit/>
          </a:bodyPr>
          <a:lstStyle/>
          <a:p>
            <a:r>
              <a:rPr lang="en-US" dirty="0">
                <a:solidFill>
                  <a:schemeClr val="tx1"/>
                </a:solidFill>
                <a:latin typeface="Palatino Linotype" panose="02040502050505030304" pitchFamily="18" charset="0"/>
              </a:rPr>
              <a:t>We implemented two models: </a:t>
            </a:r>
          </a:p>
          <a:p>
            <a:r>
              <a:rPr lang="en-US" dirty="0">
                <a:solidFill>
                  <a:schemeClr val="tx1"/>
                </a:solidFill>
                <a:latin typeface="Palatino Linotype" panose="02040502050505030304" pitchFamily="18" charset="0"/>
              </a:rPr>
              <a:t>Decision Tree: Training : 80,  Test: 20, </a:t>
            </a:r>
            <a:r>
              <a:rPr lang="en-US" dirty="0">
                <a:latin typeface="Palatino Linotype" panose="02040502050505030304" pitchFamily="18" charset="0"/>
                <a:cs typeface="Times New Roman" pitchFamily="18" charset="0"/>
              </a:rPr>
              <a:t>Splitting criteria: Entropy</a:t>
            </a:r>
          </a:p>
          <a:p>
            <a:pPr marL="2137330" lvl="1" indent="-514350">
              <a:buAutoNum type="romanLcPeriod"/>
            </a:pPr>
            <a:r>
              <a:rPr lang="en-US" dirty="0">
                <a:latin typeface="Palatino Linotype" panose="02040502050505030304" pitchFamily="18" charset="0"/>
                <a:cs typeface="Times New Roman" pitchFamily="18" charset="0"/>
              </a:rPr>
              <a:t>Maximize Information Gain at Each level</a:t>
            </a:r>
          </a:p>
          <a:p>
            <a:pPr marL="1622980" lvl="1" indent="0">
              <a:buNone/>
            </a:pPr>
            <a:r>
              <a:rPr lang="en-US" dirty="0">
                <a:latin typeface="Palatino Linotype" panose="02040502050505030304" pitchFamily="18" charset="0"/>
                <a:cs typeface="Times New Roman" pitchFamily="18" charset="0"/>
              </a:rPr>
              <a:t>ii.  Minimize Entropy or Split impurity</a:t>
            </a:r>
          </a:p>
          <a:p>
            <a:pPr marL="1622980" lvl="1" indent="0">
              <a:buNone/>
            </a:pPr>
            <a:r>
              <a:rPr lang="en-US" dirty="0">
                <a:latin typeface="Palatino Linotype" panose="02040502050505030304" pitchFamily="18" charset="0"/>
                <a:cs typeface="Times New Roman" pitchFamily="18" charset="0"/>
              </a:rPr>
              <a:t>iii.  C4.5 Algorithm is used, tested with dynamic tree </a:t>
            </a:r>
            <a:endParaRPr lang="en-US" dirty="0">
              <a:solidFill>
                <a:schemeClr val="tx1"/>
              </a:solidFill>
              <a:latin typeface="Palatino Linotype" panose="02040502050505030304" pitchFamily="18" charset="0"/>
            </a:endParaRPr>
          </a:p>
          <a:p>
            <a:r>
              <a:rPr lang="en-US" dirty="0">
                <a:solidFill>
                  <a:schemeClr val="tx1"/>
                </a:solidFill>
                <a:latin typeface="Palatino Linotype" panose="02040502050505030304" pitchFamily="18" charset="0"/>
              </a:rPr>
              <a:t>Neural Network: Training : 80,  Test: 20,  Training : 5-fold cross validation.  </a:t>
            </a:r>
          </a:p>
          <a:p>
            <a:pPr marL="1622980" lvl="1" indent="0">
              <a:buNone/>
            </a:pPr>
            <a:r>
              <a:rPr lang="en-US" dirty="0" err="1">
                <a:latin typeface="Palatino Linotype" panose="02040502050505030304" pitchFamily="18" charset="0"/>
                <a:cs typeface="Times New Roman" pitchFamily="18" charset="0"/>
              </a:rPr>
              <a:t>i</a:t>
            </a:r>
            <a:r>
              <a:rPr lang="en-US" dirty="0">
                <a:latin typeface="Palatino Linotype" panose="02040502050505030304" pitchFamily="18" charset="0"/>
                <a:cs typeface="Times New Roman" pitchFamily="18" charset="0"/>
              </a:rPr>
              <a:t>. Neurons: 200</a:t>
            </a:r>
          </a:p>
          <a:p>
            <a:pPr marL="1622980" lvl="1" indent="0">
              <a:buNone/>
            </a:pPr>
            <a:r>
              <a:rPr lang="en-US" dirty="0">
                <a:latin typeface="Palatino Linotype" panose="02040502050505030304" pitchFamily="18" charset="0"/>
                <a:cs typeface="Times New Roman" pitchFamily="18" charset="0"/>
              </a:rPr>
              <a:t>ii. Layer: 1</a:t>
            </a:r>
          </a:p>
          <a:p>
            <a:pPr marL="1622980" lvl="1" indent="0">
              <a:buNone/>
            </a:pPr>
            <a:r>
              <a:rPr lang="en-US" dirty="0">
                <a:latin typeface="Palatino Linotype" panose="02040502050505030304" pitchFamily="18" charset="0"/>
                <a:cs typeface="Times New Roman" pitchFamily="18" charset="0"/>
              </a:rPr>
              <a:t>iii. Learning rate: 0.00001</a:t>
            </a:r>
          </a:p>
          <a:p>
            <a:pPr marL="1622980" lvl="1" indent="0">
              <a:buNone/>
            </a:pPr>
            <a:r>
              <a:rPr lang="en-US" dirty="0">
                <a:latin typeface="Palatino Linotype" panose="02040502050505030304" pitchFamily="18" charset="0"/>
                <a:cs typeface="Times New Roman" pitchFamily="18" charset="0"/>
              </a:rPr>
              <a:t>iv. Optimizer: Adam</a:t>
            </a:r>
          </a:p>
          <a:p>
            <a:pPr marL="1622980" lvl="1" indent="0">
              <a:buNone/>
            </a:pPr>
            <a:r>
              <a:rPr lang="en-US" dirty="0">
                <a:latin typeface="Palatino Linotype" panose="02040502050505030304" pitchFamily="18" charset="0"/>
                <a:cs typeface="Times New Roman" pitchFamily="18" charset="0"/>
              </a:rPr>
              <a:t>v. Batch size: 64</a:t>
            </a:r>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1504958" y="18169249"/>
            <a:ext cx="10276770" cy="754045"/>
          </a:xfr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rnd">
            <a:solidFill>
              <a:schemeClr val="accent6">
                <a:lumMod val="75000"/>
              </a:schemeClr>
            </a:solidFill>
            <a:miter lim="800000"/>
          </a:ln>
        </p:spPr>
        <p:txBody>
          <a:bodyPr wrap="square" rtlCol="0">
            <a:spAutoFit/>
          </a:bodyPr>
          <a:lstStyle/>
          <a:p>
            <a:r>
              <a:rPr lang="en-US" u="none"/>
              <a:t>MODELS</a:t>
            </a:r>
            <a:endParaRPr lang="en-US" u="none" dirty="0"/>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22586246" y="11943352"/>
            <a:ext cx="5432208" cy="8525389"/>
          </a:xfrm>
          <a:solidFill>
            <a:schemeClr val="accent3">
              <a:lumMod val="40000"/>
              <a:lumOff val="60000"/>
            </a:schemeClr>
          </a:solidFill>
          <a:ln>
            <a:solidFill>
              <a:schemeClr val="accent6">
                <a:lumMod val="75000"/>
              </a:schemeClr>
            </a:solidFill>
          </a:ln>
        </p:spPr>
        <p:txBody>
          <a:bodyPr/>
          <a:lstStyle/>
          <a:p>
            <a:r>
              <a:rPr lang="en-US" sz="2800" b="1" u="sng" dirty="0">
                <a:solidFill>
                  <a:schemeClr val="tx1"/>
                </a:solidFill>
                <a:latin typeface="Palatino Linotype" panose="02040502050505030304" pitchFamily="18" charset="0"/>
              </a:rPr>
              <a:t>Experiment 1: Imbalanced case</a:t>
            </a:r>
          </a:p>
          <a:p>
            <a:r>
              <a:rPr lang="en-US" dirty="0">
                <a:solidFill>
                  <a:schemeClr val="tx1"/>
                </a:solidFill>
                <a:latin typeface="Palatino Linotype" panose="02040502050505030304" pitchFamily="18" charset="0"/>
              </a:rPr>
              <a:t>For imbalanced case, we can confirm  dropping one feature over other did not improve F1 score significantly. And there was no statistical significance that can be inferred by plotting the F-Scores in an error plot.</a:t>
            </a:r>
            <a:endParaRPr lang="en-US" sz="2400" dirty="0">
              <a:solidFill>
                <a:schemeClr val="tx1"/>
              </a:solidFill>
              <a:highlight>
                <a:srgbClr val="FFFF00"/>
              </a:highlight>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dirty="0">
              <a:solidFill>
                <a:schemeClr val="tx1"/>
              </a:solidFill>
            </a:endParaRPr>
          </a:p>
          <a:p>
            <a:endParaRPr lang="en-US" sz="2400" dirty="0">
              <a:solidFill>
                <a:schemeClr val="tx1"/>
              </a:solidFill>
            </a:endParaRPr>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a:xfrm>
            <a:off x="22586247" y="11215613"/>
            <a:ext cx="10058400" cy="754045"/>
          </a:xfr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accent6">
                <a:lumMod val="75000"/>
              </a:schemeClr>
            </a:solidFill>
          </a:ln>
        </p:spPr>
        <p:txBody>
          <a:bodyPr/>
          <a:lstStyle/>
          <a:p>
            <a:r>
              <a:rPr lang="en-US" u="none"/>
              <a:t>EXPERIMENTAL RESULTS</a:t>
            </a:r>
            <a:endParaRPr lang="en-US" u="none" dirty="0"/>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270914" y="22929014"/>
            <a:ext cx="10285773" cy="754045"/>
          </a:xfr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ln>
            <a:solidFill>
              <a:schemeClr val="accent6">
                <a:lumMod val="75000"/>
              </a:schemeClr>
            </a:solidFill>
          </a:ln>
        </p:spPr>
        <p:txBody>
          <a:bodyPr wrap="square" rtlCol="0">
            <a:spAutoFit/>
          </a:bodyPr>
          <a:lstStyle/>
          <a:p>
            <a:r>
              <a:rPr lang="en-US" u="none" dirty="0"/>
              <a:t>CONCLUSION</a:t>
            </a:r>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75600" y="27856773"/>
            <a:ext cx="10096389" cy="754045"/>
          </a:xfr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ln>
            <a:solidFill>
              <a:schemeClr val="accent6">
                <a:lumMod val="75000"/>
              </a:schemeClr>
            </a:solidFill>
          </a:ln>
        </p:spPr>
        <p:txBody>
          <a:bodyPr wrap="square" lIns="91436" tIns="91436" rIns="91436" bIns="91436" rtlCol="0" anchor="ctr" anchorCtr="0">
            <a:spAutoFit/>
          </a:bodyPr>
          <a:lstStyle/>
          <a:p>
            <a:r>
              <a:rPr lang="en-US" u="none" dirty="0"/>
              <a:t>FUTURE SCOPE</a:t>
            </a:r>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375600" y="28666904"/>
            <a:ext cx="10121871" cy="2923855"/>
          </a:xfrm>
          <a:solidFill>
            <a:schemeClr val="accent3">
              <a:lumMod val="40000"/>
              <a:lumOff val="60000"/>
            </a:schemeClr>
          </a:solidFill>
          <a:ln>
            <a:solidFill>
              <a:schemeClr val="accent6">
                <a:lumMod val="75000"/>
              </a:schemeClr>
            </a:solidFill>
          </a:ln>
        </p:spPr>
        <p:txBody>
          <a:bodyPr/>
          <a:lstStyle/>
          <a:p>
            <a:r>
              <a:rPr lang="en-US">
                <a:solidFill>
                  <a:schemeClr val="tx1"/>
                </a:solidFill>
                <a:latin typeface="Palatino Linotype" panose="02040502050505030304" pitchFamily="18" charset="0"/>
              </a:rPr>
              <a:t>Using both oversampling and under-sampling method and use accuracy to evaluate model performance. </a:t>
            </a:r>
          </a:p>
          <a:p>
            <a:r>
              <a:rPr lang="en-US">
                <a:solidFill>
                  <a:schemeClr val="tx1"/>
                </a:solidFill>
                <a:latin typeface="Palatino Linotype" panose="02040502050505030304" pitchFamily="18" charset="0"/>
              </a:rPr>
              <a:t>Instead of using data for one state, getting more data for entire US would increase more training data and can help in improving  model performance.</a:t>
            </a:r>
          </a:p>
          <a:p>
            <a:r>
              <a:rPr lang="en-US"/>
              <a:t> </a:t>
            </a:r>
            <a:endParaRPr lang="en-US" dirty="0"/>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573590" y="16776516"/>
            <a:ext cx="10056813" cy="11156878"/>
          </a:xfrm>
          <a:solidFill>
            <a:schemeClr val="accent3">
              <a:lumMod val="40000"/>
              <a:lumOff val="60000"/>
            </a:schemeClr>
          </a:solidFill>
          <a:ln w="28575" cap="rnd">
            <a:solidFill>
              <a:schemeClr val="accent6">
                <a:lumMod val="75000"/>
              </a:schemeClr>
            </a:solidFill>
            <a:miter lim="800000"/>
          </a:ln>
        </p:spPr>
        <p:txBody>
          <a:bodyPr/>
          <a:lstStyle/>
          <a:p>
            <a:r>
              <a:rPr lang="en-US" dirty="0">
                <a:solidFill>
                  <a:schemeClr val="tx1"/>
                </a:solidFill>
                <a:latin typeface="Palatino Linotype" panose="02040502050505030304" pitchFamily="18" charset="0"/>
              </a:rPr>
              <a:t>Pre-processing required considerable efforts as many features had to be generated. </a:t>
            </a:r>
          </a:p>
          <a:p>
            <a:r>
              <a:rPr lang="en-US" dirty="0">
                <a:solidFill>
                  <a:schemeClr val="tx1"/>
                </a:solidFill>
                <a:latin typeface="Palatino Linotype" panose="02040502050505030304" pitchFamily="18" charset="0"/>
              </a:rPr>
              <a:t>Used two dataset: business and reviews</a:t>
            </a:r>
          </a:p>
          <a:p>
            <a:r>
              <a:rPr lang="en-US" dirty="0">
                <a:solidFill>
                  <a:schemeClr val="tx1"/>
                </a:solidFill>
                <a:latin typeface="Palatino Linotype" panose="02040502050505030304" pitchFamily="18" charset="0"/>
              </a:rPr>
              <a:t>Used restaurants only in Texas: second highest restaurants count</a:t>
            </a:r>
          </a:p>
          <a:p>
            <a:endParaRPr lang="en-US" dirty="0">
              <a:solidFill>
                <a:schemeClr val="tx1"/>
              </a:solidFill>
              <a:latin typeface="Palatino Linotype" panose="02040502050505030304" pitchFamily="18" charset="0"/>
            </a:endParaRPr>
          </a:p>
          <a:p>
            <a:r>
              <a:rPr lang="en-US" dirty="0">
                <a:solidFill>
                  <a:schemeClr val="tx1"/>
                </a:solidFill>
                <a:latin typeface="Palatino Linotype" panose="02040502050505030304" pitchFamily="18" charset="0"/>
              </a:rPr>
              <a:t>Features generation:</a:t>
            </a:r>
          </a:p>
          <a:p>
            <a:pPr marL="457200" indent="-457200">
              <a:buAutoNum type="arabicPeriod"/>
            </a:pPr>
            <a:r>
              <a:rPr lang="en-US" dirty="0">
                <a:solidFill>
                  <a:schemeClr val="tx1"/>
                </a:solidFill>
                <a:latin typeface="Palatino Linotype" panose="02040502050505030304" pitchFamily="18" charset="0"/>
              </a:rPr>
              <a:t>Target variable (</a:t>
            </a:r>
            <a:r>
              <a:rPr lang="en-US" dirty="0" err="1">
                <a:solidFill>
                  <a:schemeClr val="tx1"/>
                </a:solidFill>
                <a:latin typeface="Palatino Linotype" panose="02040502050505030304" pitchFamily="18" charset="0"/>
              </a:rPr>
              <a:t>is_open</a:t>
            </a:r>
            <a:r>
              <a:rPr lang="en-US" dirty="0">
                <a:solidFill>
                  <a:schemeClr val="tx1"/>
                </a:solidFill>
                <a:latin typeface="Palatino Linotype" panose="02040502050505030304" pitchFamily="18" charset="0"/>
              </a:rPr>
              <a:t>): Not readily available. The target feature ‘</a:t>
            </a:r>
            <a:r>
              <a:rPr lang="en-US" dirty="0" err="1">
                <a:solidFill>
                  <a:schemeClr val="tx1"/>
                </a:solidFill>
                <a:latin typeface="Palatino Linotype" panose="02040502050505030304" pitchFamily="18" charset="0"/>
              </a:rPr>
              <a:t>is_open</a:t>
            </a:r>
            <a:r>
              <a:rPr lang="en-US" dirty="0">
                <a:solidFill>
                  <a:schemeClr val="tx1"/>
                </a:solidFill>
                <a:latin typeface="Palatino Linotype" panose="02040502050505030304" pitchFamily="18" charset="0"/>
              </a:rPr>
              <a:t>’ had updated list till 2021 and we wanted closure that happened by end of 2019.</a:t>
            </a:r>
          </a:p>
          <a:p>
            <a:pPr marL="2000175" lvl="1" indent="-514350">
              <a:buAutoNum type="romanLcPeriod"/>
            </a:pPr>
            <a:r>
              <a:rPr lang="en-US" dirty="0">
                <a:latin typeface="Palatino Linotype" panose="02040502050505030304" pitchFamily="18" charset="0"/>
                <a:cs typeface="Times New Roman" pitchFamily="18" charset="0"/>
              </a:rPr>
              <a:t>Reviews less than threshold of 10 in a year marked as tentative else open for that year.</a:t>
            </a:r>
          </a:p>
          <a:p>
            <a:pPr marL="2000175" lvl="1" indent="-514350">
              <a:buAutoNum type="romanLcPeriod"/>
            </a:pPr>
            <a:r>
              <a:rPr lang="en-US" dirty="0">
                <a:latin typeface="Palatino Linotype" panose="02040502050505030304" pitchFamily="18" charset="0"/>
                <a:cs typeface="Times New Roman" pitchFamily="18" charset="0"/>
              </a:rPr>
              <a:t>Any restaurants having no review following year marked as closed</a:t>
            </a:r>
          </a:p>
          <a:p>
            <a:pPr marL="2000175" lvl="1" indent="-514350">
              <a:buAutoNum type="romanLcPeriod"/>
            </a:pPr>
            <a:r>
              <a:rPr lang="en-US" dirty="0">
                <a:latin typeface="Palatino Linotype" panose="02040502050505030304" pitchFamily="18" charset="0"/>
                <a:cs typeface="Times New Roman" pitchFamily="18" charset="0"/>
              </a:rPr>
              <a:t>Tentative restaurants were further processed by taking last 5 reviews of it and searching for phrases like ‘shut down, not open’ etc. </a:t>
            </a:r>
          </a:p>
          <a:p>
            <a:pPr marL="2000175" lvl="1" indent="-514350">
              <a:buAutoNum type="romanLcPeriod"/>
            </a:pPr>
            <a:r>
              <a:rPr lang="en-US" dirty="0">
                <a:latin typeface="Palatino Linotype" panose="02040502050505030304" pitchFamily="18" charset="0"/>
                <a:cs typeface="Times New Roman" pitchFamily="18" charset="0"/>
              </a:rPr>
              <a:t>Yet was challenging, manual intervention helped.</a:t>
            </a:r>
          </a:p>
          <a:p>
            <a:pPr marL="457200" indent="-457200">
              <a:buAutoNum type="arabicPeriod"/>
            </a:pPr>
            <a:r>
              <a:rPr lang="en-US" dirty="0">
                <a:solidFill>
                  <a:schemeClr val="tx1"/>
                </a:solidFill>
                <a:latin typeface="Palatino Linotype" panose="02040502050505030304" pitchFamily="18" charset="0"/>
              </a:rPr>
              <a:t>Age/ Years of operation: If last review before October 2016, removed those business, if last review in 2017, age = 2017-2016.</a:t>
            </a:r>
          </a:p>
          <a:p>
            <a:pPr marL="457200" indent="-457200">
              <a:buAutoNum type="arabicPeriod"/>
            </a:pPr>
            <a:r>
              <a:rPr lang="en-US" dirty="0">
                <a:solidFill>
                  <a:schemeClr val="tx1"/>
                </a:solidFill>
                <a:latin typeface="Palatino Linotype" panose="02040502050505030304" pitchFamily="18" charset="0"/>
              </a:rPr>
              <a:t>Cuisines: American/ Italian/ Mexican </a:t>
            </a:r>
            <a:r>
              <a:rPr lang="en-US" dirty="0" err="1">
                <a:solidFill>
                  <a:schemeClr val="tx1"/>
                </a:solidFill>
                <a:latin typeface="Palatino Linotype" panose="02040502050505030304" pitchFamily="18" charset="0"/>
              </a:rPr>
              <a:t>etc</a:t>
            </a:r>
            <a:endParaRPr lang="en-US" dirty="0">
              <a:solidFill>
                <a:schemeClr val="tx1"/>
              </a:solidFill>
              <a:latin typeface="Palatino Linotype" panose="02040502050505030304" pitchFamily="18" charset="0"/>
            </a:endParaRPr>
          </a:p>
          <a:p>
            <a:pPr marL="457200" indent="-457200">
              <a:buAutoNum type="arabicPeriod"/>
            </a:pPr>
            <a:r>
              <a:rPr lang="en-US" dirty="0">
                <a:solidFill>
                  <a:schemeClr val="tx1"/>
                </a:solidFill>
                <a:latin typeface="Palatino Linotype" panose="02040502050505030304" pitchFamily="18" charset="0"/>
              </a:rPr>
              <a:t>Review count: total no. of reviews between 2016-2019 from review dataset</a:t>
            </a:r>
          </a:p>
          <a:p>
            <a:pPr marL="457200" indent="-457200">
              <a:buAutoNum type="arabicPeriod"/>
            </a:pPr>
            <a:r>
              <a:rPr lang="en-US" dirty="0">
                <a:solidFill>
                  <a:schemeClr val="tx1"/>
                </a:solidFill>
                <a:latin typeface="Palatino Linotype" panose="02040502050505030304" pitchFamily="18" charset="0"/>
              </a:rPr>
              <a:t>Positive: &gt;3, Negative: &lt; 3, Neutral reviews: ==3</a:t>
            </a:r>
          </a:p>
          <a:p>
            <a:pPr marL="457200" indent="-457200">
              <a:buAutoNum type="arabicPeriod"/>
            </a:pPr>
            <a:r>
              <a:rPr lang="en-US" dirty="0">
                <a:solidFill>
                  <a:schemeClr val="tx1"/>
                </a:solidFill>
                <a:latin typeface="Palatino Linotype" panose="02040502050505030304" pitchFamily="18" charset="0"/>
              </a:rPr>
              <a:t>Text feature: Bi-gram features: ‘</a:t>
            </a:r>
            <a:r>
              <a:rPr lang="en-US" dirty="0" err="1">
                <a:solidFill>
                  <a:schemeClr val="tx1"/>
                </a:solidFill>
                <a:latin typeface="Palatino Linotype" panose="02040502050505030304" pitchFamily="18" charset="0"/>
              </a:rPr>
              <a:t>bi_good_food</a:t>
            </a:r>
            <a:r>
              <a:rPr lang="en-US" dirty="0">
                <a:solidFill>
                  <a:schemeClr val="tx1"/>
                </a:solidFill>
                <a:latin typeface="Palatino Linotype" panose="02040502050505030304" pitchFamily="18" charset="0"/>
              </a:rPr>
              <a:t>’, ‘</a:t>
            </a:r>
            <a:r>
              <a:rPr lang="en-US" dirty="0" err="1">
                <a:solidFill>
                  <a:schemeClr val="tx1"/>
                </a:solidFill>
                <a:latin typeface="Palatino Linotype" panose="02040502050505030304" pitchFamily="18" charset="0"/>
              </a:rPr>
              <a:t>bi_good_loc</a:t>
            </a:r>
            <a:r>
              <a:rPr lang="en-US" dirty="0">
                <a:solidFill>
                  <a:schemeClr val="tx1"/>
                </a:solidFill>
                <a:latin typeface="Palatino Linotype" panose="02040502050505030304" pitchFamily="18" charset="0"/>
              </a:rPr>
              <a:t>’, ‘</a:t>
            </a:r>
            <a:r>
              <a:rPr lang="en-US" dirty="0" err="1">
                <a:solidFill>
                  <a:schemeClr val="tx1"/>
                </a:solidFill>
                <a:latin typeface="Palatino Linotype" panose="02040502050505030304" pitchFamily="18" charset="0"/>
              </a:rPr>
              <a:t>bi_bad_food</a:t>
            </a:r>
            <a:r>
              <a:rPr lang="en-US" dirty="0">
                <a:solidFill>
                  <a:schemeClr val="tx1"/>
                </a:solidFill>
                <a:latin typeface="Palatino Linotype" panose="02040502050505030304" pitchFamily="18" charset="0"/>
              </a:rPr>
              <a:t>’.</a:t>
            </a:r>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a:xfrm>
            <a:off x="5932593" y="3383947"/>
            <a:ext cx="31998968" cy="86582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lnSpcReduction="10000"/>
          </a:bodyPr>
          <a:lstStyle/>
          <a:p>
            <a:r>
              <a:rPr lang="en-US" sz="5400"/>
              <a:t>University of California, Riverside</a:t>
            </a:r>
            <a:endParaRPr lang="en-US" sz="5400" dirty="0"/>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r>
              <a:rPr lang="en-US" sz="6600"/>
              <a:t>Krishna Kabi, Ponmanikandan Velmurugan, Sheenam Gupta</a:t>
            </a:r>
            <a:endParaRPr lang="en-US" sz="6600" dirty="0"/>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a:normAutofit/>
          </a:bodyPr>
          <a:lstStyle/>
          <a:p>
            <a:r>
              <a:rPr lang="en-US" sz="9600"/>
              <a:t>Prediction of Restaurants closure using Yelp Data  </a:t>
            </a:r>
            <a:endParaRPr lang="en-US" sz="9600" dirty="0"/>
          </a:p>
        </p:txBody>
      </p:sp>
      <p:pic>
        <p:nvPicPr>
          <p:cNvPr id="3" name="Picture 2" descr="A picture containing text, sign, outdoor&#10;&#10;Description automatically generated">
            <a:extLst>
              <a:ext uri="{FF2B5EF4-FFF2-40B4-BE49-F238E27FC236}">
                <a16:creationId xmlns:a16="http://schemas.microsoft.com/office/drawing/2014/main" id="{83414B95-86A6-4B30-B7C1-7831C16CD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34" y="6378481"/>
            <a:ext cx="4094243" cy="4694828"/>
          </a:xfrm>
          <a:prstGeom prst="rect">
            <a:avLst/>
          </a:prstGeom>
        </p:spPr>
      </p:pic>
      <p:sp>
        <p:nvSpPr>
          <p:cNvPr id="4" name="TextBox 3">
            <a:extLst>
              <a:ext uri="{FF2B5EF4-FFF2-40B4-BE49-F238E27FC236}">
                <a16:creationId xmlns:a16="http://schemas.microsoft.com/office/drawing/2014/main" id="{E7FBCAAC-1763-4810-823F-1D8D29D7C352}"/>
              </a:ext>
            </a:extLst>
          </p:cNvPr>
          <p:cNvSpPr txBox="1"/>
          <p:nvPr/>
        </p:nvSpPr>
        <p:spPr>
          <a:xfrm>
            <a:off x="553134" y="16130185"/>
            <a:ext cx="10077269" cy="66172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rnd">
            <a:solidFill>
              <a:schemeClr val="accent6">
                <a:lumMod val="75000"/>
              </a:schemeClr>
            </a:solidFill>
            <a:miter lim="800000"/>
          </a:ln>
        </p:spPr>
        <p:txBody>
          <a:bodyPr wrap="square" rtlCol="0">
            <a:spAutoFit/>
          </a:bodyPr>
          <a:lstStyle/>
          <a:p>
            <a:pPr algn="ctr">
              <a:spcBef>
                <a:spcPct val="20000"/>
              </a:spcBef>
            </a:pPr>
            <a:r>
              <a:rPr lang="en-US" sz="3700" b="1" dirty="0">
                <a:solidFill>
                  <a:schemeClr val="accent5">
                    <a:lumMod val="50000"/>
                  </a:schemeClr>
                </a:solidFill>
              </a:rPr>
              <a:t> PRE-PROCESSING</a:t>
            </a:r>
          </a:p>
        </p:txBody>
      </p:sp>
      <p:sp>
        <p:nvSpPr>
          <p:cNvPr id="5" name="TextBox 4">
            <a:extLst>
              <a:ext uri="{FF2B5EF4-FFF2-40B4-BE49-F238E27FC236}">
                <a16:creationId xmlns:a16="http://schemas.microsoft.com/office/drawing/2014/main" id="{045629E5-88A5-4327-A5FB-55005B4FBD22}"/>
              </a:ext>
            </a:extLst>
          </p:cNvPr>
          <p:cNvSpPr txBox="1"/>
          <p:nvPr/>
        </p:nvSpPr>
        <p:spPr>
          <a:xfrm>
            <a:off x="5333256" y="12393719"/>
            <a:ext cx="5274230" cy="3170099"/>
          </a:xfrm>
          <a:prstGeom prst="rect">
            <a:avLst/>
          </a:prstGeom>
          <a:solidFill>
            <a:schemeClr val="accent3">
              <a:lumMod val="40000"/>
              <a:lumOff val="60000"/>
            </a:schemeClr>
          </a:solidFill>
          <a:ln w="28575" cap="rnd">
            <a:solidFill>
              <a:schemeClr val="accent6">
                <a:lumMod val="75000"/>
              </a:schemeClr>
            </a:solidFill>
            <a:miter lim="800000"/>
            <a:extLst>
              <a:ext uri="{C807C97D-BFC1-408E-A445-0C87EB9F89A2}">
                <ask:lineSketchStyleProps xmlns:ask="http://schemas.microsoft.com/office/drawing/2018/sketchyshapes" sd="1219033472">
                  <a:custGeom>
                    <a:avLst/>
                    <a:gdLst>
                      <a:gd name="connsiteX0" fmla="*/ 0 w 5274230"/>
                      <a:gd name="connsiteY0" fmla="*/ 0 h 2831544"/>
                      <a:gd name="connsiteX1" fmla="*/ 533283 w 5274230"/>
                      <a:gd name="connsiteY1" fmla="*/ 0 h 2831544"/>
                      <a:gd name="connsiteX2" fmla="*/ 961082 w 5274230"/>
                      <a:gd name="connsiteY2" fmla="*/ 0 h 2831544"/>
                      <a:gd name="connsiteX3" fmla="*/ 1652592 w 5274230"/>
                      <a:gd name="connsiteY3" fmla="*/ 0 h 2831544"/>
                      <a:gd name="connsiteX4" fmla="*/ 2185875 w 5274230"/>
                      <a:gd name="connsiteY4" fmla="*/ 0 h 2831544"/>
                      <a:gd name="connsiteX5" fmla="*/ 2719159 w 5274230"/>
                      <a:gd name="connsiteY5" fmla="*/ 0 h 2831544"/>
                      <a:gd name="connsiteX6" fmla="*/ 3410669 w 5274230"/>
                      <a:gd name="connsiteY6" fmla="*/ 0 h 2831544"/>
                      <a:gd name="connsiteX7" fmla="*/ 3891210 w 5274230"/>
                      <a:gd name="connsiteY7" fmla="*/ 0 h 2831544"/>
                      <a:gd name="connsiteX8" fmla="*/ 4582720 w 5274230"/>
                      <a:gd name="connsiteY8" fmla="*/ 0 h 2831544"/>
                      <a:gd name="connsiteX9" fmla="*/ 5274230 w 5274230"/>
                      <a:gd name="connsiteY9" fmla="*/ 0 h 2831544"/>
                      <a:gd name="connsiteX10" fmla="*/ 5274230 w 5274230"/>
                      <a:gd name="connsiteY10" fmla="*/ 566309 h 2831544"/>
                      <a:gd name="connsiteX11" fmla="*/ 5274230 w 5274230"/>
                      <a:gd name="connsiteY11" fmla="*/ 1132618 h 2831544"/>
                      <a:gd name="connsiteX12" fmla="*/ 5274230 w 5274230"/>
                      <a:gd name="connsiteY12" fmla="*/ 1727242 h 2831544"/>
                      <a:gd name="connsiteX13" fmla="*/ 5274230 w 5274230"/>
                      <a:gd name="connsiteY13" fmla="*/ 2208604 h 2831544"/>
                      <a:gd name="connsiteX14" fmla="*/ 5274230 w 5274230"/>
                      <a:gd name="connsiteY14" fmla="*/ 2831544 h 2831544"/>
                      <a:gd name="connsiteX15" fmla="*/ 4688204 w 5274230"/>
                      <a:gd name="connsiteY15" fmla="*/ 2831544 h 2831544"/>
                      <a:gd name="connsiteX16" fmla="*/ 4102179 w 5274230"/>
                      <a:gd name="connsiteY16" fmla="*/ 2831544 h 2831544"/>
                      <a:gd name="connsiteX17" fmla="*/ 3410669 w 5274230"/>
                      <a:gd name="connsiteY17" fmla="*/ 2831544 h 2831544"/>
                      <a:gd name="connsiteX18" fmla="*/ 2824643 w 5274230"/>
                      <a:gd name="connsiteY18" fmla="*/ 2831544 h 2831544"/>
                      <a:gd name="connsiteX19" fmla="*/ 2396845 w 5274230"/>
                      <a:gd name="connsiteY19" fmla="*/ 2831544 h 2831544"/>
                      <a:gd name="connsiteX20" fmla="*/ 1916304 w 5274230"/>
                      <a:gd name="connsiteY20" fmla="*/ 2831544 h 2831544"/>
                      <a:gd name="connsiteX21" fmla="*/ 1224793 w 5274230"/>
                      <a:gd name="connsiteY21" fmla="*/ 2831544 h 2831544"/>
                      <a:gd name="connsiteX22" fmla="*/ 638768 w 5274230"/>
                      <a:gd name="connsiteY22" fmla="*/ 2831544 h 2831544"/>
                      <a:gd name="connsiteX23" fmla="*/ 0 w 5274230"/>
                      <a:gd name="connsiteY23" fmla="*/ 2831544 h 2831544"/>
                      <a:gd name="connsiteX24" fmla="*/ 0 w 5274230"/>
                      <a:gd name="connsiteY24" fmla="*/ 2265235 h 2831544"/>
                      <a:gd name="connsiteX25" fmla="*/ 0 w 5274230"/>
                      <a:gd name="connsiteY25" fmla="*/ 1783873 h 2831544"/>
                      <a:gd name="connsiteX26" fmla="*/ 0 w 5274230"/>
                      <a:gd name="connsiteY26" fmla="*/ 1302510 h 2831544"/>
                      <a:gd name="connsiteX27" fmla="*/ 0 w 5274230"/>
                      <a:gd name="connsiteY27" fmla="*/ 707886 h 2831544"/>
                      <a:gd name="connsiteX28" fmla="*/ 0 w 5274230"/>
                      <a:gd name="connsiteY28" fmla="*/ 0 h 283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74230" h="2831544" extrusionOk="0">
                        <a:moveTo>
                          <a:pt x="0" y="0"/>
                        </a:moveTo>
                        <a:cubicBezTo>
                          <a:pt x="125268" y="-31229"/>
                          <a:pt x="355275" y="53212"/>
                          <a:pt x="533283" y="0"/>
                        </a:cubicBezTo>
                        <a:cubicBezTo>
                          <a:pt x="711291" y="-53212"/>
                          <a:pt x="793668" y="43554"/>
                          <a:pt x="961082" y="0"/>
                        </a:cubicBezTo>
                        <a:cubicBezTo>
                          <a:pt x="1128496" y="-43554"/>
                          <a:pt x="1426625" y="33567"/>
                          <a:pt x="1652592" y="0"/>
                        </a:cubicBezTo>
                        <a:cubicBezTo>
                          <a:pt x="1878559" y="-33567"/>
                          <a:pt x="2048754" y="2822"/>
                          <a:pt x="2185875" y="0"/>
                        </a:cubicBezTo>
                        <a:cubicBezTo>
                          <a:pt x="2322996" y="-2822"/>
                          <a:pt x="2478136" y="30158"/>
                          <a:pt x="2719159" y="0"/>
                        </a:cubicBezTo>
                        <a:cubicBezTo>
                          <a:pt x="2960182" y="-30158"/>
                          <a:pt x="3146616" y="61436"/>
                          <a:pt x="3410669" y="0"/>
                        </a:cubicBezTo>
                        <a:cubicBezTo>
                          <a:pt x="3674722" y="-61436"/>
                          <a:pt x="3781245" y="10857"/>
                          <a:pt x="3891210" y="0"/>
                        </a:cubicBezTo>
                        <a:cubicBezTo>
                          <a:pt x="4001175" y="-10857"/>
                          <a:pt x="4375986" y="19672"/>
                          <a:pt x="4582720" y="0"/>
                        </a:cubicBezTo>
                        <a:cubicBezTo>
                          <a:pt x="4789454" y="-19672"/>
                          <a:pt x="5008206" y="61728"/>
                          <a:pt x="5274230" y="0"/>
                        </a:cubicBezTo>
                        <a:cubicBezTo>
                          <a:pt x="5276177" y="169912"/>
                          <a:pt x="5208351" y="403063"/>
                          <a:pt x="5274230" y="566309"/>
                        </a:cubicBezTo>
                        <a:cubicBezTo>
                          <a:pt x="5340109" y="729555"/>
                          <a:pt x="5272652" y="928729"/>
                          <a:pt x="5274230" y="1132618"/>
                        </a:cubicBezTo>
                        <a:cubicBezTo>
                          <a:pt x="5275808" y="1336507"/>
                          <a:pt x="5238000" y="1483755"/>
                          <a:pt x="5274230" y="1727242"/>
                        </a:cubicBezTo>
                        <a:cubicBezTo>
                          <a:pt x="5310460" y="1970729"/>
                          <a:pt x="5269371" y="2021645"/>
                          <a:pt x="5274230" y="2208604"/>
                        </a:cubicBezTo>
                        <a:cubicBezTo>
                          <a:pt x="5279089" y="2395563"/>
                          <a:pt x="5229032" y="2677561"/>
                          <a:pt x="5274230" y="2831544"/>
                        </a:cubicBezTo>
                        <a:cubicBezTo>
                          <a:pt x="5014517" y="2836713"/>
                          <a:pt x="4962482" y="2794910"/>
                          <a:pt x="4688204" y="2831544"/>
                        </a:cubicBezTo>
                        <a:cubicBezTo>
                          <a:pt x="4413926" y="2868178"/>
                          <a:pt x="4383361" y="2827065"/>
                          <a:pt x="4102179" y="2831544"/>
                        </a:cubicBezTo>
                        <a:cubicBezTo>
                          <a:pt x="3820998" y="2836023"/>
                          <a:pt x="3705802" y="2822627"/>
                          <a:pt x="3410669" y="2831544"/>
                        </a:cubicBezTo>
                        <a:cubicBezTo>
                          <a:pt x="3115536" y="2840461"/>
                          <a:pt x="3100395" y="2812089"/>
                          <a:pt x="2824643" y="2831544"/>
                        </a:cubicBezTo>
                        <a:cubicBezTo>
                          <a:pt x="2548891" y="2850999"/>
                          <a:pt x="2507350" y="2783151"/>
                          <a:pt x="2396845" y="2831544"/>
                        </a:cubicBezTo>
                        <a:cubicBezTo>
                          <a:pt x="2286340" y="2879937"/>
                          <a:pt x="2027805" y="2787777"/>
                          <a:pt x="1916304" y="2831544"/>
                        </a:cubicBezTo>
                        <a:cubicBezTo>
                          <a:pt x="1804803" y="2875311"/>
                          <a:pt x="1380146" y="2784109"/>
                          <a:pt x="1224793" y="2831544"/>
                        </a:cubicBezTo>
                        <a:cubicBezTo>
                          <a:pt x="1069440" y="2878979"/>
                          <a:pt x="760490" y="2807362"/>
                          <a:pt x="638768" y="2831544"/>
                        </a:cubicBezTo>
                        <a:cubicBezTo>
                          <a:pt x="517046" y="2855726"/>
                          <a:pt x="142612" y="2782650"/>
                          <a:pt x="0" y="2831544"/>
                        </a:cubicBezTo>
                        <a:cubicBezTo>
                          <a:pt x="-19114" y="2613993"/>
                          <a:pt x="48990" y="2482525"/>
                          <a:pt x="0" y="2265235"/>
                        </a:cubicBezTo>
                        <a:cubicBezTo>
                          <a:pt x="-48990" y="2047945"/>
                          <a:pt x="39294" y="1974360"/>
                          <a:pt x="0" y="1783873"/>
                        </a:cubicBezTo>
                        <a:cubicBezTo>
                          <a:pt x="-39294" y="1593386"/>
                          <a:pt x="9800" y="1441265"/>
                          <a:pt x="0" y="1302510"/>
                        </a:cubicBezTo>
                        <a:cubicBezTo>
                          <a:pt x="-9800" y="1163755"/>
                          <a:pt x="28843" y="903138"/>
                          <a:pt x="0" y="707886"/>
                        </a:cubicBezTo>
                        <a:cubicBezTo>
                          <a:pt x="-28843" y="512634"/>
                          <a:pt x="3667" y="312772"/>
                          <a:pt x="0" y="0"/>
                        </a:cubicBezTo>
                        <a:close/>
                      </a:path>
                    </a:pathLst>
                  </a:custGeom>
                  <ask:type>
                    <ask:lineSketchNone/>
                  </ask:type>
                </ask:lineSketchStyleProps>
              </a:ext>
            </a:extLst>
          </a:ln>
        </p:spPr>
        <p:txBody>
          <a:bodyPr wrap="square" rtlCol="0">
            <a:spAutoFit/>
          </a:bodyPr>
          <a:lstStyle/>
          <a:p>
            <a:r>
              <a:rPr lang="en-US" sz="2500" dirty="0">
                <a:latin typeface="Palatino Linotype" panose="02040502050505030304" pitchFamily="18" charset="0"/>
                <a:cs typeface="Times New Roman" pitchFamily="18" charset="0"/>
              </a:rPr>
              <a:t>We consider data from 2016-2019 to predict if a restaurants is open in 2016 will it close at the end of 2019. We did not consider data after 2019 due to COVID-19 as there would sudden spike in business closure, which can be considered as an anomaly. </a:t>
            </a:r>
          </a:p>
        </p:txBody>
      </p:sp>
      <p:pic>
        <p:nvPicPr>
          <p:cNvPr id="7" name="Picture 6" descr="A red sign with white text&#10;&#10;Description automatically generated with low confidence">
            <a:extLst>
              <a:ext uri="{FF2B5EF4-FFF2-40B4-BE49-F238E27FC236}">
                <a16:creationId xmlns:a16="http://schemas.microsoft.com/office/drawing/2014/main" id="{B9FB3556-5A25-4A47-B5D2-29058113C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669" y="12440776"/>
            <a:ext cx="4560469" cy="3123042"/>
          </a:xfrm>
          <a:prstGeom prst="rect">
            <a:avLst/>
          </a:prstGeom>
        </p:spPr>
      </p:pic>
      <p:pic>
        <p:nvPicPr>
          <p:cNvPr id="9" name="Picture 8" descr="A picture containing text, newspaper&#10;&#10;Description automatically generated">
            <a:extLst>
              <a:ext uri="{FF2B5EF4-FFF2-40B4-BE49-F238E27FC236}">
                <a16:creationId xmlns:a16="http://schemas.microsoft.com/office/drawing/2014/main" id="{9EC0E5D0-1A24-4D43-9C70-C7090A5B5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827" y="28223455"/>
            <a:ext cx="10173636" cy="4229132"/>
          </a:xfrm>
          <a:prstGeom prst="rect">
            <a:avLst/>
          </a:prstGeom>
        </p:spPr>
      </p:pic>
      <p:pic>
        <p:nvPicPr>
          <p:cNvPr id="27" name="Picture 26" descr="Chart, scatter chart&#10;&#10;Description automatically generated">
            <a:extLst>
              <a:ext uri="{FF2B5EF4-FFF2-40B4-BE49-F238E27FC236}">
                <a16:creationId xmlns:a16="http://schemas.microsoft.com/office/drawing/2014/main" id="{8BACB177-4124-48D3-8469-18EA4000E8D2}"/>
              </a:ext>
            </a:extLst>
          </p:cNvPr>
          <p:cNvPicPr/>
          <p:nvPr/>
        </p:nvPicPr>
        <p:blipFill rotWithShape="1">
          <a:blip r:embed="rId5">
            <a:extLst>
              <a:ext uri="{28A0092B-C50C-407E-A947-70E740481C1C}">
                <a14:useLocalDpi xmlns:a14="http://schemas.microsoft.com/office/drawing/2010/main" val="0"/>
              </a:ext>
            </a:extLst>
          </a:blip>
          <a:srcRect l="2886" r="1121"/>
          <a:stretch/>
        </p:blipFill>
        <p:spPr bwMode="auto">
          <a:xfrm>
            <a:off x="11513846" y="9813676"/>
            <a:ext cx="10267882" cy="4770514"/>
          </a:xfrm>
          <a:prstGeom prst="rect">
            <a:avLst/>
          </a:prstGeom>
          <a:ln w="28575">
            <a:solidFill>
              <a:schemeClr val="accent6">
                <a:lumMod val="75000"/>
              </a:schemeClr>
            </a:solid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21A86FD9-B6F6-4D30-A9DD-B8C8064719B8}"/>
              </a:ext>
            </a:extLst>
          </p:cNvPr>
          <p:cNvSpPr txBox="1"/>
          <p:nvPr/>
        </p:nvSpPr>
        <p:spPr>
          <a:xfrm>
            <a:off x="11536872" y="5447457"/>
            <a:ext cx="10267882" cy="4093428"/>
          </a:xfrm>
          <a:prstGeom prst="rect">
            <a:avLst/>
          </a:prstGeom>
          <a:solidFill>
            <a:schemeClr val="accent3">
              <a:lumMod val="40000"/>
              <a:lumOff val="60000"/>
            </a:schemeClr>
          </a:solidFill>
          <a:ln w="28575" cap="rnd">
            <a:solidFill>
              <a:schemeClr val="accent6">
                <a:lumMod val="75000"/>
              </a:schemeClr>
            </a:solidFill>
            <a:miter lim="800000"/>
          </a:ln>
        </p:spPr>
        <p:txBody>
          <a:bodyPr wrap="square" rtlCol="0">
            <a:spAutoFit/>
          </a:bodyPr>
          <a:lstStyle/>
          <a:p>
            <a:pPr>
              <a:spcBef>
                <a:spcPct val="20000"/>
              </a:spcBef>
            </a:pPr>
            <a:r>
              <a:rPr lang="en-US" sz="2500" dirty="0">
                <a:latin typeface="Palatino Linotype" panose="02040502050505030304" pitchFamily="18" charset="0"/>
                <a:cs typeface="Times New Roman" pitchFamily="18" charset="0"/>
              </a:rPr>
              <a:t>8. Open hours: open for breakfast/lunch/dinner</a:t>
            </a:r>
          </a:p>
          <a:p>
            <a:pPr>
              <a:spcBef>
                <a:spcPct val="20000"/>
              </a:spcBef>
              <a:buFont typeface="Arial" pitchFamily="34" charset="0"/>
            </a:pPr>
            <a:endParaRPr lang="en-US" sz="2500" dirty="0">
              <a:latin typeface="Times New Roman" panose="02020603050405020304" pitchFamily="18" charset="0"/>
              <a:cs typeface="Times New Roman" panose="02020603050405020304" pitchFamily="18" charset="0"/>
            </a:endParaRPr>
          </a:p>
          <a:p>
            <a:pPr>
              <a:spcBef>
                <a:spcPct val="20000"/>
              </a:spcBef>
            </a:pPr>
            <a:r>
              <a:rPr lang="en-US" sz="2500" dirty="0">
                <a:latin typeface="Times New Roman" panose="02020603050405020304" pitchFamily="18" charset="0"/>
                <a:cs typeface="Times New Roman" panose="02020603050405020304" pitchFamily="18" charset="0"/>
              </a:rPr>
              <a:t>9. </a:t>
            </a:r>
            <a:r>
              <a:rPr lang="en-US" sz="2500" dirty="0">
                <a:latin typeface="Palatino Linotype" panose="02040502050505030304" pitchFamily="18" charset="0"/>
                <a:cs typeface="Times New Roman" pitchFamily="18" charset="0"/>
              </a:rPr>
              <a:t>Attributes: ‘price’ , ‘</a:t>
            </a:r>
            <a:r>
              <a:rPr lang="en-US" sz="2500" dirty="0" err="1">
                <a:latin typeface="Palatino Linotype" panose="02040502050505030304" pitchFamily="18" charset="0"/>
                <a:cs typeface="Times New Roman" pitchFamily="18" charset="0"/>
              </a:rPr>
              <a:t>has_delivery</a:t>
            </a:r>
            <a:r>
              <a:rPr lang="en-US" sz="2500" dirty="0">
                <a:latin typeface="Palatino Linotype" panose="02040502050505030304" pitchFamily="18" charset="0"/>
                <a:cs typeface="Times New Roman" pitchFamily="18" charset="0"/>
              </a:rPr>
              <a:t>’ , ‘ambience’, ‘</a:t>
            </a:r>
            <a:r>
              <a:rPr lang="en-US" sz="2500" dirty="0" err="1">
                <a:latin typeface="Palatino Linotype" panose="02040502050505030304" pitchFamily="18" charset="0"/>
                <a:cs typeface="Times New Roman" pitchFamily="18" charset="0"/>
              </a:rPr>
              <a:t>hasTV</a:t>
            </a:r>
            <a:r>
              <a:rPr lang="en-US" sz="2500" dirty="0">
                <a:latin typeface="Palatino Linotype" panose="02040502050505030304" pitchFamily="18" charset="0"/>
                <a:cs typeface="Times New Roman" pitchFamily="18" charset="0"/>
              </a:rPr>
              <a:t>’ etc. One hot encoding and Imputation for missing values was performed.</a:t>
            </a:r>
          </a:p>
          <a:p>
            <a:pPr>
              <a:spcBef>
                <a:spcPct val="20000"/>
              </a:spcBef>
              <a:buFont typeface="Arial" pitchFamily="34" charset="0"/>
            </a:pPr>
            <a:endParaRPr lang="en-US" sz="2500" dirty="0">
              <a:latin typeface="Times New Roman" panose="02020603050405020304" pitchFamily="18" charset="0"/>
              <a:cs typeface="Times New Roman" panose="02020603050405020304" pitchFamily="18" charset="0"/>
            </a:endParaRPr>
          </a:p>
          <a:p>
            <a:pPr>
              <a:spcBef>
                <a:spcPct val="20000"/>
              </a:spcBef>
              <a:buFont typeface="Arial" pitchFamily="34" charset="0"/>
            </a:pPr>
            <a:r>
              <a:rPr lang="en-US" sz="2500" dirty="0">
                <a:latin typeface="Times New Roman" panose="02020603050405020304" pitchFamily="18" charset="0"/>
                <a:cs typeface="Times New Roman" panose="02020603050405020304" pitchFamily="18" charset="0"/>
              </a:rPr>
              <a:t>9. </a:t>
            </a:r>
            <a:r>
              <a:rPr lang="en-US" sz="2500" dirty="0">
                <a:latin typeface="Palatino Linotype" panose="02040502050505030304" pitchFamily="18" charset="0"/>
                <a:cs typeface="Times New Roman" pitchFamily="18" charset="0"/>
              </a:rPr>
              <a:t>Location of restaurant: Crowded/ Isolated: </a:t>
            </a:r>
          </a:p>
          <a:p>
            <a:pPr>
              <a:spcBef>
                <a:spcPct val="20000"/>
              </a:spcBef>
              <a:buFont typeface="Arial" pitchFamily="34" charset="0"/>
            </a:pPr>
            <a:r>
              <a:rPr lang="en-US" sz="2500" dirty="0">
                <a:latin typeface="Palatino Linotype" panose="02040502050505030304" pitchFamily="18" charset="0"/>
                <a:cs typeface="Times New Roman" pitchFamily="18" charset="0"/>
              </a:rPr>
              <a:t>          </a:t>
            </a:r>
            <a:r>
              <a:rPr lang="en-US" sz="2500" dirty="0" err="1">
                <a:latin typeface="Palatino Linotype" panose="02040502050505030304" pitchFamily="18" charset="0"/>
                <a:cs typeface="Times New Roman" pitchFamily="18" charset="0"/>
              </a:rPr>
              <a:t>i</a:t>
            </a:r>
            <a:r>
              <a:rPr lang="en-US" sz="2500" dirty="0">
                <a:latin typeface="Palatino Linotype" panose="02040502050505030304" pitchFamily="18" charset="0"/>
                <a:cs typeface="Times New Roman" pitchFamily="18" charset="0"/>
              </a:rPr>
              <a:t>. K-means : results yield were not satisfying</a:t>
            </a:r>
          </a:p>
          <a:p>
            <a:pPr>
              <a:spcBef>
                <a:spcPct val="20000"/>
              </a:spcBef>
              <a:buFont typeface="Arial" pitchFamily="34" charset="0"/>
            </a:pPr>
            <a:r>
              <a:rPr lang="en-US" sz="2500" dirty="0">
                <a:latin typeface="Palatino Linotype" panose="02040502050505030304" pitchFamily="18" charset="0"/>
                <a:cs typeface="Times New Roman" pitchFamily="18" charset="0"/>
              </a:rPr>
              <a:t>          ii. KD-tree : resulted good clusters</a:t>
            </a:r>
          </a:p>
          <a:p>
            <a:pPr>
              <a:spcBef>
                <a:spcPct val="20000"/>
              </a:spcBef>
              <a:buFont typeface="Arial" pitchFamily="34" charset="0"/>
            </a:pPr>
            <a:r>
              <a:rPr lang="en-US" sz="2500" dirty="0">
                <a:latin typeface="Palatino Linotype" panose="02040502050505030304" pitchFamily="18" charset="0"/>
                <a:cs typeface="Times New Roman" pitchFamily="18" charset="0"/>
              </a:rPr>
              <a:t>10. Part of chain restaurants / Independently owned:  TF- IDF</a:t>
            </a:r>
          </a:p>
        </p:txBody>
      </p:sp>
      <p:sp>
        <p:nvSpPr>
          <p:cNvPr id="11" name="TextBox 10">
            <a:extLst>
              <a:ext uri="{FF2B5EF4-FFF2-40B4-BE49-F238E27FC236}">
                <a16:creationId xmlns:a16="http://schemas.microsoft.com/office/drawing/2014/main" id="{D54EF7CF-1588-4ABC-B5AE-EAFAA641B4CD}"/>
              </a:ext>
            </a:extLst>
          </p:cNvPr>
          <p:cNvSpPr txBox="1"/>
          <p:nvPr/>
        </p:nvSpPr>
        <p:spPr>
          <a:xfrm>
            <a:off x="11504697" y="15718151"/>
            <a:ext cx="10276771" cy="2015936"/>
          </a:xfrm>
          <a:prstGeom prst="rect">
            <a:avLst/>
          </a:prstGeom>
          <a:solidFill>
            <a:schemeClr val="accent3">
              <a:lumMod val="40000"/>
              <a:lumOff val="60000"/>
            </a:schemeClr>
          </a:solidFill>
          <a:ln w="28575" cap="rnd">
            <a:solidFill>
              <a:schemeClr val="accent6">
                <a:lumMod val="75000"/>
              </a:schemeClr>
            </a:solidFill>
            <a:miter lim="800000"/>
          </a:ln>
        </p:spPr>
        <p:txBody>
          <a:bodyPr wrap="square" rtlCol="0">
            <a:spAutoFit/>
          </a:bodyPr>
          <a:lstStyle/>
          <a:p>
            <a:r>
              <a:rPr lang="en-US" sz="2500" dirty="0">
                <a:latin typeface="Palatino Linotype" panose="02040502050505030304" pitchFamily="18" charset="0"/>
                <a:cs typeface="Times New Roman" pitchFamily="18" charset="0"/>
              </a:rPr>
              <a:t>Since, rate of restaurants closure is usually less than restaurants remaining in business, the dataset is imbalance in nature. </a:t>
            </a:r>
          </a:p>
          <a:p>
            <a:r>
              <a:rPr lang="en-US" sz="2500" dirty="0">
                <a:latin typeface="Palatino Linotype" panose="02040502050505030304" pitchFamily="18" charset="0"/>
                <a:cs typeface="Times New Roman" pitchFamily="18" charset="0"/>
              </a:rPr>
              <a:t>We use two methods to evaluate model performance: </a:t>
            </a:r>
          </a:p>
          <a:p>
            <a:pPr marL="457200" indent="-457200">
              <a:buAutoNum type="arabicPeriod"/>
            </a:pPr>
            <a:r>
              <a:rPr lang="en-US" sz="2500" dirty="0">
                <a:latin typeface="Palatino Linotype" panose="02040502050505030304" pitchFamily="18" charset="0"/>
                <a:cs typeface="Times New Roman" pitchFamily="18" charset="0"/>
              </a:rPr>
              <a:t>Imbalanced dataset: F1 score, precision and recall curve</a:t>
            </a:r>
          </a:p>
          <a:p>
            <a:pPr marL="457200" indent="-457200">
              <a:buAutoNum type="arabicPeriod"/>
            </a:pPr>
            <a:r>
              <a:rPr lang="en-US" sz="2500" dirty="0">
                <a:latin typeface="Palatino Linotype" panose="02040502050505030304" pitchFamily="18" charset="0"/>
                <a:cs typeface="Times New Roman" pitchFamily="18" charset="0"/>
              </a:rPr>
              <a:t>Under sampling majority class and using accuracy as metric.</a:t>
            </a:r>
          </a:p>
        </p:txBody>
      </p:sp>
      <p:sp>
        <p:nvSpPr>
          <p:cNvPr id="13" name="TextBox 12">
            <a:extLst>
              <a:ext uri="{FF2B5EF4-FFF2-40B4-BE49-F238E27FC236}">
                <a16:creationId xmlns:a16="http://schemas.microsoft.com/office/drawing/2014/main" id="{3F1A8116-9C1D-45E5-AD2C-D98B3435760D}"/>
              </a:ext>
            </a:extLst>
          </p:cNvPr>
          <p:cNvSpPr txBox="1"/>
          <p:nvPr/>
        </p:nvSpPr>
        <p:spPr>
          <a:xfrm>
            <a:off x="11493315" y="15071820"/>
            <a:ext cx="10288413" cy="66172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rnd">
            <a:solidFill>
              <a:schemeClr val="accent6">
                <a:lumMod val="75000"/>
              </a:schemeClr>
            </a:solidFill>
            <a:miter lim="800000"/>
          </a:ln>
        </p:spPr>
        <p:txBody>
          <a:bodyPr wrap="square" rtlCol="0">
            <a:spAutoFit/>
          </a:bodyPr>
          <a:lstStyle/>
          <a:p>
            <a:pPr algn="ctr"/>
            <a:r>
              <a:rPr lang="en-US" sz="3700" b="1" dirty="0">
                <a:solidFill>
                  <a:schemeClr val="accent5">
                    <a:lumMod val="50000"/>
                  </a:schemeClr>
                </a:solidFill>
              </a:rPr>
              <a:t>EVALUATION</a:t>
            </a:r>
            <a:r>
              <a:rPr lang="en-US" sz="3600" b="1" dirty="0">
                <a:latin typeface="+mj-lt"/>
                <a:cs typeface="Times New Roman" panose="02020603050405020304" pitchFamily="18" charset="0"/>
              </a:rPr>
              <a:t> </a:t>
            </a:r>
            <a:r>
              <a:rPr lang="en-US" sz="3700" b="1" dirty="0">
                <a:solidFill>
                  <a:schemeClr val="accent5">
                    <a:lumMod val="50000"/>
                  </a:schemeClr>
                </a:solidFill>
              </a:rPr>
              <a:t>METRICS</a:t>
            </a:r>
          </a:p>
        </p:txBody>
      </p:sp>
      <p:sp>
        <p:nvSpPr>
          <p:cNvPr id="15" name="TextBox 14">
            <a:extLst>
              <a:ext uri="{FF2B5EF4-FFF2-40B4-BE49-F238E27FC236}">
                <a16:creationId xmlns:a16="http://schemas.microsoft.com/office/drawing/2014/main" id="{71598231-95D0-4A6F-9A5E-C471F07E8A99}"/>
              </a:ext>
            </a:extLst>
          </p:cNvPr>
          <p:cNvSpPr txBox="1"/>
          <p:nvPr/>
        </p:nvSpPr>
        <p:spPr>
          <a:xfrm>
            <a:off x="11493315" y="24528854"/>
            <a:ext cx="10276770" cy="66172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accent6">
                <a:lumMod val="75000"/>
              </a:schemeClr>
            </a:solidFill>
          </a:ln>
        </p:spPr>
        <p:txBody>
          <a:bodyPr wrap="square" rtlCol="0">
            <a:spAutoFit/>
          </a:bodyPr>
          <a:lstStyle/>
          <a:p>
            <a:pPr algn="ctr"/>
            <a:r>
              <a:rPr lang="en-US" sz="3700" b="1" dirty="0">
                <a:solidFill>
                  <a:schemeClr val="accent5">
                    <a:lumMod val="50000"/>
                  </a:schemeClr>
                </a:solidFill>
              </a:rPr>
              <a:t>TRAINING</a:t>
            </a:r>
            <a:r>
              <a:rPr lang="en-US" sz="3600" b="1" dirty="0">
                <a:latin typeface="Times New Roman" panose="02020603050405020304" pitchFamily="18" charset="0"/>
                <a:cs typeface="Times New Roman" panose="02020603050405020304" pitchFamily="18" charset="0"/>
              </a:rPr>
              <a:t> </a:t>
            </a:r>
            <a:r>
              <a:rPr lang="en-US" sz="3700" b="1" dirty="0">
                <a:solidFill>
                  <a:schemeClr val="accent5">
                    <a:lumMod val="50000"/>
                  </a:schemeClr>
                </a:solidFill>
              </a:rPr>
              <a:t>EXPERIMENTS</a:t>
            </a:r>
          </a:p>
        </p:txBody>
      </p:sp>
      <p:sp>
        <p:nvSpPr>
          <p:cNvPr id="16" name="TextBox 15">
            <a:extLst>
              <a:ext uri="{FF2B5EF4-FFF2-40B4-BE49-F238E27FC236}">
                <a16:creationId xmlns:a16="http://schemas.microsoft.com/office/drawing/2014/main" id="{16C66C5B-DD1E-4BEC-A406-54B3855B9C06}"/>
              </a:ext>
            </a:extLst>
          </p:cNvPr>
          <p:cNvSpPr txBox="1"/>
          <p:nvPr/>
        </p:nvSpPr>
        <p:spPr>
          <a:xfrm>
            <a:off x="11493315" y="25190574"/>
            <a:ext cx="10276770" cy="7017306"/>
          </a:xfrm>
          <a:prstGeom prst="rect">
            <a:avLst/>
          </a:prstGeom>
          <a:solidFill>
            <a:schemeClr val="accent3">
              <a:lumMod val="40000"/>
              <a:lumOff val="60000"/>
            </a:schemeClr>
          </a:solidFill>
          <a:ln>
            <a:solidFill>
              <a:schemeClr val="accent6">
                <a:lumMod val="75000"/>
              </a:schemeClr>
            </a:solidFill>
          </a:ln>
        </p:spPr>
        <p:txBody>
          <a:bodyPr wrap="square" rtlCol="0">
            <a:spAutoFit/>
          </a:bodyPr>
          <a:lstStyle/>
          <a:p>
            <a:r>
              <a:rPr lang="en-US" sz="2500" dirty="0" err="1">
                <a:latin typeface="Times New Roman" panose="02020603050405020304" pitchFamily="18" charset="0"/>
                <a:cs typeface="Times New Roman" panose="02020603050405020304" pitchFamily="18" charset="0"/>
              </a:rPr>
              <a:t>Years_of</a:t>
            </a:r>
            <a:r>
              <a:rPr lang="en-US" sz="2500" dirty="0">
                <a:latin typeface="Times New Roman" panose="02020603050405020304" pitchFamily="18" charset="0"/>
                <a:cs typeface="Times New Roman" panose="02020603050405020304" pitchFamily="18" charset="0"/>
              </a:rPr>
              <a:t> operation / age column: dropped due to data leakage</a:t>
            </a:r>
          </a:p>
          <a:p>
            <a:endParaRPr lang="en-US" sz="2500" dirty="0">
              <a:latin typeface="Times New Roman" panose="02020603050405020304" pitchFamily="18" charset="0"/>
              <a:cs typeface="Times New Roman" panose="02020603050405020304" pitchFamily="18" charset="0"/>
            </a:endParaRPr>
          </a:p>
          <a:p>
            <a:r>
              <a:rPr lang="en-US" sz="2500" dirty="0" err="1">
                <a:latin typeface="Times New Roman" panose="02020603050405020304" pitchFamily="18" charset="0"/>
                <a:cs typeface="Times New Roman" panose="02020603050405020304" pitchFamily="18" charset="0"/>
              </a:rPr>
              <a:t>Corr</a:t>
            </a:r>
            <a:r>
              <a:rPr lang="en-US" sz="2500" dirty="0">
                <a:latin typeface="Times New Roman" panose="02020603050405020304" pitchFamily="18" charset="0"/>
                <a:cs typeface="Times New Roman" panose="02020603050405020304" pitchFamily="18" charset="0"/>
              </a:rPr>
              <a:t>-related features were dropped as per </a:t>
            </a:r>
            <a:r>
              <a:rPr lang="en-US" sz="2500" dirty="0" err="1">
                <a:latin typeface="Times New Roman" panose="02020603050405020304" pitchFamily="18" charset="0"/>
                <a:cs typeface="Times New Roman" panose="02020603050405020304" pitchFamily="18" charset="0"/>
              </a:rPr>
              <a:t>corr</a:t>
            </a:r>
            <a:r>
              <a:rPr lang="en-US" sz="2500" dirty="0">
                <a:latin typeface="Times New Roman" panose="02020603050405020304" pitchFamily="18" charset="0"/>
                <a:cs typeface="Times New Roman" panose="02020603050405020304" pitchFamily="18" charset="0"/>
              </a:rPr>
              <a:t>-relation plot. </a:t>
            </a:r>
          </a:p>
          <a:p>
            <a:r>
              <a:rPr lang="en-US" sz="2500" dirty="0">
                <a:latin typeface="Times New Roman" panose="02020603050405020304" pitchFamily="18" charset="0"/>
                <a:cs typeface="Times New Roman" panose="02020603050405020304" pitchFamily="18" charset="0"/>
              </a:rPr>
              <a:t>Pos, neg, neutral features showed high  co-relation with total count. </a:t>
            </a:r>
          </a:p>
          <a:p>
            <a:r>
              <a:rPr lang="en-US" sz="2500" dirty="0">
                <a:latin typeface="Times New Roman" panose="02020603050405020304" pitchFamily="18" charset="0"/>
                <a:cs typeface="Times New Roman" panose="02020603050405020304" pitchFamily="18" charset="0"/>
              </a:rPr>
              <a:t>Although, they were dropped, we initially assumed this feature would be critical to determine restaurants closure. </a:t>
            </a:r>
          </a:p>
          <a:p>
            <a:r>
              <a:rPr lang="en-US" sz="2500" dirty="0">
                <a:latin typeface="Times New Roman" panose="02020603050405020304" pitchFamily="18" charset="0"/>
                <a:cs typeface="Times New Roman" panose="02020603050405020304" pitchFamily="18" charset="0"/>
              </a:rPr>
              <a:t>To confirm that below 3 cases were considered: </a:t>
            </a:r>
          </a:p>
          <a:p>
            <a:endParaRPr lang="en-US" sz="2500" dirty="0">
              <a:latin typeface="Times New Roman" panose="02020603050405020304" pitchFamily="18" charset="0"/>
              <a:cs typeface="Times New Roman" panose="02020603050405020304" pitchFamily="18" charset="0"/>
            </a:endParaRPr>
          </a:p>
          <a:p>
            <a:r>
              <a:rPr lang="en-US" sz="2500" b="1" u="sng" dirty="0">
                <a:latin typeface="Times New Roman" panose="02020603050405020304" pitchFamily="18" charset="0"/>
                <a:cs typeface="Times New Roman" panose="02020603050405020304" pitchFamily="18" charset="0"/>
              </a:rPr>
              <a:t>Experiment 1: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Case 1: Keep </a:t>
            </a:r>
            <a:r>
              <a:rPr lang="en-US" sz="2500" dirty="0" err="1">
                <a:latin typeface="Times New Roman" panose="02020603050405020304" pitchFamily="18" charset="0"/>
                <a:cs typeface="Times New Roman" panose="02020603050405020304" pitchFamily="18" charset="0"/>
              </a:rPr>
              <a:t>total_review</a:t>
            </a:r>
            <a:r>
              <a:rPr lang="en-US" sz="2500" dirty="0">
                <a:latin typeface="Times New Roman" panose="02020603050405020304" pitchFamily="18" charset="0"/>
                <a:cs typeface="Times New Roman" panose="02020603050405020304" pitchFamily="18" charset="0"/>
              </a:rPr>
              <a:t> count feature and drop pos, neg and neutral and check model performance.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Case 2: Keep pos, neg, neutral feature and drop total review count and check model performance.</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Case 3. Keep all categorical columns only ( to check if numerical columns had any impact on model performance)</a:t>
            </a:r>
          </a:p>
        </p:txBody>
      </p:sp>
      <p:sp>
        <p:nvSpPr>
          <p:cNvPr id="17" name="TextBox 16">
            <a:extLst>
              <a:ext uri="{FF2B5EF4-FFF2-40B4-BE49-F238E27FC236}">
                <a16:creationId xmlns:a16="http://schemas.microsoft.com/office/drawing/2014/main" id="{EE341A07-DCC7-43E9-A09E-504F8F06A211}"/>
              </a:ext>
            </a:extLst>
          </p:cNvPr>
          <p:cNvSpPr txBox="1"/>
          <p:nvPr/>
        </p:nvSpPr>
        <p:spPr>
          <a:xfrm>
            <a:off x="22595774" y="5447457"/>
            <a:ext cx="10058400" cy="5093702"/>
          </a:xfrm>
          <a:prstGeom prst="rect">
            <a:avLst/>
          </a:prstGeom>
          <a:solidFill>
            <a:schemeClr val="accent3">
              <a:lumMod val="40000"/>
              <a:lumOff val="60000"/>
            </a:schemeClr>
          </a:solidFill>
          <a:ln>
            <a:solidFill>
              <a:schemeClr val="accent6">
                <a:lumMod val="75000"/>
              </a:schemeClr>
            </a:solidFill>
          </a:ln>
        </p:spPr>
        <p:txBody>
          <a:bodyPr wrap="square" rtlCol="0">
            <a:spAutoFit/>
          </a:bodyPr>
          <a:lstStyle/>
          <a:p>
            <a:r>
              <a:rPr lang="en-US" sz="2500" b="1" u="sng" dirty="0">
                <a:latin typeface="Times New Roman" panose="02020603050405020304" pitchFamily="18" charset="0"/>
                <a:cs typeface="Times New Roman" panose="02020603050405020304" pitchFamily="18" charset="0"/>
              </a:rPr>
              <a:t>Experiment 2:</a:t>
            </a:r>
          </a:p>
          <a:p>
            <a:endParaRPr lang="en-US" sz="2500" b="1" u="sng" dirty="0">
              <a:latin typeface="Times New Roman" panose="02020603050405020304" pitchFamily="18" charset="0"/>
              <a:cs typeface="Times New Roman" panose="02020603050405020304" pitchFamily="18" charset="0"/>
            </a:endParaRPr>
          </a:p>
          <a:p>
            <a:r>
              <a:rPr lang="en-US" sz="2500" dirty="0">
                <a:latin typeface="Palatino Linotype" panose="02040502050505030304" pitchFamily="18" charset="0"/>
                <a:cs typeface="Times New Roman" pitchFamily="18" charset="0"/>
              </a:rPr>
              <a:t>For under sampling majority class, we followed 4 approaches to verify which method gave better model performance.</a:t>
            </a:r>
          </a:p>
          <a:p>
            <a:endParaRPr lang="en-US" sz="2500" dirty="0">
              <a:latin typeface="Palatino Linotype" panose="02040502050505030304" pitchFamily="18" charset="0"/>
              <a:cs typeface="Times New Roman" pitchFamily="18" charset="0"/>
            </a:endParaRPr>
          </a:p>
          <a:p>
            <a:pPr marL="457200" indent="-457200">
              <a:buAutoNum type="arabicPeriod"/>
            </a:pPr>
            <a:r>
              <a:rPr lang="en-US" sz="2500" dirty="0">
                <a:latin typeface="Palatino Linotype" panose="02040502050505030304" pitchFamily="18" charset="0"/>
                <a:cs typeface="Times New Roman" pitchFamily="18" charset="0"/>
              </a:rPr>
              <a:t>Near miss</a:t>
            </a:r>
          </a:p>
          <a:p>
            <a:pPr marL="457200" indent="-457200">
              <a:buFontTx/>
              <a:buAutoNum type="arabicPeriod"/>
            </a:pPr>
            <a:r>
              <a:rPr lang="en-US" sz="2500" dirty="0">
                <a:latin typeface="Palatino Linotype" panose="02040502050505030304" pitchFamily="18" charset="0"/>
                <a:cs typeface="Times New Roman" pitchFamily="18" charset="0"/>
              </a:rPr>
              <a:t>Condensed Nearest Neighbor Rule (CNN)</a:t>
            </a:r>
          </a:p>
          <a:p>
            <a:pPr marL="457200" indent="-457200">
              <a:buAutoNum type="arabicPeriod"/>
            </a:pPr>
            <a:r>
              <a:rPr lang="en-US" sz="2500" dirty="0">
                <a:latin typeface="Palatino Linotype" panose="02040502050505030304" pitchFamily="18" charset="0"/>
                <a:cs typeface="Times New Roman" pitchFamily="18" charset="0"/>
              </a:rPr>
              <a:t>Tomek Links</a:t>
            </a:r>
          </a:p>
          <a:p>
            <a:pPr marL="457200" indent="-457200">
              <a:buAutoNum type="arabicPeriod"/>
            </a:pPr>
            <a:r>
              <a:rPr lang="en-US" sz="2500" dirty="0">
                <a:latin typeface="Palatino Linotype" panose="02040502050505030304" pitchFamily="18" charset="0"/>
                <a:cs typeface="Times New Roman" pitchFamily="18" charset="0"/>
              </a:rPr>
              <a:t>Neighborhood cleaning Rule (NCR)</a:t>
            </a:r>
          </a:p>
          <a:p>
            <a:pPr marL="457200" indent="-457200">
              <a:buAutoNum type="arabicPeriod"/>
            </a:pPr>
            <a:endParaRPr lang="en-US" sz="2500" dirty="0">
              <a:latin typeface="Palatino Linotype" panose="02040502050505030304" pitchFamily="18" charset="0"/>
              <a:cs typeface="Times New Roman" pitchFamily="18" charset="0"/>
            </a:endParaRPr>
          </a:p>
          <a:p>
            <a:r>
              <a:rPr lang="en-US" sz="2500" dirty="0">
                <a:latin typeface="Palatino Linotype" panose="02040502050505030304" pitchFamily="18" charset="0"/>
                <a:cs typeface="Times New Roman" pitchFamily="18" charset="0"/>
              </a:rPr>
              <a:t>Experiment 1 was performed for both Imbalanced and balanced case and experiment 2, is itself a check for balanced case.</a:t>
            </a:r>
          </a:p>
          <a:p>
            <a:r>
              <a:rPr lang="en-US" sz="2500" dirty="0">
                <a:latin typeface="Palatino Linotype" panose="02040502050505030304" pitchFamily="18" charset="0"/>
                <a:cs typeface="Times New Roman" pitchFamily="18" charset="0"/>
              </a:rPr>
              <a:t> </a:t>
            </a:r>
          </a:p>
        </p:txBody>
      </p:sp>
      <p:sp>
        <p:nvSpPr>
          <p:cNvPr id="18" name="TextBox 17">
            <a:extLst>
              <a:ext uri="{FF2B5EF4-FFF2-40B4-BE49-F238E27FC236}">
                <a16:creationId xmlns:a16="http://schemas.microsoft.com/office/drawing/2014/main" id="{9641BF3D-7EE0-4BFD-A8B1-642928EBB77C}"/>
              </a:ext>
            </a:extLst>
          </p:cNvPr>
          <p:cNvSpPr txBox="1"/>
          <p:nvPr/>
        </p:nvSpPr>
        <p:spPr>
          <a:xfrm>
            <a:off x="22595774" y="20700675"/>
            <a:ext cx="10058400" cy="2831544"/>
          </a:xfrm>
          <a:prstGeom prst="rect">
            <a:avLst/>
          </a:prstGeom>
          <a:solidFill>
            <a:schemeClr val="accent3">
              <a:lumMod val="40000"/>
              <a:lumOff val="60000"/>
            </a:schemeClr>
          </a:solidFill>
          <a:ln>
            <a:solidFill>
              <a:schemeClr val="accent6">
                <a:lumMod val="75000"/>
              </a:schemeClr>
            </a:solidFill>
          </a:ln>
        </p:spPr>
        <p:txBody>
          <a:bodyPr wrap="square" rtlCol="0">
            <a:spAutoFit/>
          </a:bodyPr>
          <a:lstStyle/>
          <a:p>
            <a:r>
              <a:rPr lang="en-US" sz="2800" b="1" u="sng" dirty="0">
                <a:latin typeface="Palatino Linotype" panose="02040502050505030304" pitchFamily="18" charset="0"/>
                <a:cs typeface="Times New Roman" pitchFamily="18" charset="0"/>
              </a:rPr>
              <a:t>Experiment 2: Balanced case</a:t>
            </a:r>
          </a:p>
          <a:p>
            <a:endParaRPr lang="en-US" sz="2500" dirty="0">
              <a:latin typeface="Times New Roman" panose="02020603050405020304" pitchFamily="18" charset="0"/>
              <a:cs typeface="Times New Roman" panose="02020603050405020304" pitchFamily="18" charset="0"/>
            </a:endParaRPr>
          </a:p>
          <a:p>
            <a:r>
              <a:rPr lang="en-US" sz="2500" dirty="0">
                <a:latin typeface="Palatino Linotype" panose="02040502050505030304" pitchFamily="18" charset="0"/>
                <a:cs typeface="Times New Roman" pitchFamily="18" charset="0"/>
              </a:rPr>
              <a:t>Near miss and CNN gave low accuracy than Tomek links and NCRule, and no conclusive evidence can be found for Tomek links and NCRule method to confirm which method performed better.</a:t>
            </a:r>
          </a:p>
          <a:p>
            <a:r>
              <a:rPr lang="en-US" sz="2500" dirty="0">
                <a:latin typeface="Palatino Linotype" panose="02040502050505030304" pitchFamily="18" charset="0"/>
                <a:cs typeface="Times New Roman" pitchFamily="18" charset="0"/>
              </a:rPr>
              <a:t>NCRule was finally chosen as it gave good representation of majority classes versus minority class.</a:t>
            </a:r>
          </a:p>
        </p:txBody>
      </p:sp>
      <p:sp>
        <p:nvSpPr>
          <p:cNvPr id="19" name="TextBox 18">
            <a:extLst>
              <a:ext uri="{FF2B5EF4-FFF2-40B4-BE49-F238E27FC236}">
                <a16:creationId xmlns:a16="http://schemas.microsoft.com/office/drawing/2014/main" id="{FD017094-4670-4224-B127-09B94B9EC061}"/>
              </a:ext>
            </a:extLst>
          </p:cNvPr>
          <p:cNvSpPr txBox="1"/>
          <p:nvPr/>
        </p:nvSpPr>
        <p:spPr>
          <a:xfrm>
            <a:off x="22611937" y="24137586"/>
            <a:ext cx="5406517" cy="5139869"/>
          </a:xfrm>
          <a:prstGeom prst="rect">
            <a:avLst/>
          </a:prstGeom>
          <a:solidFill>
            <a:schemeClr val="accent3">
              <a:lumMod val="40000"/>
              <a:lumOff val="60000"/>
            </a:schemeClr>
          </a:solidFill>
          <a:ln>
            <a:solidFill>
              <a:schemeClr val="accent6">
                <a:lumMod val="75000"/>
              </a:schemeClr>
            </a:solidFill>
          </a:ln>
        </p:spPr>
        <p:txBody>
          <a:bodyPr wrap="square" rtlCol="0">
            <a:spAutoFit/>
          </a:bodyPr>
          <a:lstStyle/>
          <a:p>
            <a:r>
              <a:rPr lang="en-US" sz="2800" b="1" u="sng" dirty="0">
                <a:latin typeface="Palatino Linotype" panose="02040502050505030304" pitchFamily="18" charset="0"/>
                <a:cs typeface="Times New Roman" pitchFamily="18" charset="0"/>
              </a:rPr>
              <a:t>Experiment 1: Balanced Case</a:t>
            </a:r>
          </a:p>
          <a:p>
            <a:endParaRPr lang="en-US" sz="2500" dirty="0">
              <a:latin typeface="Palatino Linotype" panose="02040502050505030304" pitchFamily="18" charset="0"/>
              <a:cs typeface="Times New Roman" pitchFamily="18" charset="0"/>
            </a:endParaRPr>
          </a:p>
          <a:p>
            <a:r>
              <a:rPr lang="en-US" sz="2500" dirty="0">
                <a:latin typeface="Palatino Linotype" panose="02040502050505030304" pitchFamily="18" charset="0"/>
                <a:cs typeface="Times New Roman" pitchFamily="18" charset="0"/>
              </a:rPr>
              <a:t>We can conclude from Case 3, that the  numerical features does increase model’s accuracy as seen from case 1 and 2 . But we cannot say same things for Case 1 and 2 as removing one features over another did not improve model’s accuracy significantly</a:t>
            </a:r>
            <a:r>
              <a:rPr lang="en-US" sz="2500" dirty="0">
                <a:latin typeface="Times New Roman" panose="02020603050405020304" pitchFamily="18" charset="0"/>
                <a:cs typeface="Times New Roman" panose="02020603050405020304" pitchFamily="18" charset="0"/>
              </a:rPr>
              <a:t>.</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So, Case 1 was used to train the final model.</a:t>
            </a:r>
          </a:p>
        </p:txBody>
      </p:sp>
      <p:pic>
        <p:nvPicPr>
          <p:cNvPr id="1028" name="Picture 4">
            <a:extLst>
              <a:ext uri="{FF2B5EF4-FFF2-40B4-BE49-F238E27FC236}">
                <a16:creationId xmlns:a16="http://schemas.microsoft.com/office/drawing/2014/main" id="{03D21208-4FD0-431E-9DC3-1D10D28BBB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94555" y="11989395"/>
            <a:ext cx="4550092" cy="3929043"/>
          </a:xfrm>
          <a:prstGeom prst="rect">
            <a:avLst/>
          </a:prstGeom>
          <a:noFill/>
          <a:ln w="28575">
            <a:solidFill>
              <a:schemeClr val="accent6">
                <a:lumMod val="75000"/>
              </a:schemeClr>
            </a:solidFill>
          </a:ln>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7A86747-94CE-4498-A02D-BBAB4296DDC0}"/>
              </a:ext>
            </a:extLst>
          </p:cNvPr>
          <p:cNvSpPr txBox="1"/>
          <p:nvPr/>
        </p:nvSpPr>
        <p:spPr>
          <a:xfrm>
            <a:off x="33369383" y="5516471"/>
            <a:ext cx="10067927" cy="661720"/>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ln>
            <a:solidFill>
              <a:schemeClr val="accent6">
                <a:lumMod val="75000"/>
              </a:schemeClr>
            </a:solidFill>
          </a:ln>
        </p:spPr>
        <p:txBody>
          <a:bodyPr wrap="square" rtlCol="0">
            <a:spAutoFit/>
          </a:bodyPr>
          <a:lstStyle/>
          <a:p>
            <a:pPr algn="ctr"/>
            <a:r>
              <a:rPr lang="en-US" sz="3700" b="1" dirty="0">
                <a:solidFill>
                  <a:schemeClr val="accent5">
                    <a:lumMod val="50000"/>
                  </a:schemeClr>
                </a:solidFill>
              </a:rPr>
              <a:t>FINAL</a:t>
            </a:r>
            <a:r>
              <a:rPr lang="en-US" sz="2500" b="1" dirty="0">
                <a:latin typeface="Times New Roman" panose="02020603050405020304" pitchFamily="18" charset="0"/>
                <a:cs typeface="Times New Roman" panose="02020603050405020304" pitchFamily="18" charset="0"/>
              </a:rPr>
              <a:t> </a:t>
            </a:r>
            <a:r>
              <a:rPr lang="en-US" sz="3700" b="1" dirty="0">
                <a:solidFill>
                  <a:schemeClr val="accent5">
                    <a:lumMod val="50000"/>
                  </a:schemeClr>
                </a:solidFill>
              </a:rPr>
              <a:t>RESULTS</a:t>
            </a:r>
          </a:p>
        </p:txBody>
      </p:sp>
      <p:sp>
        <p:nvSpPr>
          <p:cNvPr id="21" name="TextBox 20">
            <a:extLst>
              <a:ext uri="{FF2B5EF4-FFF2-40B4-BE49-F238E27FC236}">
                <a16:creationId xmlns:a16="http://schemas.microsoft.com/office/drawing/2014/main" id="{B0E5AB56-68CE-488A-8CC2-EEEF5B36EA53}"/>
              </a:ext>
            </a:extLst>
          </p:cNvPr>
          <p:cNvSpPr txBox="1"/>
          <p:nvPr/>
        </p:nvSpPr>
        <p:spPr>
          <a:xfrm>
            <a:off x="33395074" y="6241225"/>
            <a:ext cx="10042236" cy="3554819"/>
          </a:xfrm>
          <a:prstGeom prst="rect">
            <a:avLst/>
          </a:prstGeom>
          <a:solidFill>
            <a:schemeClr val="accent3">
              <a:lumMod val="40000"/>
              <a:lumOff val="60000"/>
            </a:schemeClr>
          </a:solidFill>
          <a:ln>
            <a:solidFill>
              <a:schemeClr val="accent6">
                <a:lumMod val="75000"/>
              </a:schemeClr>
            </a:solidFill>
          </a:ln>
        </p:spPr>
        <p:txBody>
          <a:bodyPr wrap="square" rtlCol="0">
            <a:spAutoFit/>
          </a:bodyPr>
          <a:lstStyle/>
          <a:p>
            <a:r>
              <a:rPr lang="en-US" sz="2500" u="sng" dirty="0">
                <a:latin typeface="Times New Roman" panose="02020603050405020304" pitchFamily="18" charset="0"/>
                <a:cs typeface="Times New Roman" panose="02020603050405020304" pitchFamily="18" charset="0"/>
              </a:rPr>
              <a:t>Imbalanced case:</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Decision Tree: Test F1_Score: 0.843 with STD: 0.010</a:t>
            </a:r>
          </a:p>
          <a:p>
            <a:r>
              <a:rPr lang="en-US" sz="2500" dirty="0">
                <a:latin typeface="Times New Roman" panose="02020603050405020304" pitchFamily="18" charset="0"/>
                <a:cs typeface="Times New Roman" panose="02020603050405020304" pitchFamily="18" charset="0"/>
              </a:rPr>
              <a:t>Neural Networks: Validation F1_score: </a:t>
            </a:r>
            <a:r>
              <a:rPr lang="en-US" sz="2500" dirty="0">
                <a:latin typeface="Palatino Linotype" panose="02040502050505030304" pitchFamily="18" charset="0"/>
                <a:cs typeface="Times New Roman" pitchFamily="18" charset="0"/>
              </a:rPr>
              <a:t>0.8997</a:t>
            </a:r>
            <a:r>
              <a:rPr lang="en-US" sz="2500" dirty="0">
                <a:latin typeface="Times New Roman" panose="02020603050405020304" pitchFamily="18" charset="0"/>
                <a:cs typeface="Times New Roman" panose="02020603050405020304" pitchFamily="18" charset="0"/>
              </a:rPr>
              <a:t>     Test F1_</a:t>
            </a:r>
            <a:r>
              <a:rPr lang="en-US" sz="2500" dirty="0">
                <a:latin typeface="Palatino Linotype" panose="02040502050505030304" pitchFamily="18" charset="0"/>
                <a:cs typeface="Times New Roman" pitchFamily="18" charset="0"/>
              </a:rPr>
              <a:t>Score: 0.89</a:t>
            </a:r>
          </a:p>
          <a:p>
            <a:endParaRPr lang="en-US" sz="2500" dirty="0">
              <a:latin typeface="Times New Roman" panose="02020603050405020304" pitchFamily="18" charset="0"/>
              <a:cs typeface="Times New Roman" panose="02020603050405020304" pitchFamily="18" charset="0"/>
            </a:endParaRPr>
          </a:p>
          <a:p>
            <a:r>
              <a:rPr lang="en-US" sz="2500" u="sng" dirty="0">
                <a:latin typeface="Times New Roman" panose="02020603050405020304" pitchFamily="18" charset="0"/>
                <a:cs typeface="Times New Roman" panose="02020603050405020304" pitchFamily="18" charset="0"/>
              </a:rPr>
              <a:t>Near Miss, balanced case:</a:t>
            </a:r>
          </a:p>
          <a:p>
            <a:endParaRPr lang="en-US" sz="2500" dirty="0">
              <a:highlight>
                <a:srgbClr val="FFFF00"/>
              </a:highlight>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Decision tree: Test accuracy: 0.610 with STD: 0.017</a:t>
            </a:r>
          </a:p>
          <a:p>
            <a:r>
              <a:rPr lang="en-US" sz="2500" dirty="0">
                <a:latin typeface="Times New Roman" panose="02020603050405020304" pitchFamily="18" charset="0"/>
                <a:cs typeface="Times New Roman" panose="02020603050405020304" pitchFamily="18" charset="0"/>
              </a:rPr>
              <a:t>Neural networks: Validation accuracy:   0.71   Test accuracy:  0.74</a:t>
            </a:r>
          </a:p>
        </p:txBody>
      </p:sp>
      <p:pic>
        <p:nvPicPr>
          <p:cNvPr id="6" name="Picture 4">
            <a:extLst>
              <a:ext uri="{FF2B5EF4-FFF2-40B4-BE49-F238E27FC236}">
                <a16:creationId xmlns:a16="http://schemas.microsoft.com/office/drawing/2014/main" id="{0898D03C-8980-4BDB-8A22-000C54122F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86246" y="15986427"/>
            <a:ext cx="4637665" cy="4638730"/>
          </a:xfrm>
          <a:prstGeom prst="rect">
            <a:avLst/>
          </a:prstGeom>
          <a:noFill/>
          <a:ln w="28575">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1337E91E-A7A4-4272-962A-47BCBA7718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33438" y="15984669"/>
            <a:ext cx="5420736" cy="4627768"/>
          </a:xfrm>
          <a:prstGeom prst="rect">
            <a:avLst/>
          </a:prstGeom>
          <a:noFill/>
          <a:ln w="28575">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FC6B1E9-FF40-487C-B733-355AA54952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18454" y="24137586"/>
            <a:ext cx="4750914" cy="5139869"/>
          </a:xfrm>
          <a:prstGeom prst="rect">
            <a:avLst/>
          </a:prstGeom>
          <a:noFill/>
          <a:ln w="28575">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C9FF057-64A7-4A1F-A906-1B10F430F2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95323" y="10685593"/>
            <a:ext cx="5139195" cy="3750363"/>
          </a:xfrm>
          <a:prstGeom prst="rect">
            <a:avLst/>
          </a:prstGeom>
          <a:noFill/>
          <a:ln w="28575">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9246361-E2AB-485A-A2BC-38377C86FC9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57945" y="10685594"/>
            <a:ext cx="4886914" cy="3750363"/>
          </a:xfrm>
          <a:prstGeom prst="rect">
            <a:avLst/>
          </a:prstGeom>
          <a:noFill/>
          <a:ln w="28575">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EB9A8D2-E8E7-49CA-8597-790C4AA17D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49372" y="14655441"/>
            <a:ext cx="4787938" cy="3609975"/>
          </a:xfrm>
          <a:prstGeom prst="rect">
            <a:avLst/>
          </a:prstGeom>
          <a:noFill/>
          <a:ln w="28575">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E309DDDB-799A-43B6-B151-FC24C58FCBF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69383" y="14671250"/>
            <a:ext cx="5198088" cy="3609975"/>
          </a:xfrm>
          <a:prstGeom prst="rect">
            <a:avLst/>
          </a:prstGeom>
          <a:noFill/>
          <a:ln w="28575">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8FA8C05-3754-4404-99C0-DBA9FE088813}"/>
              </a:ext>
            </a:extLst>
          </p:cNvPr>
          <p:cNvPicPr>
            <a:picLocks noChangeAspect="1"/>
          </p:cNvPicPr>
          <p:nvPr/>
        </p:nvPicPr>
        <p:blipFill>
          <a:blip r:embed="rId14"/>
          <a:stretch>
            <a:fillRect/>
          </a:stretch>
        </p:blipFill>
        <p:spPr>
          <a:xfrm>
            <a:off x="35184932" y="18652366"/>
            <a:ext cx="6416933" cy="3575991"/>
          </a:xfrm>
          <a:prstGeom prst="rect">
            <a:avLst/>
          </a:prstGeom>
        </p:spPr>
      </p:pic>
      <p:sp>
        <p:nvSpPr>
          <p:cNvPr id="42" name="Text Placeholder 98">
            <a:extLst>
              <a:ext uri="{FF2B5EF4-FFF2-40B4-BE49-F238E27FC236}">
                <a16:creationId xmlns:a16="http://schemas.microsoft.com/office/drawing/2014/main" id="{BA93BDEB-4591-4724-BC1A-146D1E48594A}"/>
              </a:ext>
            </a:extLst>
          </p:cNvPr>
          <p:cNvSpPr txBox="1">
            <a:spLocks/>
          </p:cNvSpPr>
          <p:nvPr/>
        </p:nvSpPr>
        <p:spPr>
          <a:xfrm>
            <a:off x="33270914" y="23771676"/>
            <a:ext cx="10173945" cy="3154688"/>
          </a:xfrm>
          <a:prstGeom prst="rect">
            <a:avLst/>
          </a:prstGeom>
          <a:solidFill>
            <a:schemeClr val="accent3">
              <a:lumMod val="40000"/>
              <a:lumOff val="60000"/>
            </a:schemeClr>
          </a:solidFill>
          <a:ln>
            <a:solidFill>
              <a:schemeClr val="accent6">
                <a:lumMod val="75000"/>
              </a:schemeClr>
            </a:solidFill>
          </a:ln>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We conclude that Neural networks works better than decision trees because of its capability of non-linear features too. However, for our project Neural networks being complex for simple task, It provided promising results as expected. However, due to computational cost of Decision Tress we were not able to capture continuous features in Decision Trees. However, further exploring the model’s data structure to improve the construction and prediction can ensure better evaluation metrics. </a:t>
            </a: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2231</TotalTime>
  <Words>1109</Words>
  <Application>Microsoft Office PowerPoint</Application>
  <PresentationFormat>Custom</PresentationFormat>
  <Paragraphs>111</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Palatino Linotype</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Ponmanikandan Velmurugan</cp:lastModifiedBy>
  <cp:revision>112</cp:revision>
  <dcterms:created xsi:type="dcterms:W3CDTF">2012-02-03T19:11:35Z</dcterms:created>
  <dcterms:modified xsi:type="dcterms:W3CDTF">2021-06-13T06:13:15Z</dcterms:modified>
  <cp:category>Research poster templates</cp:category>
</cp:coreProperties>
</file>