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4" r:id="rId20"/>
    <p:sldId id="279" r:id="rId21"/>
    <p:sldId id="280" r:id="rId22"/>
    <p:sldId id="281" r:id="rId23"/>
    <p:sldId id="263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152-2D84-4522-99E7-A0232F60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859779"/>
            <a:ext cx="8361229" cy="4108731"/>
          </a:xfrm>
        </p:spPr>
        <p:txBody>
          <a:bodyPr/>
          <a:lstStyle/>
          <a:p>
            <a:r>
              <a:rPr lang="en-US" sz="6600" b="1" dirty="0"/>
              <a:t>New jersey</a:t>
            </a:r>
            <a:br>
              <a:rPr lang="en-US" sz="6600" b="1" dirty="0"/>
            </a:br>
            <a:r>
              <a:rPr lang="en-US" sz="6600" b="1" dirty="0"/>
              <a:t>high school &amp; Housing market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1B98D-B5BE-4A27-BA87-AFAA8496FB61}"/>
              </a:ext>
            </a:extLst>
          </p:cNvPr>
          <p:cNvSpPr txBox="1"/>
          <p:nvPr/>
        </p:nvSpPr>
        <p:spPr>
          <a:xfrm>
            <a:off x="8067760" y="4694984"/>
            <a:ext cx="3722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Rafael Nunez</a:t>
            </a:r>
          </a:p>
          <a:p>
            <a:r>
              <a:rPr lang="en-US" dirty="0"/>
              <a:t>Priyadarshini Venkataraman</a:t>
            </a:r>
          </a:p>
          <a:p>
            <a:r>
              <a:rPr lang="en-US" dirty="0"/>
              <a:t>Sam Won</a:t>
            </a:r>
          </a:p>
        </p:txBody>
      </p:sp>
    </p:spTree>
    <p:extLst>
      <p:ext uri="{BB962C8B-B14F-4D97-AF65-F5344CB8AC3E}">
        <p14:creationId xmlns:p14="http://schemas.microsoft.com/office/powerpoint/2010/main" val="208253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- SCHOOLS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852616" y="1713712"/>
            <a:ext cx="3373395" cy="50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2015-2016 </a:t>
            </a:r>
          </a:p>
          <a:p>
            <a:pPr marL="0" indent="0">
              <a:buNone/>
            </a:pPr>
            <a:r>
              <a:rPr lang="en-US" sz="1800" dirty="0"/>
              <a:t>New Jersey Public High Schools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Schools: 409</a:t>
            </a:r>
          </a:p>
          <a:p>
            <a:pPr marL="0" indent="0">
              <a:buNone/>
            </a:pPr>
            <a:r>
              <a:rPr lang="en-US" sz="1800" dirty="0"/>
              <a:t>Students: 422,707</a:t>
            </a:r>
          </a:p>
          <a:p>
            <a:pPr marL="0" indent="0">
              <a:buNone/>
            </a:pPr>
            <a:r>
              <a:rPr lang="en-US" sz="1800" dirty="0"/>
              <a:t>Free Lunch Student: </a:t>
            </a:r>
          </a:p>
          <a:p>
            <a:pPr marL="0" indent="0">
              <a:buNone/>
            </a:pPr>
            <a:r>
              <a:rPr lang="en-US" sz="1800" dirty="0"/>
              <a:t>144,462 | 34.18%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Full-time Teachers: 34,437</a:t>
            </a:r>
          </a:p>
          <a:p>
            <a:pPr marL="0" indent="0">
              <a:buNone/>
            </a:pPr>
            <a:r>
              <a:rPr lang="en-US" sz="1800" dirty="0"/>
              <a:t>Overall Student to </a:t>
            </a:r>
          </a:p>
          <a:p>
            <a:pPr marL="0" indent="0">
              <a:buNone/>
            </a:pPr>
            <a:r>
              <a:rPr lang="en-US" sz="1800" dirty="0"/>
              <a:t>Teacher Ratio: 12.3 to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10705364" y="573998"/>
            <a:ext cx="833205" cy="83320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504C8E-113A-4BC9-B205-F53733D18038}"/>
              </a:ext>
            </a:extLst>
          </p:cNvPr>
          <p:cNvSpPr txBox="1">
            <a:spLocks/>
          </p:cNvSpPr>
          <p:nvPr/>
        </p:nvSpPr>
        <p:spPr>
          <a:xfrm>
            <a:off x="4226011" y="1713712"/>
            <a:ext cx="3875903" cy="5212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White #: 209,865 | 49.65%</a:t>
            </a:r>
          </a:p>
          <a:p>
            <a:pPr marL="0" indent="0">
              <a:buNone/>
            </a:pPr>
            <a:r>
              <a:rPr lang="en-US" sz="1800" dirty="0"/>
              <a:t>Black #: 72,726 | 17.20%</a:t>
            </a:r>
          </a:p>
          <a:p>
            <a:pPr marL="0" indent="0">
              <a:buNone/>
            </a:pPr>
            <a:r>
              <a:rPr lang="en-US" sz="1800" dirty="0"/>
              <a:t>Hispanic #: 96,200 | 22.76%</a:t>
            </a:r>
          </a:p>
          <a:p>
            <a:pPr marL="0" indent="0">
              <a:buNone/>
            </a:pPr>
            <a:r>
              <a:rPr lang="en-US" sz="1800" dirty="0"/>
              <a:t>Asian #: 38,506 | 9.11%</a:t>
            </a:r>
          </a:p>
          <a:p>
            <a:pPr marL="0" indent="0">
              <a:buNone/>
            </a:pPr>
            <a:r>
              <a:rPr lang="en-US" sz="1800" dirty="0"/>
              <a:t>American Indian #: 497 | 0.12%</a:t>
            </a:r>
          </a:p>
          <a:p>
            <a:pPr marL="0" indent="0">
              <a:buNone/>
            </a:pPr>
            <a:r>
              <a:rPr lang="en-US" sz="1800" dirty="0"/>
              <a:t>Pacific Islander #: 802 | 0.19%</a:t>
            </a:r>
          </a:p>
          <a:p>
            <a:pPr marL="0" indent="0">
              <a:buNone/>
            </a:pPr>
            <a:r>
              <a:rPr lang="en-US" sz="1800" dirty="0"/>
              <a:t>Two or More Races #: 4,111 | 0.97%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F28A2-3B01-4717-BAED-BDF6F9A14970}"/>
              </a:ext>
            </a:extLst>
          </p:cNvPr>
          <p:cNvSpPr txBox="1">
            <a:spLocks/>
          </p:cNvSpPr>
          <p:nvPr/>
        </p:nvSpPr>
        <p:spPr>
          <a:xfrm>
            <a:off x="8316097" y="1711951"/>
            <a:ext cx="3875903" cy="489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Average Standard Score: 44.78</a:t>
            </a:r>
          </a:p>
          <a:p>
            <a:pPr marL="0" indent="0">
              <a:buNone/>
            </a:pPr>
            <a:r>
              <a:rPr lang="en-US" sz="1800" dirty="0"/>
              <a:t>Standard Score Min/Max: </a:t>
            </a:r>
          </a:p>
          <a:p>
            <a:pPr marL="0" indent="0">
              <a:buNone/>
            </a:pPr>
            <a:r>
              <a:rPr lang="en-US" sz="1800" dirty="0"/>
              <a:t>(4.90 , 99.20)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Charter School: 21 | 5.1345%</a:t>
            </a:r>
          </a:p>
          <a:p>
            <a:pPr marL="0" indent="0">
              <a:buNone/>
            </a:pPr>
            <a:r>
              <a:rPr lang="en-US" sz="1800" dirty="0"/>
              <a:t>Magnet School: 0 | 0.0000%</a:t>
            </a:r>
          </a:p>
          <a:p>
            <a:pPr marL="0" indent="0">
              <a:buNone/>
            </a:pPr>
            <a:r>
              <a:rPr lang="en-US" sz="1800" dirty="0"/>
              <a:t>Virtual School: 0 | 0.0000%</a:t>
            </a:r>
          </a:p>
          <a:p>
            <a:pPr marL="0" indent="0">
              <a:buNone/>
            </a:pPr>
            <a:r>
              <a:rPr lang="en-US" sz="1800" dirty="0"/>
              <a:t>Title I School: 263 | 64.3032%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BB4-F0EC-40D6-B5B5-431D9AEB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9" y="507890"/>
            <a:ext cx="2032686" cy="20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3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- SCHOOLS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852616" y="1713712"/>
            <a:ext cx="3373395" cy="50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2016-2017 </a:t>
            </a:r>
          </a:p>
          <a:p>
            <a:pPr marL="0" indent="0">
              <a:buNone/>
            </a:pPr>
            <a:r>
              <a:rPr lang="en-US" sz="1800" dirty="0"/>
              <a:t>New Jersey Public High Schools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Schools: 411</a:t>
            </a:r>
          </a:p>
          <a:p>
            <a:pPr marL="0" indent="0">
              <a:buNone/>
            </a:pPr>
            <a:r>
              <a:rPr lang="en-US" sz="1800" dirty="0"/>
              <a:t>Students: 422,320</a:t>
            </a:r>
          </a:p>
          <a:p>
            <a:pPr marL="0" indent="0">
              <a:buNone/>
            </a:pPr>
            <a:r>
              <a:rPr lang="en-US" sz="1800" dirty="0"/>
              <a:t>Free Lunch Student: </a:t>
            </a:r>
          </a:p>
          <a:p>
            <a:pPr marL="0" indent="0">
              <a:buNone/>
            </a:pPr>
            <a:r>
              <a:rPr lang="en-US" sz="1800" dirty="0"/>
              <a:t>144,157 | 34.13%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Full-time Teachers: 34,494</a:t>
            </a:r>
          </a:p>
          <a:p>
            <a:pPr marL="0" indent="0">
              <a:buNone/>
            </a:pPr>
            <a:r>
              <a:rPr lang="en-US" sz="1800" dirty="0"/>
              <a:t>Overall Student to </a:t>
            </a:r>
          </a:p>
          <a:p>
            <a:pPr marL="0" indent="0">
              <a:buNone/>
            </a:pPr>
            <a:r>
              <a:rPr lang="en-US" sz="1800" dirty="0"/>
              <a:t>Teacher Ratio: 12.2 to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10705364" y="573998"/>
            <a:ext cx="833205" cy="83320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504C8E-113A-4BC9-B205-F53733D18038}"/>
              </a:ext>
            </a:extLst>
          </p:cNvPr>
          <p:cNvSpPr txBox="1">
            <a:spLocks/>
          </p:cNvSpPr>
          <p:nvPr/>
        </p:nvSpPr>
        <p:spPr>
          <a:xfrm>
            <a:off x="4226011" y="1713712"/>
            <a:ext cx="3875903" cy="5212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White #: 209,827 | 49.68%</a:t>
            </a:r>
          </a:p>
          <a:p>
            <a:pPr marL="0" indent="0">
              <a:buNone/>
            </a:pPr>
            <a:r>
              <a:rPr lang="en-US" sz="1800" dirty="0"/>
              <a:t>Black #: 72,718 | 17.22%</a:t>
            </a:r>
          </a:p>
          <a:p>
            <a:pPr marL="0" indent="0">
              <a:buNone/>
            </a:pPr>
            <a:r>
              <a:rPr lang="en-US" sz="1800" dirty="0"/>
              <a:t>Hispanic #: 95,862 | 22.70%</a:t>
            </a:r>
          </a:p>
          <a:p>
            <a:pPr marL="0" indent="0">
              <a:buNone/>
            </a:pPr>
            <a:r>
              <a:rPr lang="en-US" sz="1800" dirty="0"/>
              <a:t>Asian #: 38,501 | 9.12%</a:t>
            </a:r>
          </a:p>
          <a:p>
            <a:pPr marL="0" indent="0">
              <a:buNone/>
            </a:pPr>
            <a:r>
              <a:rPr lang="en-US" sz="1800" dirty="0"/>
              <a:t>American Indian #: 499 | 0.12%</a:t>
            </a:r>
          </a:p>
          <a:p>
            <a:pPr marL="0" indent="0">
              <a:buNone/>
            </a:pPr>
            <a:r>
              <a:rPr lang="en-US" sz="1800" dirty="0"/>
              <a:t>Pacific Islander #: 801 | 0.19%</a:t>
            </a:r>
          </a:p>
          <a:p>
            <a:pPr marL="0" indent="0">
              <a:buNone/>
            </a:pPr>
            <a:r>
              <a:rPr lang="en-US" sz="1800" dirty="0"/>
              <a:t>Two or More Races #: 4,112 | 0.97%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F28A2-3B01-4717-BAED-BDF6F9A14970}"/>
              </a:ext>
            </a:extLst>
          </p:cNvPr>
          <p:cNvSpPr txBox="1">
            <a:spLocks/>
          </p:cNvSpPr>
          <p:nvPr/>
        </p:nvSpPr>
        <p:spPr>
          <a:xfrm>
            <a:off x="8316097" y="1711951"/>
            <a:ext cx="3875903" cy="489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Average Standard Score: 44.87</a:t>
            </a:r>
          </a:p>
          <a:p>
            <a:pPr marL="0" indent="0">
              <a:buNone/>
            </a:pPr>
            <a:r>
              <a:rPr lang="en-US" sz="1800" dirty="0"/>
              <a:t>Standard Score Min/Max: </a:t>
            </a:r>
          </a:p>
          <a:p>
            <a:pPr marL="0" indent="0">
              <a:buNone/>
            </a:pPr>
            <a:r>
              <a:rPr lang="en-US" sz="1800" dirty="0"/>
              <a:t>(5.60 , 98.80)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Charter School: 20 | 4.8662%</a:t>
            </a:r>
          </a:p>
          <a:p>
            <a:pPr marL="0" indent="0">
              <a:buNone/>
            </a:pPr>
            <a:r>
              <a:rPr lang="en-US" sz="1800" dirty="0"/>
              <a:t>Magnet School: 0 | 0.0000%</a:t>
            </a:r>
          </a:p>
          <a:p>
            <a:pPr marL="0" indent="0">
              <a:buNone/>
            </a:pPr>
            <a:r>
              <a:rPr lang="en-US" sz="1800" dirty="0"/>
              <a:t>Virtual School: 0 | 0.0000%</a:t>
            </a:r>
          </a:p>
          <a:p>
            <a:pPr marL="0" indent="0">
              <a:buNone/>
            </a:pPr>
            <a:r>
              <a:rPr lang="en-US" sz="1800" dirty="0"/>
              <a:t>Title I School: 264 | 64.2336%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BB4-F0EC-40D6-B5B5-431D9AEB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9" y="507890"/>
            <a:ext cx="2032686" cy="20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4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- SCHOOLS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10705364" y="573998"/>
            <a:ext cx="833205" cy="833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46A65D-D43B-457D-B361-3CAF37C7F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41" y="1825408"/>
            <a:ext cx="11183358" cy="21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8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- SCHOOLS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10705364" y="573998"/>
            <a:ext cx="833205" cy="833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4D8EDF-E88F-40B7-9F7F-442665BAB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09" y="1860905"/>
            <a:ext cx="11238061" cy="43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- SCHOOLS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10705364" y="573998"/>
            <a:ext cx="833205" cy="833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3B425A-2467-4F82-8A6B-2A74FCD1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59" y="1854823"/>
            <a:ext cx="11162450" cy="43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- SCHOOLS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9289966" y="873197"/>
            <a:ext cx="833205" cy="833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C95BB4-F0EC-40D6-B5B5-431D9AEB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386" y="620874"/>
            <a:ext cx="1337852" cy="13378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4E22D7-65BB-4B82-B465-0AB141F4EC24}"/>
              </a:ext>
            </a:extLst>
          </p:cNvPr>
          <p:cNvSpPr txBox="1">
            <a:spLocks/>
          </p:cNvSpPr>
          <p:nvPr/>
        </p:nvSpPr>
        <p:spPr>
          <a:xfrm>
            <a:off x="1371600" y="1424198"/>
            <a:ext cx="9601200" cy="444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b="1" dirty="0"/>
              <a:t>Insights from the Overall School Data:</a:t>
            </a:r>
          </a:p>
          <a:p>
            <a:pPr lvl="1">
              <a:buFontTx/>
              <a:buChar char="-"/>
            </a:pPr>
            <a:r>
              <a:rPr lang="en-US" sz="2400" i="0" dirty="0"/>
              <a:t>Average Standard Score</a:t>
            </a:r>
          </a:p>
          <a:p>
            <a:pPr lvl="1">
              <a:buFontTx/>
              <a:buChar char="-"/>
            </a:pPr>
            <a:r>
              <a:rPr lang="en-US" sz="2400" i="0" dirty="0"/>
              <a:t>Title I Schools</a:t>
            </a:r>
          </a:p>
          <a:p>
            <a:pPr lvl="1">
              <a:buFontTx/>
              <a:buChar char="-"/>
            </a:pPr>
            <a:r>
              <a:rPr lang="en-US" sz="2400" i="0" dirty="0"/>
              <a:t>Students</a:t>
            </a:r>
          </a:p>
          <a:p>
            <a:pPr lvl="1">
              <a:buFontTx/>
              <a:buChar char="-"/>
            </a:pPr>
            <a:r>
              <a:rPr lang="en-US" sz="2400" i="0" dirty="0"/>
              <a:t>Student / Teacher Ratio</a:t>
            </a:r>
          </a:p>
          <a:p>
            <a:pPr lvl="1">
              <a:buFontTx/>
              <a:buChar char="-"/>
            </a:pPr>
            <a:r>
              <a:rPr lang="en-US" sz="2400" i="0" dirty="0"/>
              <a:t>Teachers</a:t>
            </a:r>
          </a:p>
          <a:p>
            <a:pPr lvl="1">
              <a:buFontTx/>
              <a:buChar char="-"/>
            </a:pPr>
            <a:r>
              <a:rPr lang="en-US" sz="2400" i="0" dirty="0"/>
              <a:t>Race Distribution and Correlation</a:t>
            </a:r>
          </a:p>
          <a:p>
            <a:pPr lvl="1">
              <a:buFontTx/>
              <a:buChar char="-"/>
            </a:pPr>
            <a:r>
              <a:rPr lang="en-US" sz="2400" i="0" dirty="0"/>
              <a:t>School Ranking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D5138-0E35-4D4E-B350-EA832E28D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668" y="2327925"/>
            <a:ext cx="7140781" cy="35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3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– SCHOOLS / COUNTY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957065" y="105651"/>
            <a:ext cx="524273" cy="524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C95BB4-F0EC-40D6-B5B5-431D9AEB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302" y="226953"/>
            <a:ext cx="1019372" cy="1019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61E05E-7E5A-4B64-B230-225A128D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01" y="1526763"/>
            <a:ext cx="9601201" cy="53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5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– SCHOOLS / COUNTY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957065" y="105651"/>
            <a:ext cx="524273" cy="524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C95BB4-F0EC-40D6-B5B5-431D9AEB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302" y="226953"/>
            <a:ext cx="1019372" cy="1019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256F4-C54D-4360-A2EF-F6E82A0B2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74" y="2134276"/>
            <a:ext cx="11125200" cy="41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– SCHOOLS / COUNTY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957065" y="105651"/>
            <a:ext cx="524273" cy="524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C95BB4-F0EC-40D6-B5B5-431D9AEB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302" y="226953"/>
            <a:ext cx="1019372" cy="1019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0B418F-E64B-4CB9-AA94-524C365ED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12" y="2134275"/>
            <a:ext cx="11151262" cy="41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9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– HOUSING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AA514-1A8C-4A48-A849-8C8FEEDA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471" y="367787"/>
            <a:ext cx="1131857" cy="1131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546E3-6DAA-433F-B145-0FD8189C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32383">
            <a:off x="957065" y="105651"/>
            <a:ext cx="524273" cy="524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2E2E0-393A-429E-BEB4-4F06D066B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098" y="1398891"/>
            <a:ext cx="9348204" cy="54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3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777496-0C1C-4158-9D0B-1B95E8D6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122" y="4905122"/>
            <a:ext cx="1952878" cy="195287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B0AE2-B560-44FE-9257-47BA608D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478565"/>
            <a:ext cx="2577313" cy="3379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415E45-2010-4DDA-A30B-392D4C9DF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32383">
            <a:off x="10705364" y="573998"/>
            <a:ext cx="833205" cy="83320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1371600" y="1424198"/>
            <a:ext cx="9601200" cy="444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b="1" i="1" u="sng" dirty="0"/>
              <a:t>Is it a Misconception?</a:t>
            </a:r>
            <a:r>
              <a:rPr lang="en-US" sz="2800" b="1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Better Ranked Schools </a:t>
            </a:r>
            <a:r>
              <a:rPr lang="en-US" sz="2400" dirty="0">
                <a:sym typeface="Wingdings" panose="05000000000000000000" pitchFamily="2" charset="2"/>
              </a:rPr>
              <a:t> More Expensive Real Estate Market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Lower Ranked Schools </a:t>
            </a:r>
            <a:r>
              <a:rPr lang="en-US" sz="2400" dirty="0">
                <a:sym typeface="Wingdings" panose="05000000000000000000" pitchFamily="2" charset="2"/>
              </a:rPr>
              <a:t> Cheaper Real Estate Market</a:t>
            </a:r>
            <a:endParaRPr lang="en-US" dirty="0"/>
          </a:p>
          <a:p>
            <a:pPr marL="1901952" lvl="4" indent="0">
              <a:buNone/>
            </a:pPr>
            <a:r>
              <a:rPr lang="en-US" sz="2000" dirty="0"/>
              <a:t>		</a:t>
            </a:r>
            <a:r>
              <a:rPr lang="en-US" sz="2000" i="1" dirty="0"/>
              <a:t> </a:t>
            </a:r>
          </a:p>
          <a:p>
            <a:pPr marL="1901952" lvl="4" indent="0">
              <a:buNone/>
            </a:pPr>
            <a:r>
              <a:rPr lang="en-US" sz="2000" dirty="0"/>
              <a:t>	</a:t>
            </a:r>
            <a:r>
              <a:rPr lang="en-US" sz="2800" dirty="0"/>
              <a:t>“W</a:t>
            </a:r>
            <a:r>
              <a:rPr lang="en-US" sz="2400" dirty="0"/>
              <a:t>e started looking into the affordability of </a:t>
            </a:r>
          </a:p>
          <a:p>
            <a:pPr marL="1901952" lvl="4" indent="0">
              <a:buNone/>
            </a:pPr>
            <a:r>
              <a:rPr lang="en-US" sz="2400" dirty="0"/>
              <a:t>	  homes in the state of New Jersey along with </a:t>
            </a:r>
          </a:p>
          <a:p>
            <a:pPr marL="1901952" lvl="4" indent="0">
              <a:buNone/>
            </a:pPr>
            <a:r>
              <a:rPr lang="en-US" sz="2400" dirty="0"/>
              <a:t>	  the High Schools spread out in 21 counties.”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702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– HOUSING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AA514-1A8C-4A48-A849-8C8FEEDA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471" y="367787"/>
            <a:ext cx="1131857" cy="1131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546E3-6DAA-433F-B145-0FD8189C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32383">
            <a:off x="957065" y="105651"/>
            <a:ext cx="524273" cy="524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81696-ED7F-4208-A368-451D890C0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499644"/>
            <a:ext cx="10371438" cy="52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54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– HOUSING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AA514-1A8C-4A48-A849-8C8FEEDA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471" y="367787"/>
            <a:ext cx="1131857" cy="1131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546E3-6DAA-433F-B145-0FD8189C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32383">
            <a:off x="957065" y="105651"/>
            <a:ext cx="524273" cy="524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07E7D-DF8B-4B65-9EF7-C390EEBA6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448474"/>
            <a:ext cx="9730557" cy="53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54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– HOUSING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AA514-1A8C-4A48-A849-8C8FEEDA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471" y="367787"/>
            <a:ext cx="1131857" cy="1131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546E3-6DAA-433F-B145-0FD8189C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32383">
            <a:off x="957065" y="105651"/>
            <a:ext cx="524273" cy="524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EB8D2-F8E2-47EB-84DC-45CFD2426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28" y="1448474"/>
            <a:ext cx="9687436" cy="53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65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- 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1371600" y="1424198"/>
            <a:ext cx="9601200" cy="444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b="1" dirty="0"/>
              <a:t>Little to No Trend/Correlation</a:t>
            </a:r>
          </a:p>
          <a:p>
            <a:r>
              <a:rPr lang="en-US" sz="2800" b="1" dirty="0"/>
              <a:t>Graphical &amp; Numerical Evidences</a:t>
            </a:r>
          </a:p>
          <a:p>
            <a:r>
              <a:rPr lang="en-US" sz="2800" b="1" dirty="0"/>
              <a:t>All Factors Considered? No</a:t>
            </a:r>
          </a:p>
          <a:p>
            <a:r>
              <a:rPr lang="en-US" sz="2800" b="1" dirty="0"/>
              <a:t>Possible Lead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10700637" y="650535"/>
            <a:ext cx="833205" cy="833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65FCE-C07E-44A8-B1C2-D7A0D8578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862" y="1424198"/>
            <a:ext cx="1131857" cy="1131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76A756-107A-4E06-97CC-3D51CAB05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307" y="1494502"/>
            <a:ext cx="1019372" cy="1019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FF9AA6-55A4-47FA-B721-58522E10F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163" y="1612201"/>
            <a:ext cx="4444444" cy="32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C688CC-8C93-4F0E-A6F8-C87A59827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547" y="3758411"/>
            <a:ext cx="7586760" cy="34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9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– AFTER THOUGHT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1371600" y="1424198"/>
            <a:ext cx="9601200" cy="444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b="1" dirty="0"/>
              <a:t>Difficulties</a:t>
            </a:r>
          </a:p>
          <a:p>
            <a:r>
              <a:rPr lang="en-US" sz="2800" b="1" dirty="0"/>
              <a:t>Subsequent Questions</a:t>
            </a:r>
          </a:p>
          <a:p>
            <a:r>
              <a:rPr lang="en-US" sz="2800" b="1" dirty="0"/>
              <a:t>Potential Change in Direction</a:t>
            </a:r>
          </a:p>
          <a:p>
            <a:r>
              <a:rPr lang="en-US" sz="2800" b="1" dirty="0"/>
              <a:t>Additional Research Topics</a:t>
            </a:r>
          </a:p>
          <a:p>
            <a:r>
              <a:rPr lang="en-US" sz="2800" b="1" dirty="0"/>
              <a:t>What Could Change?</a:t>
            </a:r>
          </a:p>
          <a:p>
            <a:endParaRPr lang="en-US" sz="2800" b="1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10705364" y="573998"/>
            <a:ext cx="833205" cy="833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ABF1A7-AF6B-4329-8628-E336B2EB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47" y="2452228"/>
            <a:ext cx="2924943" cy="44057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C15410-496D-4F78-8464-A40BD0F3F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53696">
            <a:off x="2636354" y="5014912"/>
            <a:ext cx="3349058" cy="17049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B7A6700-D7AA-49F2-9564-8770ED6B9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365" y="1894487"/>
            <a:ext cx="3722635" cy="49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96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Q &amp; 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1371600" y="1424198"/>
            <a:ext cx="9601200" cy="444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endParaRPr lang="en-US" sz="2800" b="1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6D428-48F3-4CCF-99D4-3C8E35AF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86" y="196586"/>
            <a:ext cx="2972477" cy="2311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88F65-401E-44CA-9FCB-2129D4DF3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57" y="1344079"/>
            <a:ext cx="7667286" cy="55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0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OBJECTIVE CONTINUED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1371600" y="1424197"/>
            <a:ext cx="9601200" cy="513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i="1" dirty="0"/>
              <a:t>       </a:t>
            </a:r>
            <a:r>
              <a:rPr lang="en-US" sz="3000" b="1" i="1" u="sng" dirty="0"/>
              <a:t>What to look for?</a:t>
            </a:r>
          </a:p>
          <a:p>
            <a:r>
              <a:rPr lang="en-US" sz="3000" b="1" i="1" u="sng" dirty="0"/>
              <a:t>Factors and Variables</a:t>
            </a:r>
            <a:r>
              <a:rPr lang="en-US" sz="3000" b="1" dirty="0"/>
              <a:t>:</a:t>
            </a:r>
          </a:p>
          <a:p>
            <a:pPr marL="0" indent="0">
              <a:buNone/>
            </a:pPr>
            <a:endParaRPr lang="en-US" sz="400" b="1" dirty="0"/>
          </a:p>
          <a:p>
            <a:pPr lvl="1">
              <a:buFontTx/>
              <a:buChar char="-"/>
            </a:pPr>
            <a:r>
              <a:rPr lang="en-US" sz="2600" i="0" dirty="0"/>
              <a:t>School Rank</a:t>
            </a:r>
          </a:p>
          <a:p>
            <a:pPr lvl="1">
              <a:buFontTx/>
              <a:buChar char="-"/>
            </a:pPr>
            <a:r>
              <a:rPr lang="en-US" sz="2600" i="0" dirty="0"/>
              <a:t>School Size</a:t>
            </a:r>
          </a:p>
          <a:p>
            <a:pPr lvl="1">
              <a:buFontTx/>
              <a:buChar char="-"/>
            </a:pPr>
            <a:r>
              <a:rPr lang="en-US" sz="2600" i="0" dirty="0"/>
              <a:t>Student Demographics</a:t>
            </a:r>
          </a:p>
          <a:p>
            <a:pPr lvl="1">
              <a:buFontTx/>
              <a:buChar char="-"/>
            </a:pPr>
            <a:r>
              <a:rPr lang="en-US" sz="2600" i="0" dirty="0"/>
              <a:t>Average Standard Score</a:t>
            </a:r>
          </a:p>
          <a:p>
            <a:pPr lvl="1">
              <a:buFontTx/>
              <a:buChar char="-"/>
            </a:pPr>
            <a:r>
              <a:rPr lang="en-US" sz="2600" i="0" dirty="0"/>
              <a:t>Full-Time Teachers</a:t>
            </a:r>
          </a:p>
          <a:p>
            <a:pPr lvl="1">
              <a:buFontTx/>
              <a:buChar char="-"/>
            </a:pPr>
            <a:r>
              <a:rPr lang="en-US" sz="2600" i="0" dirty="0"/>
              <a:t>Student / Teacher Ratio</a:t>
            </a:r>
          </a:p>
          <a:p>
            <a:pPr marL="530352" lvl="1" indent="0">
              <a:buNone/>
            </a:pPr>
            <a:r>
              <a:rPr lang="en-US" sz="2600" i="0" dirty="0"/>
              <a:t>----------------------------------------------------------</a:t>
            </a:r>
          </a:p>
          <a:p>
            <a:pPr lvl="1">
              <a:buFontTx/>
              <a:buChar char="-"/>
            </a:pPr>
            <a:r>
              <a:rPr lang="en-US" sz="2600" i="0" dirty="0"/>
              <a:t>Real Estate Prices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7DF7A6-69EA-4534-B25B-E6B68C96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159445">
            <a:off x="8387474" y="834853"/>
            <a:ext cx="1598514" cy="159851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DC79B-4686-40EA-9F20-4BC659D5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2966">
            <a:off x="10672470" y="1258864"/>
            <a:ext cx="1169023" cy="1169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512EDB-4019-447F-B629-4392A9558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98" y="1930903"/>
            <a:ext cx="1063428" cy="1063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91E0AD-55A9-4677-A708-C05165633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431" y="3363529"/>
            <a:ext cx="2395321" cy="19651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50C5F5-BC9E-4F4D-B61C-C5D058678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3704" y="3130877"/>
            <a:ext cx="2058826" cy="37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DF16-ADF2-4D31-8696-8D61952B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398"/>
          </a:xfrm>
        </p:spPr>
        <p:txBody>
          <a:bodyPr/>
          <a:lstStyle/>
          <a:p>
            <a:r>
              <a:rPr lang="en-US" b="1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E13A-5138-483B-B043-72ADA4FA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4198"/>
            <a:ext cx="9601200" cy="4443202"/>
          </a:xfrm>
        </p:spPr>
        <p:txBody>
          <a:bodyPr/>
          <a:lstStyle/>
          <a:p>
            <a:endParaRPr lang="en-US" dirty="0"/>
          </a:p>
          <a:p>
            <a:r>
              <a:rPr lang="en-US" sz="2800" b="1" dirty="0"/>
              <a:t>School Digger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/>
              <a:t>Zillow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5CDBB-2FE0-45B2-B45E-72ED6964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27" y="2131048"/>
            <a:ext cx="1550546" cy="1550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26CBF2-B9CB-4F4F-991C-2E3194988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15" y="2737525"/>
            <a:ext cx="1316944" cy="1316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7DB442-4779-4D39-B749-06F07B9BD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75" y="1961564"/>
            <a:ext cx="190500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29685B-EAAD-4E03-A765-A778E451F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875" y="3599364"/>
            <a:ext cx="1938596" cy="1355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A711B7-97B8-44FC-9FE5-F409E3D3B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51416">
            <a:off x="8297028" y="2391844"/>
            <a:ext cx="1219200" cy="1219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2698AD-7E8B-4BC1-92D3-95D4C16BA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246988">
            <a:off x="6926210" y="903953"/>
            <a:ext cx="1642312" cy="16423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206439-BBAB-47B5-AC48-E75F33E8E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8692" y="3571875"/>
            <a:ext cx="6191250" cy="3286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A54B8C4-BC6D-4825-8986-9956F4389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2807" y="5433802"/>
            <a:ext cx="2450136" cy="144601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39DEA2B-50CC-47CF-A4E5-C8DFCCA157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358906">
            <a:off x="1106173" y="5696788"/>
            <a:ext cx="2476163" cy="5942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C816B6-36BB-411E-89FA-1F4123319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657863">
            <a:off x="8781897" y="545783"/>
            <a:ext cx="2526459" cy="16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1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EXPLORATION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1371600" y="1424198"/>
            <a:ext cx="9601200" cy="444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b="1" dirty="0"/>
              <a:t>Method of Sourcing Data Sets:</a:t>
            </a:r>
          </a:p>
          <a:p>
            <a:pPr lvl="1">
              <a:buFontTx/>
              <a:buChar char="-"/>
            </a:pPr>
            <a:r>
              <a:rPr lang="en-US" sz="2400" i="0" dirty="0"/>
              <a:t>School Data with Ranking and Other Relevant Data</a:t>
            </a:r>
          </a:p>
          <a:p>
            <a:pPr lvl="1">
              <a:buFontTx/>
              <a:buChar char="-"/>
            </a:pPr>
            <a:r>
              <a:rPr lang="en-US" sz="2400" i="0" dirty="0"/>
              <a:t>Real Estate Prices</a:t>
            </a:r>
          </a:p>
          <a:p>
            <a:pPr lvl="1">
              <a:buFontTx/>
              <a:buChar char="-"/>
            </a:pPr>
            <a:r>
              <a:rPr lang="en-US" sz="2400" i="0" dirty="0"/>
              <a:t>Widely Used Websites</a:t>
            </a:r>
          </a:p>
          <a:p>
            <a:pPr lvl="1">
              <a:buFontTx/>
              <a:buChar char="-"/>
            </a:pPr>
            <a:r>
              <a:rPr lang="en-US" sz="2400" i="0" dirty="0"/>
              <a:t>Free APIs</a:t>
            </a:r>
          </a:p>
          <a:p>
            <a:pPr lvl="1">
              <a:buFontTx/>
              <a:buChar char="-"/>
            </a:pPr>
            <a:r>
              <a:rPr lang="en-US" sz="2400" i="0" dirty="0"/>
              <a:t>Private Companies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3CD5E1C-B536-43A1-B997-86D9F3A02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807863">
            <a:off x="1497186" y="5090370"/>
            <a:ext cx="1606109" cy="126830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7B31E8-DDAF-4192-B884-8F966747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82" y="2938673"/>
            <a:ext cx="5876925" cy="3667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DB2EF5-4904-4398-8FCA-E924AD54A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87010">
            <a:off x="7927928" y="543292"/>
            <a:ext cx="3673181" cy="20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2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EXPLORATION &amp; CLEANING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1371600" y="1424198"/>
            <a:ext cx="9601200" cy="444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b="1" dirty="0"/>
              <a:t>Method of Cleaning Data Sets:</a:t>
            </a:r>
          </a:p>
          <a:p>
            <a:pPr lvl="1">
              <a:buFontTx/>
              <a:buChar char="-"/>
            </a:pPr>
            <a:r>
              <a:rPr lang="en-US" sz="2400" i="0" dirty="0"/>
              <a:t>Challenges with Formatting</a:t>
            </a:r>
          </a:p>
          <a:p>
            <a:pPr lvl="1">
              <a:buFontTx/>
              <a:buChar char="-"/>
            </a:pPr>
            <a:r>
              <a:rPr lang="en-US" sz="2400" i="0" dirty="0"/>
              <a:t>Empty Rows</a:t>
            </a:r>
          </a:p>
          <a:p>
            <a:pPr lvl="1">
              <a:buFontTx/>
              <a:buChar char="-"/>
            </a:pPr>
            <a:r>
              <a:rPr lang="en-US" sz="2400" i="0" dirty="0"/>
              <a:t>Irrelevant Data Sets</a:t>
            </a:r>
          </a:p>
          <a:p>
            <a:pPr lvl="1">
              <a:buFontTx/>
              <a:buChar char="-"/>
            </a:pPr>
            <a:r>
              <a:rPr lang="en-US" sz="2400" i="0" dirty="0"/>
              <a:t>Merging Data</a:t>
            </a:r>
          </a:p>
          <a:p>
            <a:pPr lvl="1">
              <a:buFontTx/>
              <a:buChar char="-"/>
            </a:pPr>
            <a:r>
              <a:rPr lang="en-US" sz="2400" i="0" dirty="0"/>
              <a:t>Renaming Columns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BFCF7E-2210-4B04-B7AA-6D404FD97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684052">
            <a:off x="818835" y="4792080"/>
            <a:ext cx="1875813" cy="189926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9651AC-AB1C-4616-B6E4-F92524DE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6608">
            <a:off x="9495545" y="147220"/>
            <a:ext cx="2529773" cy="18398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98A46-B8E5-4BB3-9FDA-51FA4AB3D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75967"/>
            <a:ext cx="6152645" cy="498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- SCHOOLS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852616" y="1713712"/>
            <a:ext cx="3373395" cy="50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2012-2013 </a:t>
            </a:r>
          </a:p>
          <a:p>
            <a:pPr marL="0" indent="0">
              <a:buNone/>
            </a:pPr>
            <a:r>
              <a:rPr lang="en-US" sz="1800" dirty="0"/>
              <a:t>New Jersey Public High Schools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Schools: 396</a:t>
            </a:r>
          </a:p>
          <a:p>
            <a:pPr marL="0" indent="0">
              <a:buNone/>
            </a:pPr>
            <a:r>
              <a:rPr lang="en-US" sz="1800" dirty="0"/>
              <a:t>Students: 411,621</a:t>
            </a:r>
          </a:p>
          <a:p>
            <a:pPr marL="0" indent="0">
              <a:buNone/>
            </a:pPr>
            <a:r>
              <a:rPr lang="en-US" sz="1800" dirty="0"/>
              <a:t>Free Lunch Student: </a:t>
            </a:r>
          </a:p>
          <a:p>
            <a:pPr marL="0" indent="0">
              <a:buNone/>
            </a:pPr>
            <a:r>
              <a:rPr lang="en-US" sz="1800" dirty="0"/>
              <a:t>129,528 | 31.47%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Full-time Teachers: 32,579</a:t>
            </a:r>
          </a:p>
          <a:p>
            <a:pPr marL="0" indent="0">
              <a:buNone/>
            </a:pPr>
            <a:r>
              <a:rPr lang="en-US" sz="1800" dirty="0"/>
              <a:t>Overall Student to </a:t>
            </a:r>
          </a:p>
          <a:p>
            <a:pPr marL="0" indent="0">
              <a:buNone/>
            </a:pPr>
            <a:r>
              <a:rPr lang="en-US" sz="1800" dirty="0"/>
              <a:t>Teacher Ratio: 12.6 to 1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10705364" y="573998"/>
            <a:ext cx="833205" cy="83320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504C8E-113A-4BC9-B205-F53733D18038}"/>
              </a:ext>
            </a:extLst>
          </p:cNvPr>
          <p:cNvSpPr txBox="1">
            <a:spLocks/>
          </p:cNvSpPr>
          <p:nvPr/>
        </p:nvSpPr>
        <p:spPr>
          <a:xfrm>
            <a:off x="4226011" y="1713712"/>
            <a:ext cx="3875903" cy="5212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White #: 221,660 | 53.85%</a:t>
            </a:r>
          </a:p>
          <a:p>
            <a:pPr marL="0" indent="0">
              <a:buNone/>
            </a:pPr>
            <a:r>
              <a:rPr lang="en-US" sz="1800" dirty="0"/>
              <a:t>Black #: 67,280 | 16.35%</a:t>
            </a:r>
          </a:p>
          <a:p>
            <a:pPr marL="0" indent="0">
              <a:buNone/>
            </a:pPr>
            <a:r>
              <a:rPr lang="en-US" sz="1800" dirty="0"/>
              <a:t>Hispanic #: 82,846 | 20.13%</a:t>
            </a:r>
          </a:p>
          <a:p>
            <a:pPr marL="0" indent="0">
              <a:buNone/>
            </a:pPr>
            <a:r>
              <a:rPr lang="en-US" sz="1800" dirty="0"/>
              <a:t>Asian #: 35,788 | 8.69%</a:t>
            </a:r>
          </a:p>
          <a:p>
            <a:pPr marL="0" indent="0">
              <a:buNone/>
            </a:pPr>
            <a:r>
              <a:rPr lang="en-US" sz="1800" dirty="0"/>
              <a:t>American Indian #: 545 | 0.13%</a:t>
            </a:r>
          </a:p>
          <a:p>
            <a:pPr marL="0" indent="0">
              <a:buNone/>
            </a:pPr>
            <a:r>
              <a:rPr lang="en-US" sz="1800" dirty="0"/>
              <a:t>Pacific Islander #: 804 | 0.20%</a:t>
            </a:r>
          </a:p>
          <a:p>
            <a:pPr marL="0" indent="0">
              <a:buNone/>
            </a:pPr>
            <a:r>
              <a:rPr lang="en-US" sz="1800" dirty="0"/>
              <a:t>Two or More Races #: 2,698 | 0.66%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F28A2-3B01-4717-BAED-BDF6F9A14970}"/>
              </a:ext>
            </a:extLst>
          </p:cNvPr>
          <p:cNvSpPr txBox="1">
            <a:spLocks/>
          </p:cNvSpPr>
          <p:nvPr/>
        </p:nvSpPr>
        <p:spPr>
          <a:xfrm>
            <a:off x="8316097" y="1711951"/>
            <a:ext cx="3875903" cy="489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Average Standard Score: 54.16</a:t>
            </a:r>
          </a:p>
          <a:p>
            <a:pPr marL="0" indent="0">
              <a:buNone/>
            </a:pPr>
            <a:r>
              <a:rPr lang="en-US" sz="1800" dirty="0"/>
              <a:t>Standard Score Min/Max: </a:t>
            </a:r>
          </a:p>
          <a:p>
            <a:pPr marL="0" indent="0">
              <a:buNone/>
            </a:pPr>
            <a:r>
              <a:rPr lang="en-US" sz="1800" dirty="0"/>
              <a:t>(0.00 , 84.80)</a:t>
            </a:r>
          </a:p>
          <a:p>
            <a:pPr marL="0" indent="0">
              <a:buNone/>
            </a:pPr>
            <a:r>
              <a:rPr lang="en-US" sz="1800" dirty="0"/>
              <a:t>  </a:t>
            </a:r>
          </a:p>
          <a:p>
            <a:pPr marL="0" indent="0">
              <a:buNone/>
            </a:pPr>
            <a:r>
              <a:rPr lang="en-US" sz="1800" dirty="0"/>
              <a:t>Charter School: 15 | 3.7879%</a:t>
            </a:r>
          </a:p>
          <a:p>
            <a:pPr marL="0" indent="0">
              <a:buNone/>
            </a:pPr>
            <a:r>
              <a:rPr lang="en-US" sz="1800" dirty="0"/>
              <a:t>Magnet School: 0 | 0.0000%</a:t>
            </a:r>
          </a:p>
          <a:p>
            <a:pPr marL="0" indent="0">
              <a:buNone/>
            </a:pPr>
            <a:r>
              <a:rPr lang="en-US" sz="1800" dirty="0"/>
              <a:t>Virtual School: 0 | 0.0000%</a:t>
            </a:r>
          </a:p>
          <a:p>
            <a:pPr marL="0" indent="0">
              <a:buNone/>
            </a:pPr>
            <a:r>
              <a:rPr lang="en-US" sz="1800" dirty="0"/>
              <a:t>Title I School: 249 | 62.8788%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BB4-F0EC-40D6-B5B5-431D9AEB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9" y="507890"/>
            <a:ext cx="2032686" cy="20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6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- SCHOOLS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852616" y="1713712"/>
            <a:ext cx="3373395" cy="50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2013-2014 </a:t>
            </a:r>
          </a:p>
          <a:p>
            <a:pPr marL="0" indent="0">
              <a:buNone/>
            </a:pPr>
            <a:r>
              <a:rPr lang="en-US" sz="1800" dirty="0"/>
              <a:t>New Jersey Public High Schools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Schools: 411</a:t>
            </a:r>
          </a:p>
          <a:p>
            <a:pPr marL="0" indent="0">
              <a:buNone/>
            </a:pPr>
            <a:r>
              <a:rPr lang="en-US" sz="1800" dirty="0"/>
              <a:t>Students: 419,840</a:t>
            </a:r>
          </a:p>
          <a:p>
            <a:pPr marL="0" indent="0">
              <a:buNone/>
            </a:pPr>
            <a:r>
              <a:rPr lang="en-US" sz="1800" dirty="0"/>
              <a:t>Free Lunch Student: </a:t>
            </a:r>
          </a:p>
          <a:p>
            <a:pPr marL="0" indent="0">
              <a:buNone/>
            </a:pPr>
            <a:r>
              <a:rPr lang="en-US" sz="1800" dirty="0"/>
              <a:t>144,013 | 34.30%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Full-time Teachers: 34,447</a:t>
            </a:r>
          </a:p>
          <a:p>
            <a:pPr marL="0" indent="0">
              <a:buNone/>
            </a:pPr>
            <a:r>
              <a:rPr lang="en-US" sz="1800" dirty="0"/>
              <a:t>Overall Student to </a:t>
            </a:r>
          </a:p>
          <a:p>
            <a:pPr marL="0" indent="0">
              <a:buNone/>
            </a:pPr>
            <a:r>
              <a:rPr lang="en-US" sz="1800" dirty="0"/>
              <a:t>Teacher Ratio: 12.2 to 1 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10705364" y="573998"/>
            <a:ext cx="833205" cy="83320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504C8E-113A-4BC9-B205-F53733D18038}"/>
              </a:ext>
            </a:extLst>
          </p:cNvPr>
          <p:cNvSpPr txBox="1">
            <a:spLocks/>
          </p:cNvSpPr>
          <p:nvPr/>
        </p:nvSpPr>
        <p:spPr>
          <a:xfrm>
            <a:off x="4226011" y="1713712"/>
            <a:ext cx="3875903" cy="5212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White #: 218,788 | 52.11%</a:t>
            </a:r>
          </a:p>
          <a:p>
            <a:pPr marL="0" indent="0">
              <a:buNone/>
            </a:pPr>
            <a:r>
              <a:rPr lang="en-US" sz="1800" dirty="0"/>
              <a:t>Black #: 71,172 | 16.95%</a:t>
            </a:r>
          </a:p>
          <a:p>
            <a:pPr marL="0" indent="0">
              <a:buNone/>
            </a:pPr>
            <a:r>
              <a:rPr lang="en-US" sz="1800" dirty="0"/>
              <a:t>Hispanic #: 88,127 | 20.99%</a:t>
            </a:r>
          </a:p>
          <a:p>
            <a:pPr marL="0" indent="0">
              <a:buNone/>
            </a:pPr>
            <a:r>
              <a:rPr lang="en-US" sz="1800" dirty="0"/>
              <a:t>Asian #: 36,651 | 8.73%</a:t>
            </a:r>
          </a:p>
          <a:p>
            <a:pPr marL="0" indent="0">
              <a:buNone/>
            </a:pPr>
            <a:r>
              <a:rPr lang="en-US" sz="1800" dirty="0"/>
              <a:t>American Indian #: 792 | 0.19%</a:t>
            </a:r>
          </a:p>
          <a:p>
            <a:pPr marL="0" indent="0">
              <a:buNone/>
            </a:pPr>
            <a:r>
              <a:rPr lang="en-US" sz="1800" dirty="0"/>
              <a:t>Pacific Islander #: 756 | 0.18%</a:t>
            </a:r>
          </a:p>
          <a:p>
            <a:pPr marL="0" indent="0">
              <a:buNone/>
            </a:pPr>
            <a:r>
              <a:rPr lang="en-US" sz="1800" dirty="0"/>
              <a:t>Two or More Races #: 3,116 | 0.74% 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F28A2-3B01-4717-BAED-BDF6F9A14970}"/>
              </a:ext>
            </a:extLst>
          </p:cNvPr>
          <p:cNvSpPr txBox="1">
            <a:spLocks/>
          </p:cNvSpPr>
          <p:nvPr/>
        </p:nvSpPr>
        <p:spPr>
          <a:xfrm>
            <a:off x="8316097" y="1711951"/>
            <a:ext cx="3875903" cy="489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Average Standard Score: 54.37</a:t>
            </a:r>
          </a:p>
          <a:p>
            <a:pPr marL="0" indent="0">
              <a:buNone/>
            </a:pPr>
            <a:r>
              <a:rPr lang="en-US" sz="1800" dirty="0"/>
              <a:t>Standard Score Min/Max: </a:t>
            </a:r>
          </a:p>
          <a:p>
            <a:pPr marL="0" indent="0">
              <a:buNone/>
            </a:pPr>
            <a:r>
              <a:rPr lang="en-US" sz="1800" dirty="0"/>
              <a:t>(0.00 , 83.70)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Charter School: 18 | 4.3796%</a:t>
            </a:r>
          </a:p>
          <a:p>
            <a:pPr marL="0" indent="0">
              <a:buNone/>
            </a:pPr>
            <a:r>
              <a:rPr lang="en-US" sz="1800" dirty="0"/>
              <a:t>Magnet School: 0 | 0.0000%</a:t>
            </a:r>
          </a:p>
          <a:p>
            <a:pPr marL="0" indent="0">
              <a:buNone/>
            </a:pPr>
            <a:r>
              <a:rPr lang="en-US" sz="1800" dirty="0"/>
              <a:t>Virtual School: 0 | 0.0000%</a:t>
            </a:r>
          </a:p>
          <a:p>
            <a:pPr marL="0" indent="0">
              <a:buNone/>
            </a:pPr>
            <a:r>
              <a:rPr lang="en-US" sz="1800" dirty="0"/>
              <a:t>Title I School: 260 | 63.2603%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BB4-F0EC-40D6-B5B5-431D9AEB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9" y="507890"/>
            <a:ext cx="2032686" cy="20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3B9-6EFD-4BF2-80A7-F059EF3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674"/>
          </a:xfrm>
        </p:spPr>
        <p:txBody>
          <a:bodyPr/>
          <a:lstStyle/>
          <a:p>
            <a:r>
              <a:rPr lang="en-US" b="1" dirty="0"/>
              <a:t>DATA ANALYSIS - SCHOOLS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46BEF-67AA-4F1C-B34F-81C4CA14A0E4}"/>
              </a:ext>
            </a:extLst>
          </p:cNvPr>
          <p:cNvSpPr txBox="1">
            <a:spLocks/>
          </p:cNvSpPr>
          <p:nvPr/>
        </p:nvSpPr>
        <p:spPr>
          <a:xfrm>
            <a:off x="852616" y="1713712"/>
            <a:ext cx="3373395" cy="50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2014-2015 </a:t>
            </a:r>
          </a:p>
          <a:p>
            <a:pPr marL="0" indent="0">
              <a:buNone/>
            </a:pPr>
            <a:r>
              <a:rPr lang="en-US" sz="1800" dirty="0"/>
              <a:t>New Jersey Public High Schools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Schools: 406</a:t>
            </a:r>
          </a:p>
          <a:p>
            <a:pPr marL="0" indent="0">
              <a:buNone/>
            </a:pPr>
            <a:r>
              <a:rPr lang="en-US" sz="1800" dirty="0"/>
              <a:t>Students: 417,967</a:t>
            </a:r>
          </a:p>
          <a:p>
            <a:pPr marL="0" indent="0">
              <a:buNone/>
            </a:pPr>
            <a:r>
              <a:rPr lang="en-US" sz="1800" dirty="0"/>
              <a:t>Free Lunch Student: </a:t>
            </a:r>
          </a:p>
          <a:p>
            <a:pPr marL="0" indent="0">
              <a:buNone/>
            </a:pPr>
            <a:r>
              <a:rPr lang="en-US" sz="1800" dirty="0"/>
              <a:t>138,607 | 33.16%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Full-time Teachers: 34,414</a:t>
            </a:r>
          </a:p>
          <a:p>
            <a:pPr marL="0" indent="0">
              <a:buNone/>
            </a:pPr>
            <a:r>
              <a:rPr lang="en-US" sz="1800" dirty="0"/>
              <a:t>Overall Student to </a:t>
            </a:r>
          </a:p>
          <a:p>
            <a:pPr marL="0" indent="0">
              <a:buNone/>
            </a:pPr>
            <a:r>
              <a:rPr lang="en-US" sz="1800" dirty="0"/>
              <a:t>Teacher Ratio: 12.1 to 1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1ADE9-919A-4390-867E-AF7264A5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2383">
            <a:off x="10705364" y="573998"/>
            <a:ext cx="833205" cy="83320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504C8E-113A-4BC9-B205-F53733D18038}"/>
              </a:ext>
            </a:extLst>
          </p:cNvPr>
          <p:cNvSpPr txBox="1">
            <a:spLocks/>
          </p:cNvSpPr>
          <p:nvPr/>
        </p:nvSpPr>
        <p:spPr>
          <a:xfrm>
            <a:off x="4226011" y="1713712"/>
            <a:ext cx="3875903" cy="5212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White #: 213,364 | 51.05%</a:t>
            </a:r>
          </a:p>
          <a:p>
            <a:pPr marL="0" indent="0">
              <a:buNone/>
            </a:pPr>
            <a:r>
              <a:rPr lang="en-US" sz="1800" dirty="0"/>
              <a:t>Black #: 71,691 | 17.15%</a:t>
            </a:r>
          </a:p>
          <a:p>
            <a:pPr marL="0" indent="0">
              <a:buNone/>
            </a:pPr>
            <a:r>
              <a:rPr lang="en-US" sz="1800" dirty="0"/>
              <a:t>Hispanic #: 90,469 | 21.65%</a:t>
            </a:r>
          </a:p>
          <a:p>
            <a:pPr marL="0" indent="0">
              <a:buNone/>
            </a:pPr>
            <a:r>
              <a:rPr lang="en-US" sz="1800" dirty="0"/>
              <a:t>Asian #: 37,478 | 8.97%</a:t>
            </a:r>
          </a:p>
          <a:p>
            <a:pPr marL="0" indent="0">
              <a:buNone/>
            </a:pPr>
            <a:r>
              <a:rPr lang="en-US" sz="1800" dirty="0"/>
              <a:t>American Indian #: 542 | 0.13%</a:t>
            </a:r>
          </a:p>
          <a:p>
            <a:pPr marL="0" indent="0">
              <a:buNone/>
            </a:pPr>
            <a:r>
              <a:rPr lang="en-US" sz="1800" dirty="0"/>
              <a:t>Pacific Islander #: 797 | 0.19%</a:t>
            </a:r>
          </a:p>
          <a:p>
            <a:pPr marL="0" indent="0">
              <a:buNone/>
            </a:pPr>
            <a:r>
              <a:rPr lang="en-US" sz="1800" dirty="0"/>
              <a:t>Two or More Races #: 3,626 | 0.87% 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F28A2-3B01-4717-BAED-BDF6F9A14970}"/>
              </a:ext>
            </a:extLst>
          </p:cNvPr>
          <p:cNvSpPr txBox="1">
            <a:spLocks/>
          </p:cNvSpPr>
          <p:nvPr/>
        </p:nvSpPr>
        <p:spPr>
          <a:xfrm>
            <a:off x="8316097" y="1711951"/>
            <a:ext cx="3875903" cy="489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Average Standard Score: 44.00</a:t>
            </a:r>
          </a:p>
          <a:p>
            <a:pPr marL="0" indent="0">
              <a:buNone/>
            </a:pPr>
            <a:r>
              <a:rPr lang="en-US" sz="1800" dirty="0"/>
              <a:t>Standard Score Min/Max: </a:t>
            </a:r>
          </a:p>
          <a:p>
            <a:pPr marL="0" indent="0">
              <a:buNone/>
            </a:pPr>
            <a:r>
              <a:rPr lang="en-US" sz="1800" dirty="0"/>
              <a:t>(9.00 , 99.30)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Charter School: 21 | 5.1724%</a:t>
            </a:r>
          </a:p>
          <a:p>
            <a:pPr marL="0" indent="0">
              <a:buNone/>
            </a:pPr>
            <a:r>
              <a:rPr lang="en-US" sz="1800" dirty="0"/>
              <a:t>Magnet School: 0 | 0.0000%</a:t>
            </a:r>
          </a:p>
          <a:p>
            <a:pPr marL="0" indent="0">
              <a:buNone/>
            </a:pPr>
            <a:r>
              <a:rPr lang="en-US" sz="1800" dirty="0"/>
              <a:t>Virtual School: 0 | 0.0000%</a:t>
            </a:r>
          </a:p>
          <a:p>
            <a:pPr marL="0" indent="0">
              <a:buNone/>
            </a:pPr>
            <a:r>
              <a:rPr lang="en-US" sz="1800" dirty="0"/>
              <a:t>Title I School: 258 | 63.5468%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BB4-F0EC-40D6-B5B5-431D9AEB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9" y="507890"/>
            <a:ext cx="2032686" cy="20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128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205</TotalTime>
  <Words>810</Words>
  <Application>Microsoft Office PowerPoint</Application>
  <PresentationFormat>Widescreen</PresentationFormat>
  <Paragraphs>252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Franklin Gothic Book</vt:lpstr>
      <vt:lpstr>Wingdings</vt:lpstr>
      <vt:lpstr>Crop</vt:lpstr>
      <vt:lpstr>New jersey high school &amp; Housing market analysis</vt:lpstr>
      <vt:lpstr>OBJECTIVE</vt:lpstr>
      <vt:lpstr>OBJECTIVE CONTINUED</vt:lpstr>
      <vt:lpstr>DATA SOURCES USED</vt:lpstr>
      <vt:lpstr>DATA EXPLORATION</vt:lpstr>
      <vt:lpstr>DATA EXPLORATION &amp; CLEANING</vt:lpstr>
      <vt:lpstr>DATA ANALYSIS - SCHOOLS</vt:lpstr>
      <vt:lpstr>DATA ANALYSIS - SCHOOLS</vt:lpstr>
      <vt:lpstr>DATA ANALYSIS - SCHOOLS</vt:lpstr>
      <vt:lpstr>DATA ANALYSIS - SCHOOLS</vt:lpstr>
      <vt:lpstr>DATA ANALYSIS - SCHOOLS</vt:lpstr>
      <vt:lpstr>DATA ANALYSIS - SCHOOLS</vt:lpstr>
      <vt:lpstr>DATA ANALYSIS - SCHOOLS</vt:lpstr>
      <vt:lpstr>DATA ANALYSIS - SCHOOLS</vt:lpstr>
      <vt:lpstr>DATA ANALYSIS - SCHOOLS</vt:lpstr>
      <vt:lpstr>DATA ANALYSIS – SCHOOLS / COUNTY</vt:lpstr>
      <vt:lpstr>DATA ANALYSIS – SCHOOLS / COUNTY</vt:lpstr>
      <vt:lpstr>DATA ANALYSIS – SCHOOLS / COUNTY</vt:lpstr>
      <vt:lpstr>DATA ANALYSIS – HOUSING PRICES</vt:lpstr>
      <vt:lpstr>DATA ANALYSIS – HOUSING PRICES</vt:lpstr>
      <vt:lpstr>DATA ANALYSIS – HOUSING PRICES</vt:lpstr>
      <vt:lpstr>DATA ANALYSIS – HOUSING PRICES</vt:lpstr>
      <vt:lpstr>DATA ANALYSIS - CONCLUSION</vt:lpstr>
      <vt:lpstr>DATA ANALYSIS – AFTER THOUGHT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jersey high school &amp; Housing market analysis</dc:title>
  <dc:creator>Sam Won</dc:creator>
  <cp:lastModifiedBy>Sam Won</cp:lastModifiedBy>
  <cp:revision>25</cp:revision>
  <dcterms:created xsi:type="dcterms:W3CDTF">2018-07-07T07:40:43Z</dcterms:created>
  <dcterms:modified xsi:type="dcterms:W3CDTF">2018-07-07T11:16:18Z</dcterms:modified>
</cp:coreProperties>
</file>