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86" r:id="rId8"/>
    <p:sldId id="267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87" r:id="rId18"/>
    <p:sldId id="276" r:id="rId19"/>
    <p:sldId id="288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Wireless Body Area Networks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gency FB" panose="020B0503020202020204" pitchFamily="34" charset="0"/>
              </a:rPr>
              <a:t>Pratishtha Verma (A20357099)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gency FB" panose="020B0503020202020204" pitchFamily="34" charset="0"/>
              </a:rPr>
              <a:t>Based on Wireless Body Area Networks: A Survey </a:t>
            </a:r>
          </a:p>
          <a:p>
            <a:r>
              <a:rPr lang="en-IN" dirty="0">
                <a:latin typeface="Agency FB" panose="020B0503020202020204" pitchFamily="34" charset="0"/>
              </a:rPr>
              <a:t>     Samaneh Movassaghi,  Mehran Abolhasan, Justin Lipman, David Smith, Abbas Jamalipour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69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images.sciencedaily.com/2008/04/080412172006_1_900x6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45" y="399244"/>
            <a:ext cx="8963696" cy="576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Sleep Staging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latin typeface="Bookman Old Style" panose="02050604050505020204" pitchFamily="18" charset="0"/>
              </a:rPr>
              <a:t>Sleeping Disorders Facts</a:t>
            </a:r>
          </a:p>
          <a:p>
            <a:pPr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Sleep constitutes 1/3</a:t>
            </a:r>
            <a:r>
              <a:rPr lang="en-US" baseline="30000" dirty="0" smtClean="0">
                <a:latin typeface="Bookman Old Style" panose="02050604050505020204" pitchFamily="18" charset="0"/>
              </a:rPr>
              <a:t>rd</a:t>
            </a:r>
            <a:r>
              <a:rPr lang="en-US" dirty="0" smtClean="0">
                <a:latin typeface="Bookman Old Style" panose="02050604050505020204" pitchFamily="18" charset="0"/>
              </a:rPr>
              <a:t> of our everyday life. Highly Important physiological function!</a:t>
            </a:r>
          </a:p>
          <a:p>
            <a:pPr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27% of World’s Population affected by the disorder</a:t>
            </a:r>
          </a:p>
          <a:p>
            <a:pPr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18 billion $ loss reported till now in production at work</a:t>
            </a:r>
          </a:p>
          <a:p>
            <a:pPr marL="0" indent="0">
              <a:buNone/>
            </a:pPr>
            <a:r>
              <a:rPr lang="en-US" u="sng" dirty="0" smtClean="0">
                <a:latin typeface="Bookman Old Style" panose="02050604050505020204" pitchFamily="18" charset="0"/>
              </a:rPr>
              <a:t>Consequences</a:t>
            </a:r>
          </a:p>
          <a:p>
            <a:pPr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Sleepiness at Work Place</a:t>
            </a:r>
          </a:p>
          <a:p>
            <a:pPr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Drowsy Driving</a:t>
            </a:r>
          </a:p>
          <a:p>
            <a:pPr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Cardiovascular Diseases 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8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Handling Sleep Staging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>
                <a:latin typeface="Bookman Old Style" panose="02050604050505020204" pitchFamily="18" charset="0"/>
              </a:rPr>
              <a:t>POLYSOMNOGRAPHY</a:t>
            </a:r>
          </a:p>
          <a:p>
            <a:endParaRPr lang="en-US" dirty="0"/>
          </a:p>
          <a:p>
            <a:pPr algn="just"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Analysis of bio potentials in a sleep laboratory overnight</a:t>
            </a:r>
          </a:p>
          <a:p>
            <a:pPr algn="just"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Cables run from the patient’s head to a box connected to patient’s belt</a:t>
            </a:r>
          </a:p>
          <a:p>
            <a:pPr algn="just"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M</a:t>
            </a:r>
            <a:r>
              <a:rPr lang="en-US" dirty="0" smtClean="0">
                <a:latin typeface="Bookman Old Style" panose="02050604050505020204" pitchFamily="18" charset="0"/>
              </a:rPr>
              <a:t>echanism interrupts the patient from falling asleep</a:t>
            </a:r>
          </a:p>
          <a:p>
            <a:pPr algn="just"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Disturbs patients motion &amp; initiates noise thereby reducing signal quality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latin typeface="Bookman Old Style" panose="02050604050505020204" pitchFamily="18" charset="0"/>
              </a:rPr>
              <a:t>CHANGES</a:t>
            </a:r>
          </a:p>
          <a:p>
            <a:pPr marL="0" indent="0" algn="just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Delocalization of intelligence &amp; instruments in their sensor nodes &amp; cable removal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96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://paradisesleep.com/wp-content/uploads/2012/11/adult-sleep-stud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71" y="356312"/>
            <a:ext cx="9728941" cy="625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4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://static1.squarespace.com/static/5349acf0e4b0c1a4ea55f96f/t/534de138e4b004dc79d4f79e/1397612882925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25" y="746975"/>
            <a:ext cx="9852338" cy="58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22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just">
              <a:buNone/>
            </a:pPr>
            <a:r>
              <a:rPr lang="en-US" sz="6000" dirty="0" smtClean="0">
                <a:latin typeface="Bookman Old Style" panose="02050604050505020204" pitchFamily="18" charset="0"/>
              </a:rPr>
              <a:t>IMPLANT WBAN</a:t>
            </a:r>
            <a:endParaRPr lang="en-IN" sz="6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://arttattler.com/Images/NorthAmerica/NewYork/MoMA/Talk%20to%20Me/38-TTM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83" y="180305"/>
            <a:ext cx="9388699" cy="627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1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://images.scienceworldreport.com/data/images/full/3737/subretinal-implant-power-supply.jpg?w=68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34" y="927279"/>
            <a:ext cx="6310648" cy="593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1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Patient Monitoring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Senses &amp; Wirelessly transmits the vital body measurements such as heart rate, body temperature, respiration rate, blood pressure </a:t>
            </a:r>
            <a:r>
              <a:rPr lang="en-US" dirty="0" smtClean="0">
                <a:latin typeface="Bookman Old Style" panose="02050604050505020204" pitchFamily="18" charset="0"/>
              </a:rPr>
              <a:t>etc.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Capable of drug administration in hospitals, remote monitoring of human physiological data, aid rehabilitation of patients.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WBANs provide interconnection amongst various devices such as hearing aids, digital spectacles etc.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Also help in post treatment follow up, pharmaceutical research, trauma care etc.</a:t>
            </a:r>
          </a:p>
          <a:p>
            <a:pPr algn="just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Bookman Old Style" panose="02050604050505020204" pitchFamily="18" charset="0"/>
              </a:rPr>
              <a:t>Health Monitoring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 descr="C:\am\papers\2005\UCB_technology_exchange\jner_fig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1738648"/>
            <a:ext cx="6568226" cy="463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96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59" y="1928510"/>
            <a:ext cx="9674853" cy="4578307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World Population Growth is facing 3 major challenges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Demographic Peak of Baby Boomers</a:t>
            </a:r>
          </a:p>
          <a:p>
            <a:pPr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Average Increase in Life Expectancy from 69.8 years to 78.2 years till 2010 </a:t>
            </a:r>
          </a:p>
          <a:p>
            <a:pPr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Huge Rise in Health Care Costs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Probable Outcomes </a:t>
            </a:r>
            <a:r>
              <a:rPr lang="en-US" dirty="0" smtClean="0">
                <a:latin typeface="Bookman Old Style" panose="02050604050505020204" pitchFamily="18" charset="0"/>
              </a:rPr>
              <a:t>                                                                </a:t>
            </a: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Overload to existing health care systems</a:t>
            </a:r>
          </a:p>
          <a:p>
            <a:pPr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Health Care Expenditure will be 20% of the GDP, big threat to US Economy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087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just">
              <a:buNone/>
            </a:pPr>
            <a:r>
              <a:rPr lang="en-US" sz="6000" dirty="0" smtClean="0">
                <a:latin typeface="Bookman Old Style" panose="02050604050505020204" pitchFamily="18" charset="0"/>
              </a:rPr>
              <a:t>COMMUNICATION</a:t>
            </a:r>
          </a:p>
          <a:p>
            <a:pPr marL="0" indent="0" algn="just">
              <a:buNone/>
            </a:pPr>
            <a:r>
              <a:rPr lang="en-US" sz="6000" dirty="0" smtClean="0">
                <a:latin typeface="Bookman Old Style" panose="02050604050505020204" pitchFamily="18" charset="0"/>
              </a:rPr>
              <a:t>ARCHITECTURE</a:t>
            </a:r>
            <a:endParaRPr lang="en-IN" sz="6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682" y="270457"/>
            <a:ext cx="8847785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Tier1: Intra WBAN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Depicts Network Interaction of nodes &amp; there transmission ranges (~2 meters) in &amp; around the human body.</a:t>
            </a:r>
          </a:p>
          <a:p>
            <a:pPr marL="0" indent="0" algn="just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Variable sensors forward body signals to a Personal Server.</a:t>
            </a:r>
          </a:p>
          <a:p>
            <a:pPr marL="0" indent="0" algn="just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Processed physiological data is then transmitted to an access point in Tier two.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Tier 2: Inter WBAN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u="sng" dirty="0" smtClean="0">
                <a:latin typeface="Bookman Old Style" panose="02050604050505020204" pitchFamily="18" charset="0"/>
              </a:rPr>
              <a:t>INFRASTRUCTURE BASED ARCHITECTURE</a:t>
            </a:r>
          </a:p>
          <a:p>
            <a:pPr algn="just"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Facilitates dynamic deployment in limited spaces like hospitals, etc.</a:t>
            </a:r>
          </a:p>
          <a:p>
            <a:pPr algn="just"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AP acts as a database server related to it’s application</a:t>
            </a:r>
          </a:p>
          <a:p>
            <a:pPr marL="0" indent="0" algn="just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u="sng" dirty="0" smtClean="0">
                <a:latin typeface="Bookman Old Style" panose="02050604050505020204" pitchFamily="18" charset="0"/>
              </a:rPr>
              <a:t>AD-HOC BASED ARCHITECTURE </a:t>
            </a:r>
          </a:p>
          <a:p>
            <a:pPr algn="just"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Multiple APs transmit information among hospitals</a:t>
            </a:r>
          </a:p>
          <a:p>
            <a:pPr algn="just"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Coverage Area is between 2 to 100 meters, for both long &amp; short term setups</a:t>
            </a:r>
          </a:p>
          <a:p>
            <a:pPr algn="just"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Mesh construction allows greater flexibility, wider radio coverage &amp; supports patient mobility 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Inter WBAN: Infrastructure Based Mode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0228" y="2133600"/>
            <a:ext cx="519336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Inter WBAN: AD-HOC Based Mode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543" y="2133600"/>
            <a:ext cx="574074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Tier 3: Beyond WBAN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PDA bridges gap between Tier 2 &amp; Tier 3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Design is application specific i.e. For medical applications, medical history &amp; user profile is very important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Doctors/patients can be notified via Internet or SMS thereby restoring entire patient data for future medical treatment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PS in Tier 1 can either use GPRS/3G/4G instead of talking to an AP., depending on application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>
              <a:latin typeface="Segoe Script" panose="020B0504020000000003" pitchFamily="34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WBANs will allow for </a:t>
            </a:r>
            <a:r>
              <a:rPr lang="en-IN" dirty="0" smtClean="0">
                <a:latin typeface="Bookman Old Style" panose="02050604050505020204" pitchFamily="18" charset="0"/>
              </a:rPr>
              <a:t>continuous monitoring </a:t>
            </a:r>
            <a:r>
              <a:rPr lang="en-IN" dirty="0">
                <a:latin typeface="Bookman Old Style" panose="02050604050505020204" pitchFamily="18" charset="0"/>
              </a:rPr>
              <a:t>of patients in medical applications, capable </a:t>
            </a:r>
            <a:r>
              <a:rPr lang="en-IN" dirty="0" smtClean="0">
                <a:latin typeface="Bookman Old Style" panose="02050604050505020204" pitchFamily="18" charset="0"/>
              </a:rPr>
              <a:t>of early </a:t>
            </a:r>
            <a:r>
              <a:rPr lang="en-IN" dirty="0">
                <a:latin typeface="Bookman Old Style" panose="02050604050505020204" pitchFamily="18" charset="0"/>
              </a:rPr>
              <a:t>detection of abnormal conditions resulting in </a:t>
            </a:r>
            <a:r>
              <a:rPr lang="en-IN" dirty="0" smtClean="0">
                <a:latin typeface="Bookman Old Style" panose="02050604050505020204" pitchFamily="18" charset="0"/>
              </a:rPr>
              <a:t>major improvements </a:t>
            </a:r>
            <a:r>
              <a:rPr lang="en-IN" dirty="0">
                <a:latin typeface="Bookman Old Style" panose="02050604050505020204" pitchFamily="18" charset="0"/>
              </a:rPr>
              <a:t>in the quality of </a:t>
            </a:r>
            <a:r>
              <a:rPr lang="en-IN" dirty="0" smtClean="0">
                <a:latin typeface="Bookman Old Style" panose="02050604050505020204" pitchFamily="18" charset="0"/>
              </a:rPr>
              <a:t>life.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Basic vital </a:t>
            </a:r>
            <a:r>
              <a:rPr lang="en-IN" dirty="0">
                <a:latin typeface="Bookman Old Style" panose="02050604050505020204" pitchFamily="18" charset="0"/>
              </a:rPr>
              <a:t>signs monitoring (e.g. heart rate) can enable </a:t>
            </a:r>
            <a:r>
              <a:rPr lang="en-IN" dirty="0" smtClean="0">
                <a:latin typeface="Bookman Old Style" panose="02050604050505020204" pitchFamily="18" charset="0"/>
              </a:rPr>
              <a:t>patients to </a:t>
            </a:r>
            <a:r>
              <a:rPr lang="en-IN" dirty="0">
                <a:latin typeface="Bookman Old Style" panose="02050604050505020204" pitchFamily="18" charset="0"/>
              </a:rPr>
              <a:t>engage in normal activities as opposed to being </a:t>
            </a:r>
            <a:r>
              <a:rPr lang="en-IN" dirty="0" smtClean="0">
                <a:latin typeface="Bookman Old Style" panose="02050604050505020204" pitchFamily="18" charset="0"/>
              </a:rPr>
              <a:t>home bound </a:t>
            </a:r>
            <a:r>
              <a:rPr lang="en-IN" dirty="0">
                <a:latin typeface="Bookman Old Style" panose="02050604050505020204" pitchFamily="18" charset="0"/>
              </a:rPr>
              <a:t>or nearby specialized medical services</a:t>
            </a:r>
            <a:r>
              <a:rPr lang="en-IN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P</a:t>
            </a:r>
            <a:r>
              <a:rPr lang="en-IN" dirty="0" smtClean="0">
                <a:latin typeface="Bookman Old Style" panose="02050604050505020204" pitchFamily="18" charset="0"/>
              </a:rPr>
              <a:t>rocedural </a:t>
            </a:r>
            <a:r>
              <a:rPr lang="en-IN" dirty="0">
                <a:latin typeface="Bookman Old Style" panose="02050604050505020204" pitchFamily="18" charset="0"/>
              </a:rPr>
              <a:t>research on this valuable technology has </a:t>
            </a:r>
            <a:r>
              <a:rPr lang="en-IN" dirty="0" smtClean="0">
                <a:latin typeface="Bookman Old Style" panose="02050604050505020204" pitchFamily="18" charset="0"/>
              </a:rPr>
              <a:t>significant importance </a:t>
            </a:r>
            <a:r>
              <a:rPr lang="en-IN" dirty="0">
                <a:latin typeface="Bookman Old Style" panose="02050604050505020204" pitchFamily="18" charset="0"/>
              </a:rPr>
              <a:t>in better usage of available resources that will </a:t>
            </a:r>
            <a:r>
              <a:rPr lang="en-IN" dirty="0" smtClean="0">
                <a:latin typeface="Bookman Old Style" panose="02050604050505020204" pitchFamily="18" charset="0"/>
              </a:rPr>
              <a:t>no doubt </a:t>
            </a:r>
            <a:r>
              <a:rPr lang="en-IN" dirty="0">
                <a:latin typeface="Bookman Old Style" panose="02050604050505020204" pitchFamily="18" charset="0"/>
              </a:rPr>
              <a:t>truly affect our future well being.</a:t>
            </a:r>
          </a:p>
        </p:txBody>
      </p:sp>
    </p:spTree>
    <p:extLst>
      <p:ext uri="{BB962C8B-B14F-4D97-AF65-F5344CB8AC3E}">
        <p14:creationId xmlns:p14="http://schemas.microsoft.com/office/powerpoint/2010/main" val="854121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9600" dirty="0" smtClean="0">
              <a:latin typeface="Segoe Script" panose="020B0504020000000003" pitchFamily="34" charset="0"/>
            </a:endParaRPr>
          </a:p>
          <a:p>
            <a:pPr marL="0" indent="0">
              <a:buNone/>
            </a:pPr>
            <a:r>
              <a:rPr lang="en-US" sz="9600" dirty="0" smtClean="0">
                <a:latin typeface="Segoe Script" panose="020B0504020000000003" pitchFamily="34" charset="0"/>
              </a:rPr>
              <a:t>Thank </a:t>
            </a:r>
            <a:r>
              <a:rPr lang="en-US" sz="9600" dirty="0">
                <a:latin typeface="Segoe Script" panose="020B0504020000000003" pitchFamily="34" charset="0"/>
              </a:rPr>
              <a:t>You!!!</a:t>
            </a:r>
            <a:endParaRPr lang="en-IN" sz="9600" dirty="0">
              <a:latin typeface="Segoe Script" panose="020B0504020000000003" pitchFamily="34" charset="0"/>
            </a:endParaRPr>
          </a:p>
          <a:p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21457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United States Age Pyramid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441" y="2435865"/>
            <a:ext cx="4532943" cy="31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7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Today’s Healthcare Scenario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Millions of people die from </a:t>
            </a:r>
            <a:r>
              <a:rPr lang="en-US" dirty="0" smtClean="0">
                <a:latin typeface="Bookman Old Style" panose="02050604050505020204" pitchFamily="18" charset="0"/>
              </a:rPr>
              <a:t>Cancer</a:t>
            </a:r>
            <a:r>
              <a:rPr lang="en-US" dirty="0">
                <a:latin typeface="Bookman Old Style" panose="02050604050505020204" pitchFamily="18" charset="0"/>
              </a:rPr>
              <a:t>, Parkinson’s, </a:t>
            </a:r>
            <a:r>
              <a:rPr lang="en-US" dirty="0" smtClean="0">
                <a:latin typeface="Bookman Old Style" panose="02050604050505020204" pitchFamily="18" charset="0"/>
              </a:rPr>
              <a:t>Asthma, Obesity,  Cardiovascular </a:t>
            </a:r>
            <a:r>
              <a:rPr lang="en-US" dirty="0">
                <a:latin typeface="Bookman Old Style" panose="02050604050505020204" pitchFamily="18" charset="0"/>
              </a:rPr>
              <a:t>diseases etc.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Diagnosis is late, leads to further complications</a:t>
            </a:r>
          </a:p>
          <a:p>
            <a:pPr algn="just"/>
            <a:r>
              <a:rPr lang="en-US" u="sng" dirty="0">
                <a:latin typeface="Bookman Old Style" panose="02050604050505020204" pitchFamily="18" charset="0"/>
              </a:rPr>
              <a:t>Probable </a:t>
            </a:r>
            <a:r>
              <a:rPr lang="en-US" u="sng" dirty="0" smtClean="0">
                <a:latin typeface="Bookman Old Style" panose="02050604050505020204" pitchFamily="18" charset="0"/>
              </a:rPr>
              <a:t>Solution</a:t>
            </a:r>
            <a:r>
              <a:rPr lang="en-US" dirty="0" smtClean="0">
                <a:latin typeface="Bookman Old Style" panose="02050604050505020204" pitchFamily="18" charset="0"/>
              </a:rPr>
              <a:t>:</a:t>
            </a:r>
            <a:endParaRPr lang="en-US" dirty="0">
              <a:latin typeface="Bookman Old Style" panose="02050604050505020204" pitchFamily="18" charset="0"/>
            </a:endParaRPr>
          </a:p>
          <a:p>
            <a:pPr algn="just"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Proactive  wellness management</a:t>
            </a:r>
          </a:p>
          <a:p>
            <a:pPr algn="just"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Focus on early detection &amp; management of disease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  <a:latin typeface="Bookman Old Style" panose="02050604050505020204" pitchFamily="18" charset="0"/>
              </a:rPr>
              <a:t>c)  </a:t>
            </a:r>
            <a:r>
              <a:rPr lang="en-US" dirty="0">
                <a:latin typeface="Bookman Old Style" panose="02050604050505020204" pitchFamily="18" charset="0"/>
              </a:rPr>
              <a:t>Usage of Wearable health monitoring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03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What are WBANs?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“Network consisting of intelligent, low-power, </a:t>
            </a:r>
            <a:r>
              <a:rPr lang="en-US" dirty="0" smtClean="0">
                <a:latin typeface="Bookman Old Style" panose="02050604050505020204" pitchFamily="18" charset="0"/>
              </a:rPr>
              <a:t>Micro </a:t>
            </a:r>
            <a:r>
              <a:rPr lang="en-US" dirty="0">
                <a:latin typeface="Bookman Old Style" panose="02050604050505020204" pitchFamily="18" charset="0"/>
              </a:rPr>
              <a:t>&amp; Nano-technology sensors and actuators, which can be placed on the body, or implanted in the human body (even blood stream), thereby providing timely data.”</a:t>
            </a:r>
          </a:p>
          <a:p>
            <a:pPr algn="just"/>
            <a:r>
              <a:rPr lang="en-US" u="sng" dirty="0">
                <a:latin typeface="Bookman Old Style" panose="02050604050505020204" pitchFamily="18" charset="0"/>
              </a:rPr>
              <a:t>International Standards Specifications (IEEE 802.15.6)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</a:p>
          <a:p>
            <a:pPr algn="just"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Low Power</a:t>
            </a:r>
          </a:p>
          <a:p>
            <a:pPr algn="just"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Short Range</a:t>
            </a:r>
          </a:p>
          <a:p>
            <a:pPr algn="just"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Extremely Reliable</a:t>
            </a:r>
          </a:p>
          <a:p>
            <a:pPr algn="just">
              <a:buAutoNum type="alphaLcParenR"/>
            </a:pPr>
            <a:r>
              <a:rPr lang="en-US" dirty="0">
                <a:latin typeface="Bookman Old Style" panose="02050604050505020204" pitchFamily="18" charset="0"/>
              </a:rPr>
              <a:t>Supports wide range of data rates from 75.9 Kbps to 15.6 Mbps</a:t>
            </a:r>
          </a:p>
          <a:p>
            <a:pPr algn="just">
              <a:buAutoNum type="alphaLcParenR"/>
            </a:pPr>
            <a:endParaRPr lang="en-US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90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Quick Advantages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Capable of transforming people’s interaction &amp; benefit from Information Technology</a:t>
            </a:r>
          </a:p>
          <a:p>
            <a:pPr algn="just"/>
            <a:r>
              <a:rPr lang="en-US" b="1" dirty="0" smtClean="0">
                <a:latin typeface="Bookman Old Style" panose="02050604050505020204" pitchFamily="18" charset="0"/>
              </a:rPr>
              <a:t>Capable of sampling , monitoring , processing &amp; communicating various vital signs &amp; providing real time feedback to the user, medical personnel without causing any discomfort to patient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Continuous monitoring of physiological parameters, providing greater flexibility &amp; mobility to patients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Doctors get a clearer view of patient’s real time health scenario due to large intervals data</a:t>
            </a:r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US" b="1" dirty="0" smtClean="0">
                <a:latin typeface="Bookman Old Style" panose="02050604050505020204" pitchFamily="18" charset="0"/>
              </a:rPr>
              <a:t>If abnormality is detected, data collected by sensors can be sent to gateway(e.g. cellphone) &amp; via Internet/Cellular Network delivered to doctor/ emergency center where action can be taken </a:t>
            </a:r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Interoperation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Some of technologies are:</a:t>
            </a:r>
          </a:p>
          <a:p>
            <a:pPr algn="just"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ZigBee, Bluetooth</a:t>
            </a:r>
          </a:p>
          <a:p>
            <a:pPr algn="just"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Wireless Sensor Networks, Wireless Personal Area Networks</a:t>
            </a:r>
          </a:p>
          <a:p>
            <a:pPr algn="just"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Video Surveillance Systems</a:t>
            </a:r>
          </a:p>
          <a:p>
            <a:pPr algn="just">
              <a:buAutoNum type="alphaLcParenR"/>
            </a:pPr>
            <a:r>
              <a:rPr lang="en-US" dirty="0" smtClean="0">
                <a:latin typeface="Bookman Old Style" panose="02050604050505020204" pitchFamily="18" charset="0"/>
              </a:rPr>
              <a:t>Cellular Networks</a:t>
            </a:r>
          </a:p>
          <a:p>
            <a:pPr marL="0" indent="0" algn="just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Advantages</a:t>
            </a:r>
          </a:p>
          <a:p>
            <a:pPr marL="400050" indent="-400050" algn="just">
              <a:buAutoNum type="romanLcParenR"/>
            </a:pPr>
            <a:r>
              <a:rPr lang="en-US" dirty="0" smtClean="0">
                <a:latin typeface="Bookman Old Style" panose="02050604050505020204" pitchFamily="18" charset="0"/>
              </a:rPr>
              <a:t>Marketing Opportunities for services, advanced computer electronics will increase</a:t>
            </a:r>
          </a:p>
          <a:p>
            <a:pPr marL="400050" indent="-400050" algn="just">
              <a:buAutoNum type="romanLcParenR"/>
            </a:pPr>
            <a:r>
              <a:rPr lang="en-US" dirty="0" smtClean="0">
                <a:latin typeface="Bookman Old Style" panose="02050604050505020204" pitchFamily="18" charset="0"/>
              </a:rPr>
              <a:t>Autonomous &amp; Intelligent applications will improve one’s quality of life</a:t>
            </a:r>
          </a:p>
          <a:p>
            <a:pPr marL="400050" indent="-400050">
              <a:buAutoNum type="romanLcParenR"/>
            </a:pPr>
            <a:endParaRPr lang="en-US" dirty="0">
              <a:latin typeface="Bookman Old Style" panose="02050604050505020204" pitchFamily="18" charset="0"/>
            </a:endParaRPr>
          </a:p>
          <a:p>
            <a:pPr marL="400050" indent="-400050">
              <a:buAutoNum type="romanLcParenR"/>
            </a:pPr>
            <a:endParaRPr lang="en-US" dirty="0"/>
          </a:p>
          <a:p>
            <a:pPr>
              <a:buAutoNum type="alphaLcParenR"/>
            </a:pPr>
            <a:endParaRPr lang="en-US" dirty="0" smtClean="0"/>
          </a:p>
          <a:p>
            <a:pPr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 smtClean="0">
                <a:latin typeface="Bookman Old Style" panose="02050604050505020204" pitchFamily="18" charset="0"/>
              </a:rPr>
              <a:t>APPLICATIONS</a:t>
            </a:r>
            <a:endParaRPr lang="en-IN" sz="7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6000" dirty="0" smtClean="0">
                <a:latin typeface="Bookman Old Style" panose="02050604050505020204" pitchFamily="18" charset="0"/>
              </a:rPr>
              <a:t>WEARABLE </a:t>
            </a:r>
            <a:r>
              <a:rPr lang="en-US" sz="6000" dirty="0">
                <a:latin typeface="Bookman Old Style" panose="02050604050505020204" pitchFamily="18" charset="0"/>
              </a:rPr>
              <a:t>WBANs</a:t>
            </a:r>
            <a:endParaRPr lang="en-IN" sz="6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514</TotalTime>
  <Words>829</Words>
  <Application>Microsoft Office PowerPoint</Application>
  <PresentationFormat>Widescreen</PresentationFormat>
  <Paragraphs>121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Agency FB</vt:lpstr>
      <vt:lpstr>Arial</vt:lpstr>
      <vt:lpstr>Book Antiqua</vt:lpstr>
      <vt:lpstr>Bookman Old Style</vt:lpstr>
      <vt:lpstr>Century Gothic</vt:lpstr>
      <vt:lpstr>Segoe Script</vt:lpstr>
      <vt:lpstr>Wingdings 3</vt:lpstr>
      <vt:lpstr>Wisp</vt:lpstr>
      <vt:lpstr>Wireless Body Area Networks</vt:lpstr>
      <vt:lpstr>Introduction</vt:lpstr>
      <vt:lpstr>United States Age Pyramid</vt:lpstr>
      <vt:lpstr>Today’s Healthcare Scenario</vt:lpstr>
      <vt:lpstr>What are WBANs?</vt:lpstr>
      <vt:lpstr>Quick Advantages</vt:lpstr>
      <vt:lpstr>Interoperation</vt:lpstr>
      <vt:lpstr>PowerPoint Presentation</vt:lpstr>
      <vt:lpstr>PowerPoint Presentation</vt:lpstr>
      <vt:lpstr>PowerPoint Presentation</vt:lpstr>
      <vt:lpstr>Sleep Staging</vt:lpstr>
      <vt:lpstr>Handling Sleep Staging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Patient Monitoring</vt:lpstr>
      <vt:lpstr>Health Monitoring</vt:lpstr>
      <vt:lpstr>PowerPoint Presentation</vt:lpstr>
      <vt:lpstr>PowerPoint Presentation</vt:lpstr>
      <vt:lpstr> Tier1: Intra WBAN</vt:lpstr>
      <vt:lpstr>Tier 2: Inter WBAN</vt:lpstr>
      <vt:lpstr>Inter WBAN: Infrastructure Based Mode</vt:lpstr>
      <vt:lpstr>Inter WBAN: AD-HOC Based Mode</vt:lpstr>
      <vt:lpstr>Tier 3: Beyond WBAN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Body Area Networks</dc:title>
  <dc:creator>Pratishtha  Verma</dc:creator>
  <cp:lastModifiedBy>Pratishtha  Verma</cp:lastModifiedBy>
  <cp:revision>14</cp:revision>
  <dcterms:created xsi:type="dcterms:W3CDTF">2016-03-29T11:32:28Z</dcterms:created>
  <dcterms:modified xsi:type="dcterms:W3CDTF">2016-04-04T21:31:52Z</dcterms:modified>
</cp:coreProperties>
</file>