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0" r:id="rId2"/>
    <p:sldId id="293" r:id="rId3"/>
    <p:sldId id="294" r:id="rId4"/>
    <p:sldId id="295" r:id="rId5"/>
    <p:sldId id="296" r:id="rId6"/>
    <p:sldId id="309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1" r:id="rId15"/>
    <p:sldId id="314" r:id="rId16"/>
    <p:sldId id="315" r:id="rId17"/>
    <p:sldId id="317" r:id="rId18"/>
    <p:sldId id="318" r:id="rId19"/>
    <p:sldId id="316" r:id="rId20"/>
    <p:sldId id="319" r:id="rId21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har char="•"/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  <a:srgbClr val="FFFF66"/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94660"/>
  </p:normalViewPr>
  <p:slideViewPr>
    <p:cSldViewPr>
      <p:cViewPr>
        <p:scale>
          <a:sx n="108" d="100"/>
          <a:sy n="108" d="100"/>
        </p:scale>
        <p:origin x="-12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/>
            </a:lvl1pPr>
          </a:lstStyle>
          <a:p>
            <a:pPr>
              <a:defRPr/>
            </a:pPr>
            <a:fld id="{8689E2DF-1469-4C80-B96B-918574EACA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72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buFontTx/>
              <a:buNone/>
              <a:defRPr sz="1300" b="0" smtClean="0"/>
            </a:lvl1pPr>
          </a:lstStyle>
          <a:p>
            <a:pPr>
              <a:defRPr/>
            </a:pPr>
            <a:fld id="{967A6E36-7F9E-4BD5-88A9-30FEDD41C0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956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9679F-6172-4A0F-8EE1-6BC85EF7ABE9}" type="slidenum">
              <a:rPr lang="en-GB"/>
              <a:pPr/>
              <a:t>2</a:t>
            </a:fld>
            <a:endParaRPr lang="en-GB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B2454-2EE1-4483-AF91-A3DA02B20312}" type="slidenum">
              <a:rPr lang="en-GB"/>
              <a:pPr/>
              <a:t>11</a:t>
            </a:fld>
            <a:endParaRPr lang="en-GB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286B9-C6FD-479C-A80C-0F9B9B253EC1}" type="slidenum">
              <a:rPr lang="en-GB"/>
              <a:pPr/>
              <a:t>12</a:t>
            </a:fld>
            <a:endParaRPr lang="en-GB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AD89E-F7C9-4235-9F4C-63831C6BF405}" type="slidenum">
              <a:rPr lang="en-GB"/>
              <a:pPr/>
              <a:t>13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67C03-8575-400C-89A3-A0CDE2F3B779}" type="slidenum">
              <a:rPr lang="en-GB"/>
              <a:pPr/>
              <a:t>14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B6CC5D-D926-4E10-90CE-CF0EF5451681}" type="slidenum">
              <a:rPr lang="en-GB"/>
              <a:pPr/>
              <a:t>15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307CD7-6CE5-4420-B42D-0ED02E245987}" type="slidenum">
              <a:rPr lang="en-GB"/>
              <a:pPr/>
              <a:t>16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853E58-7713-4BAF-86CA-83F4EA1C01E2}" type="slidenum">
              <a:rPr lang="en-GB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277EE-18DF-4319-B449-06AB03511BE1}" type="slidenum">
              <a:rPr lang="en-GB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4996A-89FC-4081-A09E-840341CBC022}" type="slidenum">
              <a:rPr lang="en-GB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6C4EE-E225-4ADB-9C94-090F5FD7F699}" type="slidenum">
              <a:rPr lang="en-GB"/>
              <a:pPr/>
              <a:t>3</a:t>
            </a:fld>
            <a:endParaRPr lang="en-GB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EE854-3449-43CD-9445-44D7FFD61C31}" type="slidenum">
              <a:rPr lang="en-GB"/>
              <a:pPr/>
              <a:t>4</a:t>
            </a:fld>
            <a:endParaRPr lang="en-GB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FFBEB4-D125-4014-834F-8BED6475849D}" type="slidenum">
              <a:rPr lang="en-GB"/>
              <a:pPr/>
              <a:t>5</a:t>
            </a:fld>
            <a:endParaRPr lang="en-GB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F6098-6BF4-4003-877C-8AAB2EDBE4E1}" type="slidenum">
              <a:rPr lang="en-GB"/>
              <a:pPr/>
              <a:t>6</a:t>
            </a:fld>
            <a:endParaRPr lang="en-GB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F07E1-02BF-4AE5-BE84-8A5A4CAEEE44}" type="slidenum">
              <a:rPr lang="en-GB"/>
              <a:pPr/>
              <a:t>7</a:t>
            </a:fld>
            <a:endParaRPr lang="en-GB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D47659-3DD0-4395-A772-5706838AB1AC}" type="slidenum">
              <a:rPr lang="en-GB"/>
              <a:pPr/>
              <a:t>8</a:t>
            </a:fld>
            <a:endParaRPr lang="en-GB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00DEE4-1AE5-4D86-AA72-40C5A27702E3}" type="slidenum">
              <a:rPr lang="en-GB"/>
              <a:pPr/>
              <a:t>9</a:t>
            </a:fld>
            <a:endParaRPr lang="en-GB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799DA-8C05-48C0-A53B-494B516B2767}" type="slidenum">
              <a:rPr lang="en-GB"/>
              <a:pPr/>
              <a:t>10</a:t>
            </a:fld>
            <a:endParaRPr lang="en-GB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94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94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1075"/>
            <a:ext cx="4038600" cy="568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68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68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7885113" y="6545263"/>
            <a:ext cx="1258887" cy="3127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r">
              <a:spcBef>
                <a:spcPct val="50000"/>
              </a:spcBef>
              <a:buFontTx/>
              <a:buNone/>
              <a:defRPr/>
            </a:pPr>
            <a:r>
              <a:rPr lang="en-IE" sz="1600" b="0"/>
              <a:t>Slide </a:t>
            </a:r>
            <a:fld id="{3380BE6B-91D6-4470-AA51-3EC64A7861FF}" type="slidenum">
              <a:rPr lang="en-IE" sz="1600" b="0"/>
              <a:pPr marL="342900" indent="-342900" algn="r">
                <a:spcBef>
                  <a:spcPct val="50000"/>
                </a:spcBef>
                <a:buFontTx/>
                <a:buNone/>
                <a:defRPr/>
              </a:pPr>
              <a:t>‹#›</a:t>
            </a:fld>
            <a:endParaRPr lang="en-GB" sz="1600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tadev.com/software/tilos/index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CM4 Only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New area on Moodle for Construction Management IT</a:t>
            </a:r>
          </a:p>
          <a:p>
            <a:r>
              <a:rPr lang="en-IE" dirty="0" smtClean="0"/>
              <a:t>Enrolment </a:t>
            </a:r>
            <a:r>
              <a:rPr lang="en-IE" dirty="0"/>
              <a:t>key is </a:t>
            </a:r>
            <a:r>
              <a:rPr lang="en-IE" dirty="0" smtClean="0"/>
              <a:t>‘547kvr957’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241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229600" cy="56880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Further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Drainage</a:t>
            </a:r>
          </a:p>
          <a:p>
            <a:pPr lvl="2" eaLnBrk="1" hangingPunct="1">
              <a:lnSpc>
                <a:spcPct val="90000"/>
              </a:lnSpc>
            </a:pPr>
            <a:r>
              <a:rPr lang="en-IE" smtClean="0"/>
              <a:t>starts week 12 </a:t>
            </a:r>
          </a:p>
          <a:p>
            <a:pPr lvl="2" eaLnBrk="1" hangingPunct="1">
              <a:lnSpc>
                <a:spcPct val="90000"/>
              </a:lnSpc>
            </a:pPr>
            <a:r>
              <a:rPr lang="en-IE" smtClean="0"/>
              <a:t>duration 4 weeks, therefore finish week 16</a:t>
            </a:r>
          </a:p>
          <a:p>
            <a:pPr lvl="2" eaLnBrk="1" hangingPunct="1">
              <a:lnSpc>
                <a:spcPct val="90000"/>
              </a:lnSpc>
            </a:pPr>
            <a:r>
              <a:rPr lang="en-IE" smtClean="0"/>
              <a:t>Drainage required for full 3.5km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Bulk Earthworks</a:t>
            </a:r>
          </a:p>
          <a:p>
            <a:pPr lvl="2" eaLnBrk="1" hangingPunct="1">
              <a:lnSpc>
                <a:spcPct val="90000"/>
              </a:lnSpc>
            </a:pPr>
            <a:r>
              <a:rPr lang="en-IE" smtClean="0"/>
              <a:t>Starts week 15</a:t>
            </a:r>
          </a:p>
          <a:p>
            <a:pPr lvl="2" eaLnBrk="1" hangingPunct="1">
              <a:lnSpc>
                <a:spcPct val="90000"/>
              </a:lnSpc>
            </a:pPr>
            <a:r>
              <a:rPr lang="en-IE" smtClean="0"/>
              <a:t>Duration 5 weeks, therefore finish week 20</a:t>
            </a:r>
          </a:p>
          <a:p>
            <a:pPr lvl="2" eaLnBrk="1" hangingPunct="1">
              <a:lnSpc>
                <a:spcPct val="90000"/>
              </a:lnSpc>
            </a:pPr>
            <a:r>
              <a:rPr lang="en-IE" smtClean="0"/>
              <a:t>Required from 500m to 1000m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Footbridge</a:t>
            </a:r>
          </a:p>
          <a:p>
            <a:pPr lvl="2" eaLnBrk="1" hangingPunct="1">
              <a:lnSpc>
                <a:spcPct val="90000"/>
              </a:lnSpc>
            </a:pPr>
            <a:r>
              <a:rPr lang="en-IE" smtClean="0"/>
              <a:t>Starts week 16 for 9 weeks, therefore finish week 25</a:t>
            </a:r>
          </a:p>
          <a:p>
            <a:pPr lvl="2" eaLnBrk="1" hangingPunct="1">
              <a:lnSpc>
                <a:spcPct val="90000"/>
              </a:lnSpc>
            </a:pPr>
            <a:r>
              <a:rPr lang="en-IE" smtClean="0"/>
              <a:t>Required 1500m</a:t>
            </a:r>
          </a:p>
          <a:p>
            <a:pPr lvl="1" eaLnBrk="1" hangingPunct="1">
              <a:lnSpc>
                <a:spcPct val="90000"/>
              </a:lnSpc>
            </a:pPr>
            <a:endParaRPr lang="en-IE" smtClean="0"/>
          </a:p>
          <a:p>
            <a:pPr lvl="1" eaLnBrk="1" hangingPunct="1">
              <a:lnSpc>
                <a:spcPct val="90000"/>
              </a:lnSpc>
            </a:pPr>
            <a:endParaRPr lang="en-GB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8" y="188913"/>
            <a:ext cx="2411412" cy="18415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</p:pic>
      <p:sp>
        <p:nvSpPr>
          <p:cNvPr id="6" name="Rectangle 5"/>
          <p:cNvSpPr/>
          <p:nvPr/>
        </p:nvSpPr>
        <p:spPr>
          <a:xfrm>
            <a:off x="5714944" y="5643578"/>
            <a:ext cx="34290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E" sz="1400" b="0" dirty="0" smtClean="0"/>
              <a:t>Ref: Cooke B and Williams P (2009)</a:t>
            </a:r>
            <a:r>
              <a:rPr lang="en-IE" sz="1400" b="0" i="1" dirty="0" smtClean="0"/>
              <a:t> Construction Planning, Programming &amp; Control, Third Edition,</a:t>
            </a:r>
            <a:r>
              <a:rPr lang="en-IE" sz="1400" b="0" dirty="0" smtClean="0"/>
              <a:t> Wiley-Blackwell Publishing, ISBN 978-1-4051-8380-2</a:t>
            </a:r>
            <a:endParaRPr lang="en-IE" sz="14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898525" y="200025"/>
            <a:ext cx="0" cy="6264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55650" y="6308725"/>
            <a:ext cx="8066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11144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13303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H="1">
            <a:off x="15462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17621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19780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21939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24098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26273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28432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3059113" y="200025"/>
            <a:ext cx="0" cy="619442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2750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34909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37068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39227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H="1">
            <a:off x="41386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43545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45704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71628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47863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50022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H="1">
            <a:off x="52181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54356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56515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58674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60833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62992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65151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>
            <a:off x="67310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>
            <a:off x="69469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827088" y="15668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827088" y="17827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827088" y="19986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827088" y="22145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827088" y="24320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827088" y="26479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827088" y="28638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827088" y="30797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827088" y="3295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827088" y="35115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827088" y="37274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827088" y="39433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827088" y="41592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827088" y="43751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827088" y="45910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827088" y="48069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>
            <a:off x="827088" y="50228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827088" y="52403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827088" y="54562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6" name="Line 52"/>
          <p:cNvSpPr>
            <a:spLocks noChangeShapeType="1"/>
          </p:cNvSpPr>
          <p:nvPr/>
        </p:nvSpPr>
        <p:spPr bwMode="auto">
          <a:xfrm>
            <a:off x="827088" y="56721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827088" y="58880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827088" y="61039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 flipH="1">
            <a:off x="73787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827088" y="13509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1835150" y="6391275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</a:t>
            </a:r>
            <a:endParaRPr lang="en-US" sz="1200"/>
          </a:p>
        </p:txBody>
      </p:sp>
      <p:sp>
        <p:nvSpPr>
          <p:cNvPr id="11322" name="Text Box 58"/>
          <p:cNvSpPr txBox="1">
            <a:spLocks noChangeArrowheads="1"/>
          </p:cNvSpPr>
          <p:nvPr/>
        </p:nvSpPr>
        <p:spPr bwMode="auto">
          <a:xfrm>
            <a:off x="2874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10</a:t>
            </a:r>
            <a:endParaRPr lang="en-US" sz="1200"/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39544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</a:t>
            </a:r>
            <a:endParaRPr lang="en-US" sz="1200"/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5033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20</a:t>
            </a:r>
            <a:endParaRPr lang="en-US" sz="1200"/>
          </a:p>
        </p:txBody>
      </p:sp>
      <p:sp>
        <p:nvSpPr>
          <p:cNvPr id="11325" name="Text Box 61"/>
          <p:cNvSpPr txBox="1">
            <a:spLocks noChangeArrowheads="1"/>
          </p:cNvSpPr>
          <p:nvPr/>
        </p:nvSpPr>
        <p:spPr bwMode="auto">
          <a:xfrm>
            <a:off x="61150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</a:t>
            </a:r>
            <a:endParaRPr lang="en-US" sz="1200"/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71945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</a:t>
            </a:r>
            <a:endParaRPr lang="en-US" sz="1200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 flipH="1">
            <a:off x="75946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 flipH="1">
            <a:off x="78105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 flipH="1">
            <a:off x="80264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82438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84597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>
            <a:off x="86756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33" name="Text Box 69"/>
          <p:cNvSpPr txBox="1">
            <a:spLocks noChangeArrowheads="1"/>
          </p:cNvSpPr>
          <p:nvPr/>
        </p:nvSpPr>
        <p:spPr bwMode="auto">
          <a:xfrm>
            <a:off x="8315325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</a:t>
            </a:r>
            <a:endParaRPr lang="en-US" sz="1200"/>
          </a:p>
        </p:txBody>
      </p:sp>
      <p:sp>
        <p:nvSpPr>
          <p:cNvPr id="11334" name="Text Box 70"/>
          <p:cNvSpPr txBox="1">
            <a:spLocks noChangeArrowheads="1"/>
          </p:cNvSpPr>
          <p:nvPr/>
        </p:nvSpPr>
        <p:spPr bwMode="auto">
          <a:xfrm>
            <a:off x="539750" y="6165850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0</a:t>
            </a:r>
            <a:endParaRPr lang="en-US" sz="1200"/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468313" y="5300663"/>
            <a:ext cx="436562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500</a:t>
            </a:r>
            <a:endParaRPr lang="en-US" sz="1200"/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395288" y="115888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3500</a:t>
            </a:r>
            <a:endParaRPr lang="en-US" sz="1200"/>
          </a:p>
        </p:txBody>
      </p: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395288" y="44370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1000</a:t>
            </a:r>
          </a:p>
        </p:txBody>
      </p:sp>
      <p:sp>
        <p:nvSpPr>
          <p:cNvPr id="11338" name="Text Box 74"/>
          <p:cNvSpPr txBox="1">
            <a:spLocks noChangeArrowheads="1"/>
          </p:cNvSpPr>
          <p:nvPr/>
        </p:nvSpPr>
        <p:spPr bwMode="auto">
          <a:xfrm>
            <a:off x="395288" y="35734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1500</a:t>
            </a:r>
            <a:endParaRPr lang="en-US" sz="1200"/>
          </a:p>
        </p:txBody>
      </p:sp>
      <p:sp>
        <p:nvSpPr>
          <p:cNvPr id="11339" name="Text Box 75"/>
          <p:cNvSpPr txBox="1">
            <a:spLocks noChangeArrowheads="1"/>
          </p:cNvSpPr>
          <p:nvPr/>
        </p:nvSpPr>
        <p:spPr bwMode="auto">
          <a:xfrm>
            <a:off x="395288" y="27082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2000</a:t>
            </a:r>
          </a:p>
        </p:txBody>
      </p:sp>
      <p:sp>
        <p:nvSpPr>
          <p:cNvPr id="11340" name="Text Box 76"/>
          <p:cNvSpPr txBox="1">
            <a:spLocks noChangeArrowheads="1"/>
          </p:cNvSpPr>
          <p:nvPr/>
        </p:nvSpPr>
        <p:spPr bwMode="auto">
          <a:xfrm>
            <a:off x="395288" y="18446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2500</a:t>
            </a:r>
            <a:endParaRPr lang="en-US" sz="1200"/>
          </a:p>
        </p:txBody>
      </p: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395288" y="9810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3000</a:t>
            </a:r>
            <a:endParaRPr lang="en-US" sz="1200"/>
          </a:p>
        </p:txBody>
      </p:sp>
      <p:sp>
        <p:nvSpPr>
          <p:cNvPr id="11342" name="Line 78"/>
          <p:cNvSpPr>
            <a:spLocks noChangeShapeType="1"/>
          </p:cNvSpPr>
          <p:nvPr/>
        </p:nvSpPr>
        <p:spPr bwMode="auto">
          <a:xfrm>
            <a:off x="827088" y="2714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43" name="Line 79"/>
          <p:cNvSpPr>
            <a:spLocks noChangeShapeType="1"/>
          </p:cNvSpPr>
          <p:nvPr/>
        </p:nvSpPr>
        <p:spPr bwMode="auto">
          <a:xfrm>
            <a:off x="827088" y="4873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44" name="Line 80"/>
          <p:cNvSpPr>
            <a:spLocks noChangeShapeType="1"/>
          </p:cNvSpPr>
          <p:nvPr/>
        </p:nvSpPr>
        <p:spPr bwMode="auto">
          <a:xfrm>
            <a:off x="827088" y="7032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45" name="Line 81"/>
          <p:cNvSpPr>
            <a:spLocks noChangeShapeType="1"/>
          </p:cNvSpPr>
          <p:nvPr/>
        </p:nvSpPr>
        <p:spPr bwMode="auto">
          <a:xfrm>
            <a:off x="827088" y="9191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46" name="Line 82"/>
          <p:cNvSpPr>
            <a:spLocks noChangeShapeType="1"/>
          </p:cNvSpPr>
          <p:nvPr/>
        </p:nvSpPr>
        <p:spPr bwMode="auto">
          <a:xfrm>
            <a:off x="827088" y="1136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47" name="Text Box 83"/>
          <p:cNvSpPr txBox="1">
            <a:spLocks noChangeArrowheads="1"/>
          </p:cNvSpPr>
          <p:nvPr/>
        </p:nvSpPr>
        <p:spPr bwMode="auto">
          <a:xfrm>
            <a:off x="3203575" y="6491288"/>
            <a:ext cx="9890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Weeks</a:t>
            </a:r>
            <a:endParaRPr lang="en-US" sz="2000"/>
          </a:p>
        </p:txBody>
      </p:sp>
      <p:sp>
        <p:nvSpPr>
          <p:cNvPr id="11348" name="Text Box 84"/>
          <p:cNvSpPr txBox="1">
            <a:spLocks noChangeArrowheads="1"/>
          </p:cNvSpPr>
          <p:nvPr/>
        </p:nvSpPr>
        <p:spPr bwMode="auto">
          <a:xfrm rot="-5400000">
            <a:off x="-1127919" y="3112295"/>
            <a:ext cx="2625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Chainage (Distance)</a:t>
            </a:r>
            <a:endParaRPr lang="en-US" sz="2000"/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898525" y="271463"/>
            <a:ext cx="12969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 flipV="1">
            <a:off x="2411413" y="271463"/>
            <a:ext cx="1728787" cy="6037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51" name="Line 87"/>
          <p:cNvSpPr>
            <a:spLocks noChangeShapeType="1"/>
          </p:cNvSpPr>
          <p:nvPr/>
        </p:nvSpPr>
        <p:spPr bwMode="auto">
          <a:xfrm flipH="1">
            <a:off x="3490913" y="271463"/>
            <a:ext cx="865187" cy="6048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4140200" y="4592638"/>
            <a:ext cx="1079500" cy="863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353" name="Rectangle 89"/>
          <p:cNvSpPr>
            <a:spLocks noChangeArrowheads="1"/>
          </p:cNvSpPr>
          <p:nvPr/>
        </p:nvSpPr>
        <p:spPr bwMode="auto">
          <a:xfrm>
            <a:off x="4356100" y="3500438"/>
            <a:ext cx="1943100" cy="228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354" name="Rectangle 90"/>
          <p:cNvSpPr>
            <a:spLocks noChangeArrowheads="1"/>
          </p:cNvSpPr>
          <p:nvPr/>
        </p:nvSpPr>
        <p:spPr bwMode="auto">
          <a:xfrm>
            <a:off x="6515100" y="271463"/>
            <a:ext cx="2174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1355" name="Text Box 92"/>
          <p:cNvSpPr txBox="1">
            <a:spLocks noChangeArrowheads="1"/>
          </p:cNvSpPr>
          <p:nvPr/>
        </p:nvSpPr>
        <p:spPr bwMode="auto">
          <a:xfrm rot="-5400000">
            <a:off x="1058069" y="2983706"/>
            <a:ext cx="11207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400"/>
              <a:t>Set Up Site</a:t>
            </a:r>
            <a:endParaRPr lang="en-US" sz="1400"/>
          </a:p>
        </p:txBody>
      </p:sp>
      <p:sp>
        <p:nvSpPr>
          <p:cNvPr id="11356" name="Text Box 93"/>
          <p:cNvSpPr txBox="1">
            <a:spLocks noChangeArrowheads="1"/>
          </p:cNvSpPr>
          <p:nvPr/>
        </p:nvSpPr>
        <p:spPr bwMode="auto">
          <a:xfrm rot="-5400000">
            <a:off x="6124575" y="3243263"/>
            <a:ext cx="922338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Holidays</a:t>
            </a:r>
          </a:p>
        </p:txBody>
      </p:sp>
      <p:sp>
        <p:nvSpPr>
          <p:cNvPr id="11357" name="Text Box 94"/>
          <p:cNvSpPr txBox="1">
            <a:spLocks noChangeArrowheads="1"/>
          </p:cNvSpPr>
          <p:nvPr/>
        </p:nvSpPr>
        <p:spPr bwMode="auto">
          <a:xfrm>
            <a:off x="4803775" y="3486150"/>
            <a:ext cx="11080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Footbridge</a:t>
            </a:r>
          </a:p>
        </p:txBody>
      </p:sp>
      <p:sp>
        <p:nvSpPr>
          <p:cNvPr id="11358" name="Text Box 95"/>
          <p:cNvSpPr txBox="1">
            <a:spLocks noChangeArrowheads="1"/>
          </p:cNvSpPr>
          <p:nvPr/>
        </p:nvSpPr>
        <p:spPr bwMode="auto">
          <a:xfrm rot="-4337655">
            <a:off x="2627312" y="3213101"/>
            <a:ext cx="862013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Fencing</a:t>
            </a:r>
          </a:p>
        </p:txBody>
      </p:sp>
      <p:sp>
        <p:nvSpPr>
          <p:cNvPr id="11359" name="Text Box 96"/>
          <p:cNvSpPr txBox="1">
            <a:spLocks noChangeArrowheads="1"/>
          </p:cNvSpPr>
          <p:nvPr/>
        </p:nvSpPr>
        <p:spPr bwMode="auto">
          <a:xfrm rot="-2295840">
            <a:off x="3995738" y="4868863"/>
            <a:ext cx="1584325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Bulk Earthworks</a:t>
            </a:r>
          </a:p>
        </p:txBody>
      </p:sp>
      <p:sp>
        <p:nvSpPr>
          <p:cNvPr id="11360" name="Text Box 99"/>
          <p:cNvSpPr txBox="1">
            <a:spLocks noChangeArrowheads="1"/>
          </p:cNvSpPr>
          <p:nvPr/>
        </p:nvSpPr>
        <p:spPr bwMode="auto">
          <a:xfrm rot="-4810269">
            <a:off x="3234531" y="3398045"/>
            <a:ext cx="942975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Drainage</a:t>
            </a:r>
          </a:p>
        </p:txBody>
      </p:sp>
      <p:sp>
        <p:nvSpPr>
          <p:cNvPr id="11361" name="Line 101"/>
          <p:cNvSpPr>
            <a:spLocks noChangeShapeType="1"/>
          </p:cNvSpPr>
          <p:nvPr/>
        </p:nvSpPr>
        <p:spPr bwMode="auto">
          <a:xfrm flipV="1">
            <a:off x="395288" y="2133600"/>
            <a:ext cx="0" cy="230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1362" name="Line 102"/>
          <p:cNvSpPr>
            <a:spLocks noChangeShapeType="1"/>
          </p:cNvSpPr>
          <p:nvPr/>
        </p:nvSpPr>
        <p:spPr bwMode="auto">
          <a:xfrm>
            <a:off x="4140200" y="66690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8229600" cy="5688012"/>
          </a:xfrm>
        </p:spPr>
        <p:txBody>
          <a:bodyPr/>
          <a:lstStyle/>
          <a:p>
            <a:pPr eaLnBrk="1" hangingPunct="1"/>
            <a:r>
              <a:rPr lang="en-IE" smtClean="0"/>
              <a:t>Further information</a:t>
            </a:r>
          </a:p>
          <a:p>
            <a:pPr lvl="1" eaLnBrk="1" hangingPunct="1"/>
            <a:r>
              <a:rPr lang="en-IE" smtClean="0"/>
              <a:t>Retaining Wall</a:t>
            </a:r>
          </a:p>
          <a:p>
            <a:pPr lvl="2" eaLnBrk="1" hangingPunct="1"/>
            <a:r>
              <a:rPr lang="en-IE" smtClean="0"/>
              <a:t>starts week 16 </a:t>
            </a:r>
          </a:p>
          <a:p>
            <a:pPr lvl="2" eaLnBrk="1" hangingPunct="1"/>
            <a:r>
              <a:rPr lang="en-IE" smtClean="0"/>
              <a:t>duration 8 weeks, therefore finish week 24</a:t>
            </a:r>
          </a:p>
          <a:p>
            <a:pPr lvl="2" eaLnBrk="1" hangingPunct="1"/>
            <a:r>
              <a:rPr lang="en-IE" smtClean="0"/>
              <a:t>Required from 2500m to 2900m</a:t>
            </a:r>
          </a:p>
          <a:p>
            <a:pPr lvl="2" eaLnBrk="1" hangingPunct="1"/>
            <a:r>
              <a:rPr lang="en-IE" smtClean="0"/>
              <a:t>Progresses at a rate of 50m per week</a:t>
            </a:r>
          </a:p>
          <a:p>
            <a:pPr lvl="1" eaLnBrk="1" hangingPunct="1"/>
            <a:r>
              <a:rPr lang="en-IE" smtClean="0"/>
              <a:t>Road Surfacing</a:t>
            </a:r>
          </a:p>
          <a:p>
            <a:pPr lvl="2" eaLnBrk="1" hangingPunct="1"/>
            <a:r>
              <a:rPr lang="en-IE" smtClean="0"/>
              <a:t>Starts week 30</a:t>
            </a:r>
          </a:p>
          <a:p>
            <a:pPr lvl="2" eaLnBrk="1" hangingPunct="1"/>
            <a:r>
              <a:rPr lang="en-IE" smtClean="0"/>
              <a:t>Duration 5 weeks, therefore finish week 35</a:t>
            </a:r>
          </a:p>
          <a:p>
            <a:pPr lvl="2" eaLnBrk="1" hangingPunct="1"/>
            <a:r>
              <a:rPr lang="en-IE" smtClean="0"/>
              <a:t>Entire 3.5km to be surfaced</a:t>
            </a:r>
          </a:p>
          <a:p>
            <a:pPr lvl="1" eaLnBrk="1" hangingPunct="1">
              <a:buFontTx/>
              <a:buNone/>
            </a:pPr>
            <a:endParaRPr lang="en-IE" smtClean="0"/>
          </a:p>
          <a:p>
            <a:pPr lvl="1" eaLnBrk="1" hangingPunct="1"/>
            <a:endParaRPr lang="en-IE" smtClean="0"/>
          </a:p>
          <a:p>
            <a:pPr lvl="1" eaLnBrk="1" hangingPunct="1"/>
            <a:endParaRPr lang="en-GB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163" y="188913"/>
            <a:ext cx="3419475" cy="2611437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</p:pic>
      <p:sp>
        <p:nvSpPr>
          <p:cNvPr id="6" name="Rectangle 5"/>
          <p:cNvSpPr/>
          <p:nvPr/>
        </p:nvSpPr>
        <p:spPr>
          <a:xfrm>
            <a:off x="5714944" y="5643578"/>
            <a:ext cx="34290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E" sz="1400" b="0" dirty="0" smtClean="0"/>
              <a:t>Ref: Cooke B and Williams P (2009)</a:t>
            </a:r>
            <a:r>
              <a:rPr lang="en-IE" sz="1400" b="0" i="1" dirty="0" smtClean="0"/>
              <a:t> Construction Planning, Programming &amp; Control, Third Edition,</a:t>
            </a:r>
            <a:r>
              <a:rPr lang="en-IE" sz="1400" b="0" dirty="0" smtClean="0"/>
              <a:t> Wiley-Blackwell Publishing, ISBN 978-1-4051-8380-2</a:t>
            </a:r>
            <a:endParaRPr lang="en-IE" sz="1400" b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898525" y="200025"/>
            <a:ext cx="0" cy="6264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55650" y="6308725"/>
            <a:ext cx="8066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11144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13303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15462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>
            <a:off x="17621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19780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 flipH="1">
            <a:off x="21939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24098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26273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8432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59113" y="200025"/>
            <a:ext cx="0" cy="619442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32750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4909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37068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39227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41386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43545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45704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71628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47863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50022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H="1">
            <a:off x="52181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54356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56515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58674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60833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62992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65151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H="1">
            <a:off x="67310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4" name="Line 32"/>
          <p:cNvSpPr>
            <a:spLocks noChangeShapeType="1"/>
          </p:cNvSpPr>
          <p:nvPr/>
        </p:nvSpPr>
        <p:spPr bwMode="auto">
          <a:xfrm flipH="1">
            <a:off x="69469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5" name="Line 33"/>
          <p:cNvSpPr>
            <a:spLocks noChangeShapeType="1"/>
          </p:cNvSpPr>
          <p:nvPr/>
        </p:nvSpPr>
        <p:spPr bwMode="auto">
          <a:xfrm>
            <a:off x="827088" y="15668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6" name="Line 34"/>
          <p:cNvSpPr>
            <a:spLocks noChangeShapeType="1"/>
          </p:cNvSpPr>
          <p:nvPr/>
        </p:nvSpPr>
        <p:spPr bwMode="auto">
          <a:xfrm>
            <a:off x="827088" y="17827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>
            <a:off x="827088" y="19986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8" name="Line 36"/>
          <p:cNvSpPr>
            <a:spLocks noChangeShapeType="1"/>
          </p:cNvSpPr>
          <p:nvPr/>
        </p:nvSpPr>
        <p:spPr bwMode="auto">
          <a:xfrm>
            <a:off x="827088" y="22145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49" name="Line 37"/>
          <p:cNvSpPr>
            <a:spLocks noChangeShapeType="1"/>
          </p:cNvSpPr>
          <p:nvPr/>
        </p:nvSpPr>
        <p:spPr bwMode="auto">
          <a:xfrm>
            <a:off x="827088" y="24320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>
            <a:off x="827088" y="26479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827088" y="28638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>
            <a:off x="827088" y="30797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827088" y="3295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827088" y="35115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827088" y="37274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827088" y="39433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827088" y="41592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827088" y="43751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827088" y="45910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0" name="Line 48"/>
          <p:cNvSpPr>
            <a:spLocks noChangeShapeType="1"/>
          </p:cNvSpPr>
          <p:nvPr/>
        </p:nvSpPr>
        <p:spPr bwMode="auto">
          <a:xfrm>
            <a:off x="827088" y="48069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827088" y="50228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827088" y="52403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827088" y="54562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827088" y="56721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827088" y="58880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>
            <a:off x="827088" y="61039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 flipH="1">
            <a:off x="73787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>
            <a:off x="827088" y="13509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835150" y="6391275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</a:t>
            </a:r>
            <a:endParaRPr lang="en-US" sz="1200"/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2874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10</a:t>
            </a:r>
            <a:endParaRPr lang="en-US" sz="1200"/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39544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</a:t>
            </a:r>
            <a:endParaRPr lang="en-US" sz="1200"/>
          </a:p>
        </p:txBody>
      </p:sp>
      <p:sp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5033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20</a:t>
            </a:r>
            <a:endParaRPr lang="en-US" sz="1200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1150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</a:t>
            </a:r>
            <a:endParaRPr lang="en-US" sz="1200"/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71945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</a:t>
            </a:r>
            <a:endParaRPr lang="en-US" sz="1200"/>
          </a:p>
        </p:txBody>
      </p:sp>
      <p:sp>
        <p:nvSpPr>
          <p:cNvPr id="13375" name="Line 63"/>
          <p:cNvSpPr>
            <a:spLocks noChangeShapeType="1"/>
          </p:cNvSpPr>
          <p:nvPr/>
        </p:nvSpPr>
        <p:spPr bwMode="auto">
          <a:xfrm flipH="1">
            <a:off x="75946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76" name="Line 64"/>
          <p:cNvSpPr>
            <a:spLocks noChangeShapeType="1"/>
          </p:cNvSpPr>
          <p:nvPr/>
        </p:nvSpPr>
        <p:spPr bwMode="auto">
          <a:xfrm flipH="1">
            <a:off x="78105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77" name="Line 65"/>
          <p:cNvSpPr>
            <a:spLocks noChangeShapeType="1"/>
          </p:cNvSpPr>
          <p:nvPr/>
        </p:nvSpPr>
        <p:spPr bwMode="auto">
          <a:xfrm flipH="1">
            <a:off x="80264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78" name="Line 66"/>
          <p:cNvSpPr>
            <a:spLocks noChangeShapeType="1"/>
          </p:cNvSpPr>
          <p:nvPr/>
        </p:nvSpPr>
        <p:spPr bwMode="auto">
          <a:xfrm>
            <a:off x="82438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79" name="Line 67"/>
          <p:cNvSpPr>
            <a:spLocks noChangeShapeType="1"/>
          </p:cNvSpPr>
          <p:nvPr/>
        </p:nvSpPr>
        <p:spPr bwMode="auto">
          <a:xfrm>
            <a:off x="84597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80" name="Line 68"/>
          <p:cNvSpPr>
            <a:spLocks noChangeShapeType="1"/>
          </p:cNvSpPr>
          <p:nvPr/>
        </p:nvSpPr>
        <p:spPr bwMode="auto">
          <a:xfrm>
            <a:off x="86756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81" name="Text Box 69"/>
          <p:cNvSpPr txBox="1">
            <a:spLocks noChangeArrowheads="1"/>
          </p:cNvSpPr>
          <p:nvPr/>
        </p:nvSpPr>
        <p:spPr bwMode="auto">
          <a:xfrm>
            <a:off x="8315325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</a:t>
            </a:r>
            <a:endParaRPr lang="en-US" sz="1200"/>
          </a:p>
        </p:txBody>
      </p:sp>
      <p:sp>
        <p:nvSpPr>
          <p:cNvPr id="13382" name="Text Box 70"/>
          <p:cNvSpPr txBox="1">
            <a:spLocks noChangeArrowheads="1"/>
          </p:cNvSpPr>
          <p:nvPr/>
        </p:nvSpPr>
        <p:spPr bwMode="auto">
          <a:xfrm>
            <a:off x="539750" y="6165850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0</a:t>
            </a:r>
            <a:endParaRPr lang="en-US" sz="1200"/>
          </a:p>
        </p:txBody>
      </p:sp>
      <p:sp>
        <p:nvSpPr>
          <p:cNvPr id="13383" name="Text Box 71"/>
          <p:cNvSpPr txBox="1">
            <a:spLocks noChangeArrowheads="1"/>
          </p:cNvSpPr>
          <p:nvPr/>
        </p:nvSpPr>
        <p:spPr bwMode="auto">
          <a:xfrm>
            <a:off x="468313" y="5300663"/>
            <a:ext cx="436562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500</a:t>
            </a:r>
            <a:endParaRPr lang="en-US" sz="1200"/>
          </a:p>
        </p:txBody>
      </p:sp>
      <p:sp>
        <p:nvSpPr>
          <p:cNvPr id="13384" name="Text Box 72"/>
          <p:cNvSpPr txBox="1">
            <a:spLocks noChangeArrowheads="1"/>
          </p:cNvSpPr>
          <p:nvPr/>
        </p:nvSpPr>
        <p:spPr bwMode="auto">
          <a:xfrm>
            <a:off x="395288" y="115888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3500</a:t>
            </a:r>
            <a:endParaRPr lang="en-US" sz="1200"/>
          </a:p>
        </p:txBody>
      </p:sp>
      <p:sp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395288" y="44370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1000</a:t>
            </a:r>
          </a:p>
        </p:txBody>
      </p:sp>
      <p:sp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395288" y="35734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1500</a:t>
            </a:r>
            <a:endParaRPr lang="en-US" sz="1200"/>
          </a:p>
        </p:txBody>
      </p: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395288" y="27082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2000</a:t>
            </a:r>
          </a:p>
        </p:txBody>
      </p: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395288" y="18446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2500</a:t>
            </a:r>
            <a:endParaRPr lang="en-US" sz="1200"/>
          </a:p>
        </p:txBody>
      </p:sp>
      <p:sp>
        <p:nvSpPr>
          <p:cNvPr id="13389" name="Text Box 77"/>
          <p:cNvSpPr txBox="1">
            <a:spLocks noChangeArrowheads="1"/>
          </p:cNvSpPr>
          <p:nvPr/>
        </p:nvSpPr>
        <p:spPr bwMode="auto">
          <a:xfrm>
            <a:off x="395288" y="9810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3000</a:t>
            </a:r>
            <a:endParaRPr lang="en-US" sz="1200"/>
          </a:p>
        </p:txBody>
      </p:sp>
      <p:sp>
        <p:nvSpPr>
          <p:cNvPr id="13390" name="Line 78"/>
          <p:cNvSpPr>
            <a:spLocks noChangeShapeType="1"/>
          </p:cNvSpPr>
          <p:nvPr/>
        </p:nvSpPr>
        <p:spPr bwMode="auto">
          <a:xfrm>
            <a:off x="827088" y="2714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91" name="Line 79"/>
          <p:cNvSpPr>
            <a:spLocks noChangeShapeType="1"/>
          </p:cNvSpPr>
          <p:nvPr/>
        </p:nvSpPr>
        <p:spPr bwMode="auto">
          <a:xfrm>
            <a:off x="827088" y="4873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92" name="Line 80"/>
          <p:cNvSpPr>
            <a:spLocks noChangeShapeType="1"/>
          </p:cNvSpPr>
          <p:nvPr/>
        </p:nvSpPr>
        <p:spPr bwMode="auto">
          <a:xfrm>
            <a:off x="827088" y="7032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93" name="Line 81"/>
          <p:cNvSpPr>
            <a:spLocks noChangeShapeType="1"/>
          </p:cNvSpPr>
          <p:nvPr/>
        </p:nvSpPr>
        <p:spPr bwMode="auto">
          <a:xfrm>
            <a:off x="827088" y="9191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94" name="Line 82"/>
          <p:cNvSpPr>
            <a:spLocks noChangeShapeType="1"/>
          </p:cNvSpPr>
          <p:nvPr/>
        </p:nvSpPr>
        <p:spPr bwMode="auto">
          <a:xfrm>
            <a:off x="827088" y="1136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3203575" y="6491288"/>
            <a:ext cx="9890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Weeks</a:t>
            </a:r>
            <a:endParaRPr lang="en-US" sz="2000"/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 rot="-5400000">
            <a:off x="-1127919" y="3112295"/>
            <a:ext cx="2625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Chainage (Distance)</a:t>
            </a:r>
            <a:endParaRPr lang="en-US" sz="2000"/>
          </a:p>
        </p:txBody>
      </p:sp>
      <p:sp>
        <p:nvSpPr>
          <p:cNvPr id="13397" name="Rectangle 85"/>
          <p:cNvSpPr>
            <a:spLocks noChangeArrowheads="1"/>
          </p:cNvSpPr>
          <p:nvPr/>
        </p:nvSpPr>
        <p:spPr bwMode="auto">
          <a:xfrm>
            <a:off x="898525" y="271463"/>
            <a:ext cx="12969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398" name="Line 86"/>
          <p:cNvSpPr>
            <a:spLocks noChangeShapeType="1"/>
          </p:cNvSpPr>
          <p:nvPr/>
        </p:nvSpPr>
        <p:spPr bwMode="auto">
          <a:xfrm flipV="1">
            <a:off x="2411413" y="271463"/>
            <a:ext cx="1728787" cy="6037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 flipH="1">
            <a:off x="3490913" y="271463"/>
            <a:ext cx="865187" cy="6048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4140200" y="4592638"/>
            <a:ext cx="1079500" cy="863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4356100" y="3500438"/>
            <a:ext cx="1943100" cy="228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6515100" y="271463"/>
            <a:ext cx="2174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403" name="Line 91"/>
          <p:cNvSpPr>
            <a:spLocks noChangeShapeType="1"/>
          </p:cNvSpPr>
          <p:nvPr/>
        </p:nvSpPr>
        <p:spPr bwMode="auto">
          <a:xfrm flipH="1">
            <a:off x="7380288" y="271463"/>
            <a:ext cx="1079500" cy="6048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404" name="Text Box 92"/>
          <p:cNvSpPr txBox="1">
            <a:spLocks noChangeArrowheads="1"/>
          </p:cNvSpPr>
          <p:nvPr/>
        </p:nvSpPr>
        <p:spPr bwMode="auto">
          <a:xfrm rot="-5400000">
            <a:off x="1058069" y="2983706"/>
            <a:ext cx="11207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400"/>
              <a:t>Set Up Site</a:t>
            </a:r>
            <a:endParaRPr lang="en-US" sz="1400"/>
          </a:p>
        </p:txBody>
      </p:sp>
      <p:sp>
        <p:nvSpPr>
          <p:cNvPr id="13405" name="Text Box 93"/>
          <p:cNvSpPr txBox="1">
            <a:spLocks noChangeArrowheads="1"/>
          </p:cNvSpPr>
          <p:nvPr/>
        </p:nvSpPr>
        <p:spPr bwMode="auto">
          <a:xfrm rot="-5400000">
            <a:off x="6124575" y="3243263"/>
            <a:ext cx="922338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Holidays</a:t>
            </a:r>
          </a:p>
        </p:txBody>
      </p:sp>
      <p:sp>
        <p:nvSpPr>
          <p:cNvPr id="13406" name="Text Box 94"/>
          <p:cNvSpPr txBox="1">
            <a:spLocks noChangeArrowheads="1"/>
          </p:cNvSpPr>
          <p:nvPr/>
        </p:nvSpPr>
        <p:spPr bwMode="auto">
          <a:xfrm>
            <a:off x="4803775" y="3486150"/>
            <a:ext cx="11080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Footbridge</a:t>
            </a:r>
          </a:p>
        </p:txBody>
      </p:sp>
      <p:sp>
        <p:nvSpPr>
          <p:cNvPr id="13407" name="Text Box 95"/>
          <p:cNvSpPr txBox="1">
            <a:spLocks noChangeArrowheads="1"/>
          </p:cNvSpPr>
          <p:nvPr/>
        </p:nvSpPr>
        <p:spPr bwMode="auto">
          <a:xfrm rot="-4337655">
            <a:off x="2627312" y="3213101"/>
            <a:ext cx="862013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Fencing</a:t>
            </a:r>
          </a:p>
        </p:txBody>
      </p:sp>
      <p:sp>
        <p:nvSpPr>
          <p:cNvPr id="13408" name="Text Box 96"/>
          <p:cNvSpPr txBox="1">
            <a:spLocks noChangeArrowheads="1"/>
          </p:cNvSpPr>
          <p:nvPr/>
        </p:nvSpPr>
        <p:spPr bwMode="auto">
          <a:xfrm rot="-2295840">
            <a:off x="3995738" y="4868863"/>
            <a:ext cx="1584325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Bulk Earthworks</a:t>
            </a:r>
          </a:p>
        </p:txBody>
      </p:sp>
      <p:sp>
        <p:nvSpPr>
          <p:cNvPr id="13409" name="Text Box 97"/>
          <p:cNvSpPr txBox="1">
            <a:spLocks noChangeArrowheads="1"/>
          </p:cNvSpPr>
          <p:nvPr/>
        </p:nvSpPr>
        <p:spPr bwMode="auto">
          <a:xfrm rot="-4752316">
            <a:off x="6992938" y="3260725"/>
            <a:ext cx="1493837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Road Surfacing</a:t>
            </a:r>
          </a:p>
        </p:txBody>
      </p:sp>
      <p:sp>
        <p:nvSpPr>
          <p:cNvPr id="13410" name="AutoShape 98"/>
          <p:cNvSpPr>
            <a:spLocks noChangeArrowheads="1"/>
          </p:cNvSpPr>
          <p:nvPr/>
        </p:nvSpPr>
        <p:spPr bwMode="auto">
          <a:xfrm>
            <a:off x="4356100" y="1196975"/>
            <a:ext cx="1728788" cy="792163"/>
          </a:xfrm>
          <a:prstGeom prst="parallelogram">
            <a:avLst>
              <a:gd name="adj" fmla="val 160323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3411" name="Text Box 99"/>
          <p:cNvSpPr txBox="1">
            <a:spLocks noChangeArrowheads="1"/>
          </p:cNvSpPr>
          <p:nvPr/>
        </p:nvSpPr>
        <p:spPr bwMode="auto">
          <a:xfrm rot="-4810269">
            <a:off x="3234531" y="3398045"/>
            <a:ext cx="942975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Drainage</a:t>
            </a:r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4500563" y="981075"/>
            <a:ext cx="9906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Retaining</a:t>
            </a:r>
          </a:p>
          <a:p>
            <a:pPr marL="342900" indent="-342900">
              <a:buFontTx/>
              <a:buNone/>
            </a:pPr>
            <a:r>
              <a:rPr lang="en-US" sz="1400"/>
              <a:t>Wall</a:t>
            </a:r>
          </a:p>
        </p:txBody>
      </p:sp>
      <p:sp>
        <p:nvSpPr>
          <p:cNvPr id="13413" name="Line 101"/>
          <p:cNvSpPr>
            <a:spLocks noChangeShapeType="1"/>
          </p:cNvSpPr>
          <p:nvPr/>
        </p:nvSpPr>
        <p:spPr bwMode="auto">
          <a:xfrm flipV="1">
            <a:off x="395288" y="2133600"/>
            <a:ext cx="0" cy="230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3414" name="Line 102"/>
          <p:cNvSpPr>
            <a:spLocks noChangeShapeType="1"/>
          </p:cNvSpPr>
          <p:nvPr/>
        </p:nvSpPr>
        <p:spPr bwMode="auto">
          <a:xfrm>
            <a:off x="4140200" y="66690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Tips for Constructing Time Chainage Diagrams</a:t>
            </a:r>
            <a:endParaRPr lang="en-GB" sz="40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327650"/>
          </a:xfrm>
        </p:spPr>
        <p:txBody>
          <a:bodyPr/>
          <a:lstStyle/>
          <a:p>
            <a:pPr lvl="1" eaLnBrk="1" hangingPunct="1"/>
            <a:r>
              <a:rPr lang="en-IE" smtClean="0"/>
              <a:t>Examine Layout Drawings etc and determine locations of important features</a:t>
            </a:r>
          </a:p>
          <a:p>
            <a:pPr lvl="1" eaLnBrk="1" hangingPunct="1"/>
            <a:r>
              <a:rPr lang="en-IE" smtClean="0"/>
              <a:t>Draw a sketch of the diagram, and include holidays etc.</a:t>
            </a:r>
          </a:p>
          <a:p>
            <a:pPr lvl="1" eaLnBrk="1" hangingPunct="1"/>
            <a:r>
              <a:rPr lang="en-IE" smtClean="0"/>
              <a:t>List main activities in approximate sequence.  Include site setup and clearance</a:t>
            </a:r>
          </a:p>
          <a:p>
            <a:pPr lvl="1" eaLnBrk="1" hangingPunct="1"/>
            <a:r>
              <a:rPr lang="en-IE" smtClean="0"/>
              <a:t>For static activities (footbridge), ‘block out’ the location, distance, and the correct duration</a:t>
            </a:r>
          </a:p>
          <a:p>
            <a:pPr lvl="1" eaLnBrk="1" hangingPunct="1"/>
            <a:r>
              <a:rPr lang="en-IE" b="1" smtClean="0"/>
              <a:t>Beware of changes in axis</a:t>
            </a:r>
            <a:r>
              <a:rPr lang="en-IE" smtClean="0"/>
              <a:t>: time chainage is relatively new and conventions have yet to take hold</a:t>
            </a:r>
          </a:p>
          <a:p>
            <a:pPr lvl="1" eaLnBrk="1" hangingPunct="1"/>
            <a:endParaRPr lang="en-GB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898525" y="200025"/>
            <a:ext cx="0" cy="6264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755650" y="6308725"/>
            <a:ext cx="8066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 flipH="1">
            <a:off x="19780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 flipH="1">
            <a:off x="21939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66" name="Line 13"/>
          <p:cNvSpPr>
            <a:spLocks noChangeShapeType="1"/>
          </p:cNvSpPr>
          <p:nvPr/>
        </p:nvSpPr>
        <p:spPr bwMode="auto">
          <a:xfrm>
            <a:off x="3059113" y="200025"/>
            <a:ext cx="0" cy="619442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67" name="Line 18"/>
          <p:cNvSpPr>
            <a:spLocks noChangeShapeType="1"/>
          </p:cNvSpPr>
          <p:nvPr/>
        </p:nvSpPr>
        <p:spPr bwMode="auto">
          <a:xfrm flipH="1">
            <a:off x="41386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68" name="Line 24"/>
          <p:cNvSpPr>
            <a:spLocks noChangeShapeType="1"/>
          </p:cNvSpPr>
          <p:nvPr/>
        </p:nvSpPr>
        <p:spPr bwMode="auto">
          <a:xfrm flipH="1">
            <a:off x="52181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69" name="Line 29"/>
          <p:cNvSpPr>
            <a:spLocks noChangeShapeType="1"/>
          </p:cNvSpPr>
          <p:nvPr/>
        </p:nvSpPr>
        <p:spPr bwMode="auto">
          <a:xfrm>
            <a:off x="62992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70" name="Line 35"/>
          <p:cNvSpPr>
            <a:spLocks noChangeShapeType="1"/>
          </p:cNvSpPr>
          <p:nvPr/>
        </p:nvSpPr>
        <p:spPr bwMode="auto">
          <a:xfrm>
            <a:off x="827088" y="19986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71" name="Line 39"/>
          <p:cNvSpPr>
            <a:spLocks noChangeShapeType="1"/>
          </p:cNvSpPr>
          <p:nvPr/>
        </p:nvSpPr>
        <p:spPr bwMode="auto">
          <a:xfrm>
            <a:off x="827088" y="28638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72" name="Line 43"/>
          <p:cNvSpPr>
            <a:spLocks noChangeShapeType="1"/>
          </p:cNvSpPr>
          <p:nvPr/>
        </p:nvSpPr>
        <p:spPr bwMode="auto">
          <a:xfrm>
            <a:off x="827088" y="37274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73" name="Line 47"/>
          <p:cNvSpPr>
            <a:spLocks noChangeShapeType="1"/>
          </p:cNvSpPr>
          <p:nvPr/>
        </p:nvSpPr>
        <p:spPr bwMode="auto">
          <a:xfrm>
            <a:off x="827088" y="45910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74" name="Line 51"/>
          <p:cNvSpPr>
            <a:spLocks noChangeShapeType="1"/>
          </p:cNvSpPr>
          <p:nvPr/>
        </p:nvSpPr>
        <p:spPr bwMode="auto">
          <a:xfrm>
            <a:off x="827088" y="54562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75" name="Line 55"/>
          <p:cNvSpPr>
            <a:spLocks noChangeShapeType="1"/>
          </p:cNvSpPr>
          <p:nvPr/>
        </p:nvSpPr>
        <p:spPr bwMode="auto">
          <a:xfrm flipH="1">
            <a:off x="73787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76" name="Text Box 57"/>
          <p:cNvSpPr txBox="1">
            <a:spLocks noChangeArrowheads="1"/>
          </p:cNvSpPr>
          <p:nvPr/>
        </p:nvSpPr>
        <p:spPr bwMode="auto">
          <a:xfrm>
            <a:off x="1835150" y="6391275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</a:t>
            </a:r>
            <a:endParaRPr lang="en-US" sz="1200"/>
          </a:p>
        </p:txBody>
      </p:sp>
      <p:sp>
        <p:nvSpPr>
          <p:cNvPr id="15377" name="Text Box 58"/>
          <p:cNvSpPr txBox="1">
            <a:spLocks noChangeArrowheads="1"/>
          </p:cNvSpPr>
          <p:nvPr/>
        </p:nvSpPr>
        <p:spPr bwMode="auto">
          <a:xfrm>
            <a:off x="2874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10</a:t>
            </a:r>
            <a:endParaRPr lang="en-US" sz="1200"/>
          </a:p>
        </p:txBody>
      </p:sp>
      <p:sp>
        <p:nvSpPr>
          <p:cNvPr id="15378" name="Text Box 59"/>
          <p:cNvSpPr txBox="1">
            <a:spLocks noChangeArrowheads="1"/>
          </p:cNvSpPr>
          <p:nvPr/>
        </p:nvSpPr>
        <p:spPr bwMode="auto">
          <a:xfrm>
            <a:off x="39544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</a:t>
            </a:r>
            <a:endParaRPr lang="en-US" sz="1200"/>
          </a:p>
        </p:txBody>
      </p:sp>
      <p:sp>
        <p:nvSpPr>
          <p:cNvPr id="15379" name="Text Box 60"/>
          <p:cNvSpPr txBox="1">
            <a:spLocks noChangeArrowheads="1"/>
          </p:cNvSpPr>
          <p:nvPr/>
        </p:nvSpPr>
        <p:spPr bwMode="auto">
          <a:xfrm>
            <a:off x="5033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20</a:t>
            </a:r>
            <a:endParaRPr lang="en-US" sz="1200"/>
          </a:p>
        </p:txBody>
      </p:sp>
      <p:sp>
        <p:nvSpPr>
          <p:cNvPr id="15380" name="Text Box 61"/>
          <p:cNvSpPr txBox="1">
            <a:spLocks noChangeArrowheads="1"/>
          </p:cNvSpPr>
          <p:nvPr/>
        </p:nvSpPr>
        <p:spPr bwMode="auto">
          <a:xfrm>
            <a:off x="61150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</a:t>
            </a:r>
            <a:endParaRPr lang="en-US" sz="1200"/>
          </a:p>
        </p:txBody>
      </p:sp>
      <p:sp>
        <p:nvSpPr>
          <p:cNvPr id="15381" name="Text Box 62"/>
          <p:cNvSpPr txBox="1">
            <a:spLocks noChangeArrowheads="1"/>
          </p:cNvSpPr>
          <p:nvPr/>
        </p:nvSpPr>
        <p:spPr bwMode="auto">
          <a:xfrm>
            <a:off x="71945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</a:t>
            </a:r>
            <a:endParaRPr lang="en-US" sz="1200"/>
          </a:p>
        </p:txBody>
      </p:sp>
      <p:sp>
        <p:nvSpPr>
          <p:cNvPr id="15382" name="Line 67"/>
          <p:cNvSpPr>
            <a:spLocks noChangeShapeType="1"/>
          </p:cNvSpPr>
          <p:nvPr/>
        </p:nvSpPr>
        <p:spPr bwMode="auto">
          <a:xfrm>
            <a:off x="84597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83" name="Text Box 69"/>
          <p:cNvSpPr txBox="1">
            <a:spLocks noChangeArrowheads="1"/>
          </p:cNvSpPr>
          <p:nvPr/>
        </p:nvSpPr>
        <p:spPr bwMode="auto">
          <a:xfrm>
            <a:off x="8315325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</a:t>
            </a:r>
            <a:endParaRPr lang="en-US" sz="1200"/>
          </a:p>
        </p:txBody>
      </p:sp>
      <p:sp>
        <p:nvSpPr>
          <p:cNvPr id="15384" name="Text Box 70"/>
          <p:cNvSpPr txBox="1">
            <a:spLocks noChangeArrowheads="1"/>
          </p:cNvSpPr>
          <p:nvPr/>
        </p:nvSpPr>
        <p:spPr bwMode="auto">
          <a:xfrm>
            <a:off x="539750" y="6165850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0</a:t>
            </a:r>
            <a:endParaRPr lang="en-US" sz="1200"/>
          </a:p>
        </p:txBody>
      </p:sp>
      <p:sp>
        <p:nvSpPr>
          <p:cNvPr id="15385" name="Text Box 71"/>
          <p:cNvSpPr txBox="1">
            <a:spLocks noChangeArrowheads="1"/>
          </p:cNvSpPr>
          <p:nvPr/>
        </p:nvSpPr>
        <p:spPr bwMode="auto">
          <a:xfrm>
            <a:off x="468313" y="5300663"/>
            <a:ext cx="436562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500</a:t>
            </a:r>
            <a:endParaRPr lang="en-US" sz="1200"/>
          </a:p>
        </p:txBody>
      </p:sp>
      <p:sp>
        <p:nvSpPr>
          <p:cNvPr id="15386" name="Text Box 72"/>
          <p:cNvSpPr txBox="1">
            <a:spLocks noChangeArrowheads="1"/>
          </p:cNvSpPr>
          <p:nvPr/>
        </p:nvSpPr>
        <p:spPr bwMode="auto">
          <a:xfrm>
            <a:off x="395288" y="115888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3500</a:t>
            </a:r>
            <a:endParaRPr lang="en-US" sz="1200"/>
          </a:p>
        </p:txBody>
      </p:sp>
      <p:sp>
        <p:nvSpPr>
          <p:cNvPr id="15387" name="Text Box 73"/>
          <p:cNvSpPr txBox="1">
            <a:spLocks noChangeArrowheads="1"/>
          </p:cNvSpPr>
          <p:nvPr/>
        </p:nvSpPr>
        <p:spPr bwMode="auto">
          <a:xfrm>
            <a:off x="395288" y="44370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1000</a:t>
            </a:r>
          </a:p>
        </p:txBody>
      </p:sp>
      <p:sp>
        <p:nvSpPr>
          <p:cNvPr id="15388" name="Text Box 74"/>
          <p:cNvSpPr txBox="1">
            <a:spLocks noChangeArrowheads="1"/>
          </p:cNvSpPr>
          <p:nvPr/>
        </p:nvSpPr>
        <p:spPr bwMode="auto">
          <a:xfrm>
            <a:off x="395288" y="35734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1500</a:t>
            </a:r>
            <a:endParaRPr lang="en-US" sz="1200"/>
          </a:p>
        </p:txBody>
      </p:sp>
      <p:sp>
        <p:nvSpPr>
          <p:cNvPr id="15389" name="Text Box 75"/>
          <p:cNvSpPr txBox="1">
            <a:spLocks noChangeArrowheads="1"/>
          </p:cNvSpPr>
          <p:nvPr/>
        </p:nvSpPr>
        <p:spPr bwMode="auto">
          <a:xfrm>
            <a:off x="395288" y="27082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2000</a:t>
            </a:r>
          </a:p>
        </p:txBody>
      </p:sp>
      <p:sp>
        <p:nvSpPr>
          <p:cNvPr id="15390" name="Text Box 76"/>
          <p:cNvSpPr txBox="1">
            <a:spLocks noChangeArrowheads="1"/>
          </p:cNvSpPr>
          <p:nvPr/>
        </p:nvSpPr>
        <p:spPr bwMode="auto">
          <a:xfrm>
            <a:off x="395288" y="18446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2500</a:t>
            </a:r>
            <a:endParaRPr lang="en-US" sz="1200"/>
          </a:p>
        </p:txBody>
      </p:sp>
      <p:sp>
        <p:nvSpPr>
          <p:cNvPr id="15391" name="Text Box 77"/>
          <p:cNvSpPr txBox="1">
            <a:spLocks noChangeArrowheads="1"/>
          </p:cNvSpPr>
          <p:nvPr/>
        </p:nvSpPr>
        <p:spPr bwMode="auto">
          <a:xfrm>
            <a:off x="395288" y="9810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3000</a:t>
            </a:r>
            <a:endParaRPr lang="en-US" sz="1200"/>
          </a:p>
        </p:txBody>
      </p:sp>
      <p:sp>
        <p:nvSpPr>
          <p:cNvPr id="15392" name="Line 79"/>
          <p:cNvSpPr>
            <a:spLocks noChangeShapeType="1"/>
          </p:cNvSpPr>
          <p:nvPr/>
        </p:nvSpPr>
        <p:spPr bwMode="auto">
          <a:xfrm>
            <a:off x="827088" y="2603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93" name="Line 82"/>
          <p:cNvSpPr>
            <a:spLocks noChangeShapeType="1"/>
          </p:cNvSpPr>
          <p:nvPr/>
        </p:nvSpPr>
        <p:spPr bwMode="auto">
          <a:xfrm>
            <a:off x="827088" y="1136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94" name="Text Box 83"/>
          <p:cNvSpPr txBox="1">
            <a:spLocks noChangeArrowheads="1"/>
          </p:cNvSpPr>
          <p:nvPr/>
        </p:nvSpPr>
        <p:spPr bwMode="auto">
          <a:xfrm>
            <a:off x="3203575" y="6491288"/>
            <a:ext cx="9890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Weeks</a:t>
            </a:r>
            <a:endParaRPr lang="en-US" sz="2000"/>
          </a:p>
        </p:txBody>
      </p:sp>
      <p:sp>
        <p:nvSpPr>
          <p:cNvPr id="15395" name="Text Box 84"/>
          <p:cNvSpPr txBox="1">
            <a:spLocks noChangeArrowheads="1"/>
          </p:cNvSpPr>
          <p:nvPr/>
        </p:nvSpPr>
        <p:spPr bwMode="auto">
          <a:xfrm rot="-5400000">
            <a:off x="-1127919" y="3112295"/>
            <a:ext cx="2625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Chainage (Distance)</a:t>
            </a:r>
            <a:endParaRPr lang="en-US" sz="2000"/>
          </a:p>
        </p:txBody>
      </p:sp>
      <p:sp>
        <p:nvSpPr>
          <p:cNvPr id="15396" name="Rectangle 85"/>
          <p:cNvSpPr>
            <a:spLocks noChangeArrowheads="1"/>
          </p:cNvSpPr>
          <p:nvPr/>
        </p:nvSpPr>
        <p:spPr bwMode="auto">
          <a:xfrm>
            <a:off x="898525" y="271463"/>
            <a:ext cx="12969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397" name="Line 86"/>
          <p:cNvSpPr>
            <a:spLocks noChangeShapeType="1"/>
          </p:cNvSpPr>
          <p:nvPr/>
        </p:nvSpPr>
        <p:spPr bwMode="auto">
          <a:xfrm flipV="1">
            <a:off x="2411413" y="271463"/>
            <a:ext cx="1728787" cy="6037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98" name="Line 87"/>
          <p:cNvSpPr>
            <a:spLocks noChangeShapeType="1"/>
          </p:cNvSpPr>
          <p:nvPr/>
        </p:nvSpPr>
        <p:spPr bwMode="auto">
          <a:xfrm flipH="1">
            <a:off x="3490913" y="271463"/>
            <a:ext cx="865187" cy="6048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399" name="Rectangle 88"/>
          <p:cNvSpPr>
            <a:spLocks noChangeArrowheads="1"/>
          </p:cNvSpPr>
          <p:nvPr/>
        </p:nvSpPr>
        <p:spPr bwMode="auto">
          <a:xfrm>
            <a:off x="4140200" y="4592638"/>
            <a:ext cx="1079500" cy="863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400" name="Rectangle 89"/>
          <p:cNvSpPr>
            <a:spLocks noChangeArrowheads="1"/>
          </p:cNvSpPr>
          <p:nvPr/>
        </p:nvSpPr>
        <p:spPr bwMode="auto">
          <a:xfrm>
            <a:off x="4356100" y="3500438"/>
            <a:ext cx="1943100" cy="228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401" name="Rectangle 90"/>
          <p:cNvSpPr>
            <a:spLocks noChangeArrowheads="1"/>
          </p:cNvSpPr>
          <p:nvPr/>
        </p:nvSpPr>
        <p:spPr bwMode="auto">
          <a:xfrm>
            <a:off x="6515100" y="271463"/>
            <a:ext cx="2174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402" name="Line 91"/>
          <p:cNvSpPr>
            <a:spLocks noChangeShapeType="1"/>
          </p:cNvSpPr>
          <p:nvPr/>
        </p:nvSpPr>
        <p:spPr bwMode="auto">
          <a:xfrm flipH="1">
            <a:off x="7380288" y="271463"/>
            <a:ext cx="1079500" cy="6048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403" name="Text Box 92"/>
          <p:cNvSpPr txBox="1">
            <a:spLocks noChangeArrowheads="1"/>
          </p:cNvSpPr>
          <p:nvPr/>
        </p:nvSpPr>
        <p:spPr bwMode="auto">
          <a:xfrm rot="-5400000">
            <a:off x="1058069" y="2983706"/>
            <a:ext cx="11207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400"/>
              <a:t>Set Up Site</a:t>
            </a:r>
            <a:endParaRPr lang="en-US" sz="1400"/>
          </a:p>
        </p:txBody>
      </p:sp>
      <p:sp>
        <p:nvSpPr>
          <p:cNvPr id="15404" name="Text Box 93"/>
          <p:cNvSpPr txBox="1">
            <a:spLocks noChangeArrowheads="1"/>
          </p:cNvSpPr>
          <p:nvPr/>
        </p:nvSpPr>
        <p:spPr bwMode="auto">
          <a:xfrm rot="-5400000">
            <a:off x="6124575" y="3243263"/>
            <a:ext cx="922338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Holidays</a:t>
            </a:r>
          </a:p>
        </p:txBody>
      </p:sp>
      <p:sp>
        <p:nvSpPr>
          <p:cNvPr id="15405" name="Text Box 94"/>
          <p:cNvSpPr txBox="1">
            <a:spLocks noChangeArrowheads="1"/>
          </p:cNvSpPr>
          <p:nvPr/>
        </p:nvSpPr>
        <p:spPr bwMode="auto">
          <a:xfrm>
            <a:off x="4803775" y="3486150"/>
            <a:ext cx="11080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Footbridge</a:t>
            </a:r>
          </a:p>
        </p:txBody>
      </p:sp>
      <p:sp>
        <p:nvSpPr>
          <p:cNvPr id="15406" name="Text Box 95"/>
          <p:cNvSpPr txBox="1">
            <a:spLocks noChangeArrowheads="1"/>
          </p:cNvSpPr>
          <p:nvPr/>
        </p:nvSpPr>
        <p:spPr bwMode="auto">
          <a:xfrm rot="-4337655">
            <a:off x="2627312" y="3213101"/>
            <a:ext cx="862013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Fencing</a:t>
            </a:r>
          </a:p>
        </p:txBody>
      </p:sp>
      <p:sp>
        <p:nvSpPr>
          <p:cNvPr id="15407" name="Text Box 96"/>
          <p:cNvSpPr txBox="1">
            <a:spLocks noChangeArrowheads="1"/>
          </p:cNvSpPr>
          <p:nvPr/>
        </p:nvSpPr>
        <p:spPr bwMode="auto">
          <a:xfrm rot="-2295840">
            <a:off x="3995738" y="4868863"/>
            <a:ext cx="1584325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Bulk Earthworks</a:t>
            </a:r>
          </a:p>
        </p:txBody>
      </p:sp>
      <p:sp>
        <p:nvSpPr>
          <p:cNvPr id="15408" name="Text Box 97"/>
          <p:cNvSpPr txBox="1">
            <a:spLocks noChangeArrowheads="1"/>
          </p:cNvSpPr>
          <p:nvPr/>
        </p:nvSpPr>
        <p:spPr bwMode="auto">
          <a:xfrm rot="-4752316">
            <a:off x="6992938" y="3260725"/>
            <a:ext cx="1493837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Road Surfacing</a:t>
            </a:r>
          </a:p>
        </p:txBody>
      </p:sp>
      <p:sp>
        <p:nvSpPr>
          <p:cNvPr id="15409" name="AutoShape 98"/>
          <p:cNvSpPr>
            <a:spLocks noChangeArrowheads="1"/>
          </p:cNvSpPr>
          <p:nvPr/>
        </p:nvSpPr>
        <p:spPr bwMode="auto">
          <a:xfrm>
            <a:off x="4356100" y="1196975"/>
            <a:ext cx="1728788" cy="792163"/>
          </a:xfrm>
          <a:prstGeom prst="parallelogram">
            <a:avLst>
              <a:gd name="adj" fmla="val 160323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5410" name="Text Box 99"/>
          <p:cNvSpPr txBox="1">
            <a:spLocks noChangeArrowheads="1"/>
          </p:cNvSpPr>
          <p:nvPr/>
        </p:nvSpPr>
        <p:spPr bwMode="auto">
          <a:xfrm rot="-4810269">
            <a:off x="3234531" y="3398045"/>
            <a:ext cx="942975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Drainage</a:t>
            </a:r>
          </a:p>
        </p:txBody>
      </p:sp>
      <p:sp>
        <p:nvSpPr>
          <p:cNvPr id="15411" name="Text Box 100"/>
          <p:cNvSpPr txBox="1">
            <a:spLocks noChangeArrowheads="1"/>
          </p:cNvSpPr>
          <p:nvPr/>
        </p:nvSpPr>
        <p:spPr bwMode="auto">
          <a:xfrm>
            <a:off x="4500563" y="981075"/>
            <a:ext cx="9906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Retaining</a:t>
            </a:r>
          </a:p>
          <a:p>
            <a:pPr marL="342900" indent="-342900">
              <a:buFontTx/>
              <a:buNone/>
            </a:pPr>
            <a:r>
              <a:rPr lang="en-US" sz="1400"/>
              <a:t>Wall</a:t>
            </a:r>
          </a:p>
        </p:txBody>
      </p:sp>
      <p:sp>
        <p:nvSpPr>
          <p:cNvPr id="15412" name="Line 101"/>
          <p:cNvSpPr>
            <a:spLocks noChangeShapeType="1"/>
          </p:cNvSpPr>
          <p:nvPr/>
        </p:nvSpPr>
        <p:spPr bwMode="auto">
          <a:xfrm flipV="1">
            <a:off x="395288" y="2133600"/>
            <a:ext cx="0" cy="230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5413" name="Line 102"/>
          <p:cNvSpPr>
            <a:spLocks noChangeShapeType="1"/>
          </p:cNvSpPr>
          <p:nvPr/>
        </p:nvSpPr>
        <p:spPr bwMode="auto">
          <a:xfrm>
            <a:off x="4140200" y="66690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898525" y="200025"/>
            <a:ext cx="0" cy="6264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55650" y="6308725"/>
            <a:ext cx="8066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11144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13303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15462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17621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19780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21939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H="1">
            <a:off x="24098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26273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8432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059113" y="200025"/>
            <a:ext cx="0" cy="619442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2750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4909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7068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39227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>
            <a:off x="41386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H="1">
            <a:off x="43545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45704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71628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47863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50022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52181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54356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56515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8674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60833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62992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65151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67310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 flipH="1">
            <a:off x="69469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827088" y="15668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827088" y="17827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827088" y="19986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827088" y="22145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827088" y="24320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827088" y="26479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827088" y="28638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827088" y="30797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>
            <a:off x="827088" y="3295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>
            <a:off x="827088" y="35115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>
            <a:off x="827088" y="37274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827088" y="39433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>
            <a:off x="827088" y="41592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827088" y="43751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1" name="Line 47"/>
          <p:cNvSpPr>
            <a:spLocks noChangeShapeType="1"/>
          </p:cNvSpPr>
          <p:nvPr/>
        </p:nvSpPr>
        <p:spPr bwMode="auto">
          <a:xfrm>
            <a:off x="827088" y="45910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827088" y="48069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827088" y="50228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827088" y="52403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>
            <a:off x="827088" y="54562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6" name="Line 52"/>
          <p:cNvSpPr>
            <a:spLocks noChangeShapeType="1"/>
          </p:cNvSpPr>
          <p:nvPr/>
        </p:nvSpPr>
        <p:spPr bwMode="auto">
          <a:xfrm>
            <a:off x="827088" y="56721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827088" y="58880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>
            <a:off x="827088" y="61039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H="1">
            <a:off x="73787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827088" y="13509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41" name="Text Box 57"/>
          <p:cNvSpPr txBox="1">
            <a:spLocks noChangeArrowheads="1"/>
          </p:cNvSpPr>
          <p:nvPr/>
        </p:nvSpPr>
        <p:spPr bwMode="auto">
          <a:xfrm>
            <a:off x="1835150" y="6391275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</a:t>
            </a:r>
            <a:endParaRPr lang="en-US" sz="1200"/>
          </a:p>
        </p:txBody>
      </p: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2874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10</a:t>
            </a:r>
            <a:endParaRPr lang="en-US" sz="1200"/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9544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</a:t>
            </a:r>
            <a:endParaRPr lang="en-US" sz="1200"/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5033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20</a:t>
            </a:r>
            <a:endParaRPr lang="en-US" sz="1200"/>
          </a:p>
        </p:txBody>
      </p:sp>
      <p:sp>
        <p:nvSpPr>
          <p:cNvPr id="16445" name="Text Box 61"/>
          <p:cNvSpPr txBox="1">
            <a:spLocks noChangeArrowheads="1"/>
          </p:cNvSpPr>
          <p:nvPr/>
        </p:nvSpPr>
        <p:spPr bwMode="auto">
          <a:xfrm>
            <a:off x="61150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</a:t>
            </a:r>
            <a:endParaRPr lang="en-US" sz="1200"/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1945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</a:t>
            </a:r>
            <a:endParaRPr lang="en-US" sz="1200"/>
          </a:p>
        </p:txBody>
      </p:sp>
      <p:sp>
        <p:nvSpPr>
          <p:cNvPr id="16447" name="Line 63"/>
          <p:cNvSpPr>
            <a:spLocks noChangeShapeType="1"/>
          </p:cNvSpPr>
          <p:nvPr/>
        </p:nvSpPr>
        <p:spPr bwMode="auto">
          <a:xfrm flipH="1">
            <a:off x="75946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48" name="Line 64"/>
          <p:cNvSpPr>
            <a:spLocks noChangeShapeType="1"/>
          </p:cNvSpPr>
          <p:nvPr/>
        </p:nvSpPr>
        <p:spPr bwMode="auto">
          <a:xfrm flipH="1">
            <a:off x="78105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49" name="Line 65"/>
          <p:cNvSpPr>
            <a:spLocks noChangeShapeType="1"/>
          </p:cNvSpPr>
          <p:nvPr/>
        </p:nvSpPr>
        <p:spPr bwMode="auto">
          <a:xfrm flipH="1">
            <a:off x="80264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50" name="Line 66"/>
          <p:cNvSpPr>
            <a:spLocks noChangeShapeType="1"/>
          </p:cNvSpPr>
          <p:nvPr/>
        </p:nvSpPr>
        <p:spPr bwMode="auto">
          <a:xfrm>
            <a:off x="82438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51" name="Line 67"/>
          <p:cNvSpPr>
            <a:spLocks noChangeShapeType="1"/>
          </p:cNvSpPr>
          <p:nvPr/>
        </p:nvSpPr>
        <p:spPr bwMode="auto">
          <a:xfrm>
            <a:off x="84597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52" name="Line 68"/>
          <p:cNvSpPr>
            <a:spLocks noChangeShapeType="1"/>
          </p:cNvSpPr>
          <p:nvPr/>
        </p:nvSpPr>
        <p:spPr bwMode="auto">
          <a:xfrm>
            <a:off x="86756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8315325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</a:t>
            </a:r>
            <a:endParaRPr lang="en-US" sz="1200"/>
          </a:p>
        </p:txBody>
      </p: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539750" y="6165850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0</a:t>
            </a:r>
            <a:endParaRPr lang="en-US" sz="1200"/>
          </a:p>
        </p:txBody>
      </p: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468313" y="5300663"/>
            <a:ext cx="436562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500</a:t>
            </a:r>
            <a:endParaRPr lang="en-US" sz="1200"/>
          </a:p>
        </p:txBody>
      </p:sp>
      <p:sp>
        <p:nvSpPr>
          <p:cNvPr id="16456" name="Text Box 72"/>
          <p:cNvSpPr txBox="1">
            <a:spLocks noChangeArrowheads="1"/>
          </p:cNvSpPr>
          <p:nvPr/>
        </p:nvSpPr>
        <p:spPr bwMode="auto">
          <a:xfrm>
            <a:off x="395288" y="115888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3500</a:t>
            </a:r>
            <a:endParaRPr lang="en-US" sz="1200"/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395288" y="44370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1000</a:t>
            </a:r>
          </a:p>
        </p:txBody>
      </p:sp>
      <p:sp>
        <p:nvSpPr>
          <p:cNvPr id="16458" name="Text Box 74"/>
          <p:cNvSpPr txBox="1">
            <a:spLocks noChangeArrowheads="1"/>
          </p:cNvSpPr>
          <p:nvPr/>
        </p:nvSpPr>
        <p:spPr bwMode="auto">
          <a:xfrm>
            <a:off x="395288" y="35734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1500</a:t>
            </a:r>
            <a:endParaRPr lang="en-US" sz="1200"/>
          </a:p>
        </p:txBody>
      </p:sp>
      <p:sp>
        <p:nvSpPr>
          <p:cNvPr id="16459" name="Text Box 75"/>
          <p:cNvSpPr txBox="1">
            <a:spLocks noChangeArrowheads="1"/>
          </p:cNvSpPr>
          <p:nvPr/>
        </p:nvSpPr>
        <p:spPr bwMode="auto">
          <a:xfrm>
            <a:off x="395288" y="27082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2000</a:t>
            </a:r>
          </a:p>
        </p:txBody>
      </p:sp>
      <p:sp>
        <p:nvSpPr>
          <p:cNvPr id="16460" name="Text Box 76"/>
          <p:cNvSpPr txBox="1">
            <a:spLocks noChangeArrowheads="1"/>
          </p:cNvSpPr>
          <p:nvPr/>
        </p:nvSpPr>
        <p:spPr bwMode="auto">
          <a:xfrm>
            <a:off x="395288" y="18446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2500</a:t>
            </a:r>
            <a:endParaRPr lang="en-US" sz="1200"/>
          </a:p>
        </p:txBody>
      </p:sp>
      <p:sp>
        <p:nvSpPr>
          <p:cNvPr id="16461" name="Text Box 77"/>
          <p:cNvSpPr txBox="1">
            <a:spLocks noChangeArrowheads="1"/>
          </p:cNvSpPr>
          <p:nvPr/>
        </p:nvSpPr>
        <p:spPr bwMode="auto">
          <a:xfrm>
            <a:off x="395288" y="9810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3000</a:t>
            </a:r>
            <a:endParaRPr lang="en-US" sz="1200"/>
          </a:p>
        </p:txBody>
      </p:sp>
      <p:sp>
        <p:nvSpPr>
          <p:cNvPr id="16462" name="Line 78"/>
          <p:cNvSpPr>
            <a:spLocks noChangeShapeType="1"/>
          </p:cNvSpPr>
          <p:nvPr/>
        </p:nvSpPr>
        <p:spPr bwMode="auto">
          <a:xfrm>
            <a:off x="827088" y="2714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63" name="Line 79"/>
          <p:cNvSpPr>
            <a:spLocks noChangeShapeType="1"/>
          </p:cNvSpPr>
          <p:nvPr/>
        </p:nvSpPr>
        <p:spPr bwMode="auto">
          <a:xfrm>
            <a:off x="827088" y="4873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64" name="Line 80"/>
          <p:cNvSpPr>
            <a:spLocks noChangeShapeType="1"/>
          </p:cNvSpPr>
          <p:nvPr/>
        </p:nvSpPr>
        <p:spPr bwMode="auto">
          <a:xfrm>
            <a:off x="827088" y="7032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65" name="Line 81"/>
          <p:cNvSpPr>
            <a:spLocks noChangeShapeType="1"/>
          </p:cNvSpPr>
          <p:nvPr/>
        </p:nvSpPr>
        <p:spPr bwMode="auto">
          <a:xfrm>
            <a:off x="827088" y="9191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66" name="Line 82"/>
          <p:cNvSpPr>
            <a:spLocks noChangeShapeType="1"/>
          </p:cNvSpPr>
          <p:nvPr/>
        </p:nvSpPr>
        <p:spPr bwMode="auto">
          <a:xfrm>
            <a:off x="827088" y="1136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67" name="Text Box 83"/>
          <p:cNvSpPr txBox="1">
            <a:spLocks noChangeArrowheads="1"/>
          </p:cNvSpPr>
          <p:nvPr/>
        </p:nvSpPr>
        <p:spPr bwMode="auto">
          <a:xfrm>
            <a:off x="3203575" y="6491288"/>
            <a:ext cx="9890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Weeks</a:t>
            </a:r>
            <a:endParaRPr lang="en-US" sz="2000"/>
          </a:p>
        </p:txBody>
      </p:sp>
      <p:sp>
        <p:nvSpPr>
          <p:cNvPr id="16468" name="Text Box 84"/>
          <p:cNvSpPr txBox="1">
            <a:spLocks noChangeArrowheads="1"/>
          </p:cNvSpPr>
          <p:nvPr/>
        </p:nvSpPr>
        <p:spPr bwMode="auto">
          <a:xfrm rot="-5400000">
            <a:off x="-1127919" y="3112295"/>
            <a:ext cx="2625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Chainage (Distance)</a:t>
            </a:r>
            <a:endParaRPr lang="en-US" sz="2000"/>
          </a:p>
        </p:txBody>
      </p:sp>
      <p:sp>
        <p:nvSpPr>
          <p:cNvPr id="16469" name="Rectangle 85"/>
          <p:cNvSpPr>
            <a:spLocks noChangeArrowheads="1"/>
          </p:cNvSpPr>
          <p:nvPr/>
        </p:nvSpPr>
        <p:spPr bwMode="auto">
          <a:xfrm>
            <a:off x="898525" y="271463"/>
            <a:ext cx="12969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70" name="Line 86"/>
          <p:cNvSpPr>
            <a:spLocks noChangeShapeType="1"/>
          </p:cNvSpPr>
          <p:nvPr/>
        </p:nvSpPr>
        <p:spPr bwMode="auto">
          <a:xfrm flipV="1">
            <a:off x="2411413" y="271463"/>
            <a:ext cx="1728787" cy="6037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71" name="Line 87"/>
          <p:cNvSpPr>
            <a:spLocks noChangeShapeType="1"/>
          </p:cNvSpPr>
          <p:nvPr/>
        </p:nvSpPr>
        <p:spPr bwMode="auto">
          <a:xfrm flipH="1">
            <a:off x="3490913" y="271463"/>
            <a:ext cx="865187" cy="6048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72" name="Rectangle 88"/>
          <p:cNvSpPr>
            <a:spLocks noChangeArrowheads="1"/>
          </p:cNvSpPr>
          <p:nvPr/>
        </p:nvSpPr>
        <p:spPr bwMode="auto">
          <a:xfrm>
            <a:off x="4140200" y="4592638"/>
            <a:ext cx="1079500" cy="863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73" name="Rectangle 89"/>
          <p:cNvSpPr>
            <a:spLocks noChangeArrowheads="1"/>
          </p:cNvSpPr>
          <p:nvPr/>
        </p:nvSpPr>
        <p:spPr bwMode="auto">
          <a:xfrm>
            <a:off x="4356100" y="3500438"/>
            <a:ext cx="1943100" cy="228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74" name="Rectangle 90"/>
          <p:cNvSpPr>
            <a:spLocks noChangeArrowheads="1"/>
          </p:cNvSpPr>
          <p:nvPr/>
        </p:nvSpPr>
        <p:spPr bwMode="auto">
          <a:xfrm>
            <a:off x="6515100" y="271463"/>
            <a:ext cx="2174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75" name="Line 91"/>
          <p:cNvSpPr>
            <a:spLocks noChangeShapeType="1"/>
          </p:cNvSpPr>
          <p:nvPr/>
        </p:nvSpPr>
        <p:spPr bwMode="auto">
          <a:xfrm flipH="1">
            <a:off x="7380288" y="271463"/>
            <a:ext cx="1079500" cy="6048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76" name="Text Box 92"/>
          <p:cNvSpPr txBox="1">
            <a:spLocks noChangeArrowheads="1"/>
          </p:cNvSpPr>
          <p:nvPr/>
        </p:nvSpPr>
        <p:spPr bwMode="auto">
          <a:xfrm rot="-5400000">
            <a:off x="1058069" y="2983706"/>
            <a:ext cx="11207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400"/>
              <a:t>Set Up Site</a:t>
            </a:r>
            <a:endParaRPr lang="en-US" sz="1400"/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 rot="-5400000">
            <a:off x="6124575" y="3243263"/>
            <a:ext cx="922338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Holidays</a:t>
            </a:r>
          </a:p>
        </p:txBody>
      </p:sp>
      <p:sp>
        <p:nvSpPr>
          <p:cNvPr id="16478" name="Text Box 94"/>
          <p:cNvSpPr txBox="1">
            <a:spLocks noChangeArrowheads="1"/>
          </p:cNvSpPr>
          <p:nvPr/>
        </p:nvSpPr>
        <p:spPr bwMode="auto">
          <a:xfrm>
            <a:off x="4803775" y="3486150"/>
            <a:ext cx="11080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Footbridge</a:t>
            </a:r>
          </a:p>
        </p:txBody>
      </p:sp>
      <p:sp>
        <p:nvSpPr>
          <p:cNvPr id="16479" name="Text Box 95"/>
          <p:cNvSpPr txBox="1">
            <a:spLocks noChangeArrowheads="1"/>
          </p:cNvSpPr>
          <p:nvPr/>
        </p:nvSpPr>
        <p:spPr bwMode="auto">
          <a:xfrm rot="-4337655">
            <a:off x="2627312" y="3213101"/>
            <a:ext cx="862013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Fencing</a:t>
            </a:r>
          </a:p>
        </p:txBody>
      </p:sp>
      <p:sp>
        <p:nvSpPr>
          <p:cNvPr id="16480" name="Text Box 96"/>
          <p:cNvSpPr txBox="1">
            <a:spLocks noChangeArrowheads="1"/>
          </p:cNvSpPr>
          <p:nvPr/>
        </p:nvSpPr>
        <p:spPr bwMode="auto">
          <a:xfrm rot="-2295840">
            <a:off x="3995738" y="4868863"/>
            <a:ext cx="1584325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Bulk Earthworks</a:t>
            </a:r>
          </a:p>
        </p:txBody>
      </p:sp>
      <p:sp>
        <p:nvSpPr>
          <p:cNvPr id="16481" name="Text Box 97"/>
          <p:cNvSpPr txBox="1">
            <a:spLocks noChangeArrowheads="1"/>
          </p:cNvSpPr>
          <p:nvPr/>
        </p:nvSpPr>
        <p:spPr bwMode="auto">
          <a:xfrm rot="-4752316">
            <a:off x="6992938" y="3260725"/>
            <a:ext cx="1493837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Road Surfacing</a:t>
            </a:r>
          </a:p>
        </p:txBody>
      </p:sp>
      <p:sp>
        <p:nvSpPr>
          <p:cNvPr id="16482" name="AutoShape 98"/>
          <p:cNvSpPr>
            <a:spLocks noChangeArrowheads="1"/>
          </p:cNvSpPr>
          <p:nvPr/>
        </p:nvSpPr>
        <p:spPr bwMode="auto">
          <a:xfrm>
            <a:off x="4356100" y="1196975"/>
            <a:ext cx="1728788" cy="792163"/>
          </a:xfrm>
          <a:prstGeom prst="parallelogram">
            <a:avLst>
              <a:gd name="adj" fmla="val 160323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6483" name="Text Box 99"/>
          <p:cNvSpPr txBox="1">
            <a:spLocks noChangeArrowheads="1"/>
          </p:cNvSpPr>
          <p:nvPr/>
        </p:nvSpPr>
        <p:spPr bwMode="auto">
          <a:xfrm rot="-4810269">
            <a:off x="3234531" y="3398045"/>
            <a:ext cx="942975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Drainage</a:t>
            </a:r>
          </a:p>
        </p:txBody>
      </p:sp>
      <p:sp>
        <p:nvSpPr>
          <p:cNvPr id="16484" name="Text Box 100"/>
          <p:cNvSpPr txBox="1">
            <a:spLocks noChangeArrowheads="1"/>
          </p:cNvSpPr>
          <p:nvPr/>
        </p:nvSpPr>
        <p:spPr bwMode="auto">
          <a:xfrm>
            <a:off x="4500563" y="981075"/>
            <a:ext cx="990600" cy="51911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Retaining</a:t>
            </a:r>
          </a:p>
          <a:p>
            <a:pPr marL="342900" indent="-342900">
              <a:buFontTx/>
              <a:buNone/>
            </a:pPr>
            <a:r>
              <a:rPr lang="en-US" sz="1400"/>
              <a:t>Wall</a:t>
            </a:r>
          </a:p>
        </p:txBody>
      </p:sp>
      <p:sp>
        <p:nvSpPr>
          <p:cNvPr id="16485" name="Line 101"/>
          <p:cNvSpPr>
            <a:spLocks noChangeShapeType="1"/>
          </p:cNvSpPr>
          <p:nvPr/>
        </p:nvSpPr>
        <p:spPr bwMode="auto">
          <a:xfrm flipV="1">
            <a:off x="395288" y="2133600"/>
            <a:ext cx="0" cy="230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16486" name="Line 102"/>
          <p:cNvSpPr>
            <a:spLocks noChangeShapeType="1"/>
          </p:cNvSpPr>
          <p:nvPr/>
        </p:nvSpPr>
        <p:spPr bwMode="auto">
          <a:xfrm>
            <a:off x="4140200" y="66690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TILOS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IE" sz="2400" dirty="0" smtClean="0"/>
              <a:t>Commercial Software Package for Time Chainage Diagrams</a:t>
            </a:r>
          </a:p>
          <a:p>
            <a:pPr eaLnBrk="1" hangingPunct="1"/>
            <a:r>
              <a:rPr lang="en-IE" sz="2400" dirty="0" smtClean="0"/>
              <a:t>Free demo version available on website</a:t>
            </a:r>
          </a:p>
          <a:p>
            <a:pPr lvl="1" eaLnBrk="1" hangingPunct="1"/>
            <a:r>
              <a:rPr lang="en-IE" sz="1800" dirty="0" smtClean="0">
                <a:hlinkClick r:id="rId3"/>
              </a:rPr>
              <a:t>http://www.astadev.com/software/tilos/index.asp</a:t>
            </a:r>
            <a:endParaRPr lang="en-IE" sz="1800" dirty="0" smtClean="0"/>
          </a:p>
          <a:p>
            <a:pPr eaLnBrk="1" hangingPunct="1"/>
            <a:r>
              <a:rPr lang="en-IE" sz="2200" dirty="0" smtClean="0"/>
              <a:t>Installed in 4C02 and 4C03</a:t>
            </a:r>
          </a:p>
        </p:txBody>
      </p:sp>
      <p:pic>
        <p:nvPicPr>
          <p:cNvPr id="17412" name="Picture 2" descr="http://www.astadev.com/images/software/tilos/tilos_popu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75" y="2971786"/>
            <a:ext cx="4643455" cy="3714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E" smtClean="0"/>
          </a:p>
        </p:txBody>
      </p:sp>
      <p:pic>
        <p:nvPicPr>
          <p:cNvPr id="18435" name="Picture 2" descr="http://www.astadev.com/images/software/tilos/tilos_popu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E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mtClean="0"/>
              <a:t>TILOS Example</a:t>
            </a:r>
          </a:p>
        </p:txBody>
      </p:sp>
      <p:pic>
        <p:nvPicPr>
          <p:cNvPr id="19459" name="Content Placeholder 5" descr="HD Printing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28688" y="903288"/>
            <a:ext cx="7143750" cy="57848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Basic Project Scheduling</a:t>
            </a:r>
            <a:br>
              <a:rPr lang="en-US" sz="4000" smtClean="0"/>
            </a:br>
            <a:r>
              <a:rPr lang="en-US" sz="4000" smtClean="0"/>
              <a:t>Time-Chainage Charts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IE" b="1" smtClean="0"/>
              <a:t>Project Management</a:t>
            </a:r>
          </a:p>
          <a:p>
            <a:pPr eaLnBrk="1" hangingPunct="1"/>
            <a:r>
              <a:rPr lang="en-IE" b="1" smtClean="0"/>
              <a:t>Year 4</a:t>
            </a:r>
          </a:p>
          <a:p>
            <a:pPr eaLnBrk="1" hangingPunct="1"/>
            <a:endParaRPr lang="en-US" smtClean="0"/>
          </a:p>
        </p:txBody>
      </p:sp>
      <p:sp>
        <p:nvSpPr>
          <p:cNvPr id="4" name="Rectangle 3"/>
          <p:cNvSpPr/>
          <p:nvPr/>
        </p:nvSpPr>
        <p:spPr>
          <a:xfrm>
            <a:off x="1928794" y="5214950"/>
            <a:ext cx="6215074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E" sz="1800" b="0" dirty="0" smtClean="0"/>
              <a:t>Ref: Cooke B and Williams P (2009)</a:t>
            </a:r>
            <a:r>
              <a:rPr lang="en-IE" sz="1800" b="0" i="1" dirty="0" smtClean="0"/>
              <a:t> Construction Planning, Programming &amp; Control, Third Edition,</a:t>
            </a:r>
            <a:r>
              <a:rPr lang="en-IE" sz="1800" b="0" dirty="0" smtClean="0"/>
              <a:t> Wiley-Blackwell Publishing, ISBN 978-1-4051-8380-2</a:t>
            </a:r>
            <a:endParaRPr lang="en-IE" sz="1800" b="0" dirty="0"/>
          </a:p>
        </p:txBody>
      </p:sp>
      <p:pic>
        <p:nvPicPr>
          <p:cNvPr id="5" name="Picture 2" descr="http://www.coverbrowser.com/image/programming-books/445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574706"/>
            <a:ext cx="1357322" cy="192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Further Reading</a:t>
            </a:r>
            <a:endParaRPr lang="en-IE" dirty="0"/>
          </a:p>
        </p:txBody>
      </p:sp>
      <p:pic>
        <p:nvPicPr>
          <p:cNvPr id="77826" name="Picture 2" descr="http://www.coverbrowser.com/image/programming-books/445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2643206" cy="375083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786182" y="1500174"/>
            <a:ext cx="4786346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E" sz="2000" b="0" dirty="0" smtClean="0"/>
              <a:t>Cooke B. and Williams P. (2009)</a:t>
            </a:r>
            <a:r>
              <a:rPr lang="en-IE" sz="2000" b="0" i="1" dirty="0" smtClean="0"/>
              <a:t> Construction Planning, Programming &amp; Control, Third Edition,</a:t>
            </a:r>
            <a:r>
              <a:rPr lang="en-IE" sz="2000" b="0" dirty="0" smtClean="0"/>
              <a:t> Wiley-Blackwell Publishing, Chapter 9</a:t>
            </a:r>
          </a:p>
          <a:p>
            <a:pPr algn="l">
              <a:buNone/>
            </a:pPr>
            <a:endParaRPr lang="en-IE" sz="2000" b="0" dirty="0" smtClean="0"/>
          </a:p>
          <a:p>
            <a:pPr algn="l">
              <a:buNone/>
            </a:pPr>
            <a:r>
              <a:rPr lang="en-IE" sz="2000" b="0" dirty="0" smtClean="0"/>
              <a:t>ISBN 978-1-4051-8380-2</a:t>
            </a:r>
            <a:endParaRPr lang="en-IE" sz="20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Time-Chainage Charts</a:t>
            </a:r>
            <a:endParaRPr lang="en-GB" sz="400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smtClean="0"/>
              <a:t>AKA</a:t>
            </a:r>
          </a:p>
          <a:p>
            <a:pPr lvl="1" eaLnBrk="1" hangingPunct="1"/>
            <a:r>
              <a:rPr lang="en-IE" smtClean="0"/>
              <a:t>Time-Distance diagrams (or charts)</a:t>
            </a:r>
          </a:p>
          <a:p>
            <a:pPr lvl="1" eaLnBrk="1" hangingPunct="1"/>
            <a:r>
              <a:rPr lang="en-IE" smtClean="0"/>
              <a:t>Time-Location diagrams (or charts)</a:t>
            </a:r>
          </a:p>
          <a:p>
            <a:pPr lvl="1" eaLnBrk="1" hangingPunct="1"/>
            <a:r>
              <a:rPr lang="en-IE" smtClean="0"/>
              <a:t>Location-Time diagrams (or charts)</a:t>
            </a:r>
          </a:p>
          <a:p>
            <a:pPr lvl="1" eaLnBrk="1" hangingPunct="1"/>
            <a:r>
              <a:rPr lang="en-IE" smtClean="0"/>
              <a:t>Etc.</a:t>
            </a:r>
          </a:p>
          <a:p>
            <a:pPr eaLnBrk="1" hangingPunct="1"/>
            <a:r>
              <a:rPr lang="en-IE" smtClean="0"/>
              <a:t>Time-chainage diagrams are a combination of the bar-chart and line of balance schedules.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History</a:t>
            </a:r>
            <a:endParaRPr lang="en-GB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Relatively new tool for scheduling projects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/>
              <a:t>TC charts have gained wide acceptance in: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Motorway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Railway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Pipeline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Tunnel construction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Bridges</a:t>
            </a:r>
          </a:p>
          <a:p>
            <a:pPr eaLnBrk="1" hangingPunct="1">
              <a:lnSpc>
                <a:spcPct val="90000"/>
              </a:lnSpc>
            </a:pPr>
            <a:r>
              <a:rPr lang="en-IE" smtClean="0"/>
              <a:t>The technique was used for tunnelling and fixed equipment installation on the channel tunnel project</a:t>
            </a:r>
            <a:endParaRPr lang="en-GB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z="2800" smtClean="0"/>
              <a:t>Time-chainage diagrams are only appropriate for certain types of project, and therefore is not as widely used as bar charts (Gantt) or network techniques.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It is not available on MS Project…</a:t>
            </a:r>
          </a:p>
          <a:p>
            <a:pPr eaLnBrk="1" hangingPunct="1">
              <a:lnSpc>
                <a:spcPct val="90000"/>
              </a:lnSpc>
            </a:pPr>
            <a:r>
              <a:rPr lang="en-IE" sz="2800" smtClean="0"/>
              <a:t>Time chainage has distinct attributes and advantages on projects where it is important to depict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The order of activities or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The location of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How activites must progress in relation to direction and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IE" sz="2400" smtClean="0"/>
              <a:t>Time, Key dates, holidays, etc.</a:t>
            </a:r>
            <a:endParaRPr lang="en-GB" sz="24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84"/>
          <p:cNvSpPr txBox="1">
            <a:spLocks noChangeArrowheads="1"/>
          </p:cNvSpPr>
          <p:nvPr/>
        </p:nvSpPr>
        <p:spPr bwMode="auto">
          <a:xfrm rot="-5400000">
            <a:off x="-1127919" y="3112295"/>
            <a:ext cx="2625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Chainage (Distance)</a:t>
            </a:r>
            <a:endParaRPr lang="en-US" sz="2000"/>
          </a:p>
        </p:txBody>
      </p:sp>
      <p:grpSp>
        <p:nvGrpSpPr>
          <p:cNvPr id="6147" name="Group 103"/>
          <p:cNvGrpSpPr>
            <a:grpSpLocks/>
          </p:cNvGrpSpPr>
          <p:nvPr/>
        </p:nvGrpSpPr>
        <p:grpSpPr bwMode="auto">
          <a:xfrm>
            <a:off x="395288" y="115888"/>
            <a:ext cx="8426450" cy="6742112"/>
            <a:chOff x="249" y="73"/>
            <a:chExt cx="5308" cy="4247"/>
          </a:xfrm>
        </p:grpSpPr>
        <p:sp>
          <p:nvSpPr>
            <p:cNvPr id="6148" name="Line 2"/>
            <p:cNvSpPr>
              <a:spLocks noChangeShapeType="1"/>
            </p:cNvSpPr>
            <p:nvPr/>
          </p:nvSpPr>
          <p:spPr bwMode="auto">
            <a:xfrm>
              <a:off x="566" y="126"/>
              <a:ext cx="0" cy="39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49" name="Line 3"/>
            <p:cNvSpPr>
              <a:spLocks noChangeShapeType="1"/>
            </p:cNvSpPr>
            <p:nvPr/>
          </p:nvSpPr>
          <p:spPr bwMode="auto">
            <a:xfrm>
              <a:off x="476" y="3974"/>
              <a:ext cx="50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0" name="Line 4"/>
            <p:cNvSpPr>
              <a:spLocks noChangeShapeType="1"/>
            </p:cNvSpPr>
            <p:nvPr/>
          </p:nvSpPr>
          <p:spPr bwMode="auto">
            <a:xfrm flipH="1">
              <a:off x="702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1" name="Line 5"/>
            <p:cNvSpPr>
              <a:spLocks noChangeShapeType="1"/>
            </p:cNvSpPr>
            <p:nvPr/>
          </p:nvSpPr>
          <p:spPr bwMode="auto">
            <a:xfrm flipH="1">
              <a:off x="838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2" name="Line 6"/>
            <p:cNvSpPr>
              <a:spLocks noChangeShapeType="1"/>
            </p:cNvSpPr>
            <p:nvPr/>
          </p:nvSpPr>
          <p:spPr bwMode="auto">
            <a:xfrm flipH="1">
              <a:off x="974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3" name="Line 7"/>
            <p:cNvSpPr>
              <a:spLocks noChangeShapeType="1"/>
            </p:cNvSpPr>
            <p:nvPr/>
          </p:nvSpPr>
          <p:spPr bwMode="auto">
            <a:xfrm flipH="1">
              <a:off x="1110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4" name="Line 8"/>
            <p:cNvSpPr>
              <a:spLocks noChangeShapeType="1"/>
            </p:cNvSpPr>
            <p:nvPr/>
          </p:nvSpPr>
          <p:spPr bwMode="auto">
            <a:xfrm flipH="1">
              <a:off x="1246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5" name="Line 9"/>
            <p:cNvSpPr>
              <a:spLocks noChangeShapeType="1"/>
            </p:cNvSpPr>
            <p:nvPr/>
          </p:nvSpPr>
          <p:spPr bwMode="auto">
            <a:xfrm flipH="1">
              <a:off x="1382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6" name="Line 10"/>
            <p:cNvSpPr>
              <a:spLocks noChangeShapeType="1"/>
            </p:cNvSpPr>
            <p:nvPr/>
          </p:nvSpPr>
          <p:spPr bwMode="auto">
            <a:xfrm flipH="1">
              <a:off x="1518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7" name="Line 11"/>
            <p:cNvSpPr>
              <a:spLocks noChangeShapeType="1"/>
            </p:cNvSpPr>
            <p:nvPr/>
          </p:nvSpPr>
          <p:spPr bwMode="auto">
            <a:xfrm>
              <a:off x="1655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1791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59" name="Line 13"/>
            <p:cNvSpPr>
              <a:spLocks noChangeShapeType="1"/>
            </p:cNvSpPr>
            <p:nvPr/>
          </p:nvSpPr>
          <p:spPr bwMode="auto">
            <a:xfrm>
              <a:off x="1927" y="126"/>
              <a:ext cx="0" cy="390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0" name="Line 14"/>
            <p:cNvSpPr>
              <a:spLocks noChangeShapeType="1"/>
            </p:cNvSpPr>
            <p:nvPr/>
          </p:nvSpPr>
          <p:spPr bwMode="auto">
            <a:xfrm>
              <a:off x="2063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>
              <a:off x="2199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2" name="Line 16"/>
            <p:cNvSpPr>
              <a:spLocks noChangeShapeType="1"/>
            </p:cNvSpPr>
            <p:nvPr/>
          </p:nvSpPr>
          <p:spPr bwMode="auto">
            <a:xfrm>
              <a:off x="2335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3" name="Line 17"/>
            <p:cNvSpPr>
              <a:spLocks noChangeShapeType="1"/>
            </p:cNvSpPr>
            <p:nvPr/>
          </p:nvSpPr>
          <p:spPr bwMode="auto">
            <a:xfrm flipH="1">
              <a:off x="2471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4" name="Line 18"/>
            <p:cNvSpPr>
              <a:spLocks noChangeShapeType="1"/>
            </p:cNvSpPr>
            <p:nvPr/>
          </p:nvSpPr>
          <p:spPr bwMode="auto">
            <a:xfrm flipH="1">
              <a:off x="2607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5" name="Line 19"/>
            <p:cNvSpPr>
              <a:spLocks noChangeShapeType="1"/>
            </p:cNvSpPr>
            <p:nvPr/>
          </p:nvSpPr>
          <p:spPr bwMode="auto">
            <a:xfrm flipH="1">
              <a:off x="2743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 flipH="1">
              <a:off x="2879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7" name="Line 21"/>
            <p:cNvSpPr>
              <a:spLocks noChangeShapeType="1"/>
            </p:cNvSpPr>
            <p:nvPr/>
          </p:nvSpPr>
          <p:spPr bwMode="auto">
            <a:xfrm flipH="1">
              <a:off x="4512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8" name="Line 22"/>
            <p:cNvSpPr>
              <a:spLocks noChangeShapeType="1"/>
            </p:cNvSpPr>
            <p:nvPr/>
          </p:nvSpPr>
          <p:spPr bwMode="auto">
            <a:xfrm flipH="1">
              <a:off x="3015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69" name="Line 23"/>
            <p:cNvSpPr>
              <a:spLocks noChangeShapeType="1"/>
            </p:cNvSpPr>
            <p:nvPr/>
          </p:nvSpPr>
          <p:spPr bwMode="auto">
            <a:xfrm flipH="1">
              <a:off x="3151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0" name="Line 24"/>
            <p:cNvSpPr>
              <a:spLocks noChangeShapeType="1"/>
            </p:cNvSpPr>
            <p:nvPr/>
          </p:nvSpPr>
          <p:spPr bwMode="auto">
            <a:xfrm flipH="1">
              <a:off x="3287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1" name="Line 25"/>
            <p:cNvSpPr>
              <a:spLocks noChangeShapeType="1"/>
            </p:cNvSpPr>
            <p:nvPr/>
          </p:nvSpPr>
          <p:spPr bwMode="auto">
            <a:xfrm>
              <a:off x="3424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2" name="Line 26"/>
            <p:cNvSpPr>
              <a:spLocks noChangeShapeType="1"/>
            </p:cNvSpPr>
            <p:nvPr/>
          </p:nvSpPr>
          <p:spPr bwMode="auto">
            <a:xfrm>
              <a:off x="3560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3" name="Line 27"/>
            <p:cNvSpPr>
              <a:spLocks noChangeShapeType="1"/>
            </p:cNvSpPr>
            <p:nvPr/>
          </p:nvSpPr>
          <p:spPr bwMode="auto">
            <a:xfrm>
              <a:off x="3696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4" name="Line 28"/>
            <p:cNvSpPr>
              <a:spLocks noChangeShapeType="1"/>
            </p:cNvSpPr>
            <p:nvPr/>
          </p:nvSpPr>
          <p:spPr bwMode="auto">
            <a:xfrm>
              <a:off x="3832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5" name="Line 29"/>
            <p:cNvSpPr>
              <a:spLocks noChangeShapeType="1"/>
            </p:cNvSpPr>
            <p:nvPr/>
          </p:nvSpPr>
          <p:spPr bwMode="auto">
            <a:xfrm>
              <a:off x="3968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6" name="Line 30"/>
            <p:cNvSpPr>
              <a:spLocks noChangeShapeType="1"/>
            </p:cNvSpPr>
            <p:nvPr/>
          </p:nvSpPr>
          <p:spPr bwMode="auto">
            <a:xfrm>
              <a:off x="4104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7" name="Line 31"/>
            <p:cNvSpPr>
              <a:spLocks noChangeShapeType="1"/>
            </p:cNvSpPr>
            <p:nvPr/>
          </p:nvSpPr>
          <p:spPr bwMode="auto">
            <a:xfrm flipH="1">
              <a:off x="4240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8" name="Line 32"/>
            <p:cNvSpPr>
              <a:spLocks noChangeShapeType="1"/>
            </p:cNvSpPr>
            <p:nvPr/>
          </p:nvSpPr>
          <p:spPr bwMode="auto">
            <a:xfrm flipH="1">
              <a:off x="4376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79" name="Line 33"/>
            <p:cNvSpPr>
              <a:spLocks noChangeShapeType="1"/>
            </p:cNvSpPr>
            <p:nvPr/>
          </p:nvSpPr>
          <p:spPr bwMode="auto">
            <a:xfrm>
              <a:off x="521" y="987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0" name="Line 34"/>
            <p:cNvSpPr>
              <a:spLocks noChangeShapeType="1"/>
            </p:cNvSpPr>
            <p:nvPr/>
          </p:nvSpPr>
          <p:spPr bwMode="auto">
            <a:xfrm>
              <a:off x="521" y="1123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1" name="Line 35"/>
            <p:cNvSpPr>
              <a:spLocks noChangeShapeType="1"/>
            </p:cNvSpPr>
            <p:nvPr/>
          </p:nvSpPr>
          <p:spPr bwMode="auto">
            <a:xfrm>
              <a:off x="521" y="1259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2" name="Line 36"/>
            <p:cNvSpPr>
              <a:spLocks noChangeShapeType="1"/>
            </p:cNvSpPr>
            <p:nvPr/>
          </p:nvSpPr>
          <p:spPr bwMode="auto">
            <a:xfrm>
              <a:off x="521" y="1395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3" name="Line 37"/>
            <p:cNvSpPr>
              <a:spLocks noChangeShapeType="1"/>
            </p:cNvSpPr>
            <p:nvPr/>
          </p:nvSpPr>
          <p:spPr bwMode="auto">
            <a:xfrm>
              <a:off x="521" y="1532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4" name="Line 38"/>
            <p:cNvSpPr>
              <a:spLocks noChangeShapeType="1"/>
            </p:cNvSpPr>
            <p:nvPr/>
          </p:nvSpPr>
          <p:spPr bwMode="auto">
            <a:xfrm>
              <a:off x="521" y="1668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5" name="Line 39"/>
            <p:cNvSpPr>
              <a:spLocks noChangeShapeType="1"/>
            </p:cNvSpPr>
            <p:nvPr/>
          </p:nvSpPr>
          <p:spPr bwMode="auto">
            <a:xfrm>
              <a:off x="521" y="1804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6" name="Line 40"/>
            <p:cNvSpPr>
              <a:spLocks noChangeShapeType="1"/>
            </p:cNvSpPr>
            <p:nvPr/>
          </p:nvSpPr>
          <p:spPr bwMode="auto">
            <a:xfrm>
              <a:off x="521" y="1940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7" name="Line 41"/>
            <p:cNvSpPr>
              <a:spLocks noChangeShapeType="1"/>
            </p:cNvSpPr>
            <p:nvPr/>
          </p:nvSpPr>
          <p:spPr bwMode="auto">
            <a:xfrm>
              <a:off x="521" y="2076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8" name="Line 42"/>
            <p:cNvSpPr>
              <a:spLocks noChangeShapeType="1"/>
            </p:cNvSpPr>
            <p:nvPr/>
          </p:nvSpPr>
          <p:spPr bwMode="auto">
            <a:xfrm>
              <a:off x="521" y="2212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89" name="Line 43"/>
            <p:cNvSpPr>
              <a:spLocks noChangeShapeType="1"/>
            </p:cNvSpPr>
            <p:nvPr/>
          </p:nvSpPr>
          <p:spPr bwMode="auto">
            <a:xfrm>
              <a:off x="521" y="2348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0" name="Line 44"/>
            <p:cNvSpPr>
              <a:spLocks noChangeShapeType="1"/>
            </p:cNvSpPr>
            <p:nvPr/>
          </p:nvSpPr>
          <p:spPr bwMode="auto">
            <a:xfrm>
              <a:off x="521" y="2484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1" name="Line 45"/>
            <p:cNvSpPr>
              <a:spLocks noChangeShapeType="1"/>
            </p:cNvSpPr>
            <p:nvPr/>
          </p:nvSpPr>
          <p:spPr bwMode="auto">
            <a:xfrm>
              <a:off x="521" y="2620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2" name="Line 46"/>
            <p:cNvSpPr>
              <a:spLocks noChangeShapeType="1"/>
            </p:cNvSpPr>
            <p:nvPr/>
          </p:nvSpPr>
          <p:spPr bwMode="auto">
            <a:xfrm>
              <a:off x="521" y="2756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3" name="Line 47"/>
            <p:cNvSpPr>
              <a:spLocks noChangeShapeType="1"/>
            </p:cNvSpPr>
            <p:nvPr/>
          </p:nvSpPr>
          <p:spPr bwMode="auto">
            <a:xfrm>
              <a:off x="521" y="2892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4" name="Line 48"/>
            <p:cNvSpPr>
              <a:spLocks noChangeShapeType="1"/>
            </p:cNvSpPr>
            <p:nvPr/>
          </p:nvSpPr>
          <p:spPr bwMode="auto">
            <a:xfrm>
              <a:off x="521" y="3028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5" name="Line 49"/>
            <p:cNvSpPr>
              <a:spLocks noChangeShapeType="1"/>
            </p:cNvSpPr>
            <p:nvPr/>
          </p:nvSpPr>
          <p:spPr bwMode="auto">
            <a:xfrm>
              <a:off x="521" y="3164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6" name="Line 50"/>
            <p:cNvSpPr>
              <a:spLocks noChangeShapeType="1"/>
            </p:cNvSpPr>
            <p:nvPr/>
          </p:nvSpPr>
          <p:spPr bwMode="auto">
            <a:xfrm>
              <a:off x="521" y="3301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7" name="Line 51"/>
            <p:cNvSpPr>
              <a:spLocks noChangeShapeType="1"/>
            </p:cNvSpPr>
            <p:nvPr/>
          </p:nvSpPr>
          <p:spPr bwMode="auto">
            <a:xfrm>
              <a:off x="521" y="3437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8" name="Line 52"/>
            <p:cNvSpPr>
              <a:spLocks noChangeShapeType="1"/>
            </p:cNvSpPr>
            <p:nvPr/>
          </p:nvSpPr>
          <p:spPr bwMode="auto">
            <a:xfrm>
              <a:off x="521" y="3573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199" name="Line 53"/>
            <p:cNvSpPr>
              <a:spLocks noChangeShapeType="1"/>
            </p:cNvSpPr>
            <p:nvPr/>
          </p:nvSpPr>
          <p:spPr bwMode="auto">
            <a:xfrm>
              <a:off x="521" y="3709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00" name="Line 54"/>
            <p:cNvSpPr>
              <a:spLocks noChangeShapeType="1"/>
            </p:cNvSpPr>
            <p:nvPr/>
          </p:nvSpPr>
          <p:spPr bwMode="auto">
            <a:xfrm>
              <a:off x="521" y="3845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01" name="Line 55"/>
            <p:cNvSpPr>
              <a:spLocks noChangeShapeType="1"/>
            </p:cNvSpPr>
            <p:nvPr/>
          </p:nvSpPr>
          <p:spPr bwMode="auto">
            <a:xfrm flipH="1">
              <a:off x="4648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02" name="Line 56"/>
            <p:cNvSpPr>
              <a:spLocks noChangeShapeType="1"/>
            </p:cNvSpPr>
            <p:nvPr/>
          </p:nvSpPr>
          <p:spPr bwMode="auto">
            <a:xfrm>
              <a:off x="521" y="851"/>
              <a:ext cx="4990" cy="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03" name="Text Box 57"/>
            <p:cNvSpPr txBox="1">
              <a:spLocks noChangeArrowheads="1"/>
            </p:cNvSpPr>
            <p:nvPr/>
          </p:nvSpPr>
          <p:spPr bwMode="auto">
            <a:xfrm>
              <a:off x="1156" y="4026"/>
              <a:ext cx="169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5</a:t>
              </a:r>
              <a:endParaRPr lang="en-US" sz="1200"/>
            </a:p>
          </p:txBody>
        </p:sp>
        <p:sp>
          <p:nvSpPr>
            <p:cNvPr id="6204" name="Text Box 58"/>
            <p:cNvSpPr txBox="1">
              <a:spLocks noChangeArrowheads="1"/>
            </p:cNvSpPr>
            <p:nvPr/>
          </p:nvSpPr>
          <p:spPr bwMode="auto">
            <a:xfrm>
              <a:off x="1811" y="4026"/>
              <a:ext cx="222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10</a:t>
              </a:r>
              <a:endParaRPr lang="en-US" sz="1200"/>
            </a:p>
          </p:txBody>
        </p:sp>
        <p:sp>
          <p:nvSpPr>
            <p:cNvPr id="6205" name="Text Box 59"/>
            <p:cNvSpPr txBox="1">
              <a:spLocks noChangeArrowheads="1"/>
            </p:cNvSpPr>
            <p:nvPr/>
          </p:nvSpPr>
          <p:spPr bwMode="auto">
            <a:xfrm>
              <a:off x="2491" y="4026"/>
              <a:ext cx="222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15</a:t>
              </a:r>
              <a:endParaRPr lang="en-US" sz="1200"/>
            </a:p>
          </p:txBody>
        </p:sp>
        <p:sp>
          <p:nvSpPr>
            <p:cNvPr id="6206" name="Text Box 60"/>
            <p:cNvSpPr txBox="1">
              <a:spLocks noChangeArrowheads="1"/>
            </p:cNvSpPr>
            <p:nvPr/>
          </p:nvSpPr>
          <p:spPr bwMode="auto">
            <a:xfrm>
              <a:off x="3171" y="4026"/>
              <a:ext cx="222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20</a:t>
              </a:r>
              <a:endParaRPr lang="en-US" sz="1200"/>
            </a:p>
          </p:txBody>
        </p:sp>
        <p:sp>
          <p:nvSpPr>
            <p:cNvPr id="6207" name="Text Box 61"/>
            <p:cNvSpPr txBox="1">
              <a:spLocks noChangeArrowheads="1"/>
            </p:cNvSpPr>
            <p:nvPr/>
          </p:nvSpPr>
          <p:spPr bwMode="auto">
            <a:xfrm>
              <a:off x="3852" y="4026"/>
              <a:ext cx="222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25</a:t>
              </a:r>
              <a:endParaRPr lang="en-US" sz="1200"/>
            </a:p>
          </p:txBody>
        </p:sp>
        <p:sp>
          <p:nvSpPr>
            <p:cNvPr id="6208" name="Text Box 62"/>
            <p:cNvSpPr txBox="1">
              <a:spLocks noChangeArrowheads="1"/>
            </p:cNvSpPr>
            <p:nvPr/>
          </p:nvSpPr>
          <p:spPr bwMode="auto">
            <a:xfrm>
              <a:off x="4532" y="4026"/>
              <a:ext cx="222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30</a:t>
              </a:r>
              <a:endParaRPr lang="en-US" sz="1200"/>
            </a:p>
          </p:txBody>
        </p:sp>
        <p:sp>
          <p:nvSpPr>
            <p:cNvPr id="6209" name="Line 63"/>
            <p:cNvSpPr>
              <a:spLocks noChangeShapeType="1"/>
            </p:cNvSpPr>
            <p:nvPr/>
          </p:nvSpPr>
          <p:spPr bwMode="auto">
            <a:xfrm flipH="1">
              <a:off x="4784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10" name="Line 64"/>
            <p:cNvSpPr>
              <a:spLocks noChangeShapeType="1"/>
            </p:cNvSpPr>
            <p:nvPr/>
          </p:nvSpPr>
          <p:spPr bwMode="auto">
            <a:xfrm flipH="1">
              <a:off x="4920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11" name="Line 65"/>
            <p:cNvSpPr>
              <a:spLocks noChangeShapeType="1"/>
            </p:cNvSpPr>
            <p:nvPr/>
          </p:nvSpPr>
          <p:spPr bwMode="auto">
            <a:xfrm flipH="1">
              <a:off x="5056" y="126"/>
              <a:ext cx="1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12" name="Line 66"/>
            <p:cNvSpPr>
              <a:spLocks noChangeShapeType="1"/>
            </p:cNvSpPr>
            <p:nvPr/>
          </p:nvSpPr>
          <p:spPr bwMode="auto">
            <a:xfrm>
              <a:off x="5193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13" name="Line 67"/>
            <p:cNvSpPr>
              <a:spLocks noChangeShapeType="1"/>
            </p:cNvSpPr>
            <p:nvPr/>
          </p:nvSpPr>
          <p:spPr bwMode="auto">
            <a:xfrm>
              <a:off x="5329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14" name="Line 68"/>
            <p:cNvSpPr>
              <a:spLocks noChangeShapeType="1"/>
            </p:cNvSpPr>
            <p:nvPr/>
          </p:nvSpPr>
          <p:spPr bwMode="auto">
            <a:xfrm>
              <a:off x="5465" y="126"/>
              <a:ext cx="0" cy="3901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15" name="Text Box 69"/>
            <p:cNvSpPr txBox="1">
              <a:spLocks noChangeArrowheads="1"/>
            </p:cNvSpPr>
            <p:nvPr/>
          </p:nvSpPr>
          <p:spPr bwMode="auto">
            <a:xfrm>
              <a:off x="5238" y="4026"/>
              <a:ext cx="222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35</a:t>
              </a:r>
              <a:endParaRPr lang="en-US" sz="1200"/>
            </a:p>
          </p:txBody>
        </p:sp>
        <p:sp>
          <p:nvSpPr>
            <p:cNvPr id="6216" name="Text Box 70"/>
            <p:cNvSpPr txBox="1">
              <a:spLocks noChangeArrowheads="1"/>
            </p:cNvSpPr>
            <p:nvPr/>
          </p:nvSpPr>
          <p:spPr bwMode="auto">
            <a:xfrm>
              <a:off x="340" y="3884"/>
              <a:ext cx="169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0</a:t>
              </a:r>
              <a:endParaRPr lang="en-US" sz="1200"/>
            </a:p>
          </p:txBody>
        </p:sp>
        <p:sp>
          <p:nvSpPr>
            <p:cNvPr id="6217" name="Text Box 71"/>
            <p:cNvSpPr txBox="1">
              <a:spLocks noChangeArrowheads="1"/>
            </p:cNvSpPr>
            <p:nvPr/>
          </p:nvSpPr>
          <p:spPr bwMode="auto">
            <a:xfrm>
              <a:off x="295" y="3339"/>
              <a:ext cx="275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500</a:t>
              </a:r>
              <a:endParaRPr lang="en-US" sz="1200"/>
            </a:p>
          </p:txBody>
        </p:sp>
        <p:sp>
          <p:nvSpPr>
            <p:cNvPr id="6218" name="Text Box 72"/>
            <p:cNvSpPr txBox="1">
              <a:spLocks noChangeArrowheads="1"/>
            </p:cNvSpPr>
            <p:nvPr/>
          </p:nvSpPr>
          <p:spPr bwMode="auto">
            <a:xfrm>
              <a:off x="249" y="73"/>
              <a:ext cx="328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3500</a:t>
              </a:r>
              <a:endParaRPr lang="en-US" sz="1200"/>
            </a:p>
          </p:txBody>
        </p:sp>
        <p:sp>
          <p:nvSpPr>
            <p:cNvPr id="6219" name="Text Box 73"/>
            <p:cNvSpPr txBox="1">
              <a:spLocks noChangeArrowheads="1"/>
            </p:cNvSpPr>
            <p:nvPr/>
          </p:nvSpPr>
          <p:spPr bwMode="auto">
            <a:xfrm>
              <a:off x="249" y="2795"/>
              <a:ext cx="328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200"/>
                <a:t>1000</a:t>
              </a:r>
            </a:p>
          </p:txBody>
        </p:sp>
        <p:sp>
          <p:nvSpPr>
            <p:cNvPr id="6220" name="Text Box 74"/>
            <p:cNvSpPr txBox="1">
              <a:spLocks noChangeArrowheads="1"/>
            </p:cNvSpPr>
            <p:nvPr/>
          </p:nvSpPr>
          <p:spPr bwMode="auto">
            <a:xfrm>
              <a:off x="249" y="2251"/>
              <a:ext cx="328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1500</a:t>
              </a:r>
              <a:endParaRPr lang="en-US" sz="1200"/>
            </a:p>
          </p:txBody>
        </p:sp>
        <p:sp>
          <p:nvSpPr>
            <p:cNvPr id="6221" name="Text Box 75"/>
            <p:cNvSpPr txBox="1">
              <a:spLocks noChangeArrowheads="1"/>
            </p:cNvSpPr>
            <p:nvPr/>
          </p:nvSpPr>
          <p:spPr bwMode="auto">
            <a:xfrm>
              <a:off x="249" y="1706"/>
              <a:ext cx="328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200"/>
                <a:t>2000</a:t>
              </a:r>
            </a:p>
          </p:txBody>
        </p:sp>
        <p:sp>
          <p:nvSpPr>
            <p:cNvPr id="6222" name="Text Box 76"/>
            <p:cNvSpPr txBox="1">
              <a:spLocks noChangeArrowheads="1"/>
            </p:cNvSpPr>
            <p:nvPr/>
          </p:nvSpPr>
          <p:spPr bwMode="auto">
            <a:xfrm>
              <a:off x="249" y="1162"/>
              <a:ext cx="328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2500</a:t>
              </a:r>
              <a:endParaRPr lang="en-US" sz="1200"/>
            </a:p>
          </p:txBody>
        </p:sp>
        <p:sp>
          <p:nvSpPr>
            <p:cNvPr id="6223" name="Text Box 77"/>
            <p:cNvSpPr txBox="1">
              <a:spLocks noChangeArrowheads="1"/>
            </p:cNvSpPr>
            <p:nvPr/>
          </p:nvSpPr>
          <p:spPr bwMode="auto">
            <a:xfrm>
              <a:off x="249" y="618"/>
              <a:ext cx="328" cy="16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200"/>
                <a:t>3000</a:t>
              </a:r>
              <a:endParaRPr lang="en-US" sz="1200"/>
            </a:p>
          </p:txBody>
        </p:sp>
        <p:sp>
          <p:nvSpPr>
            <p:cNvPr id="6224" name="Line 78"/>
            <p:cNvSpPr>
              <a:spLocks noChangeShapeType="1"/>
            </p:cNvSpPr>
            <p:nvPr/>
          </p:nvSpPr>
          <p:spPr bwMode="auto">
            <a:xfrm>
              <a:off x="521" y="171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25" name="Line 79"/>
            <p:cNvSpPr>
              <a:spLocks noChangeShapeType="1"/>
            </p:cNvSpPr>
            <p:nvPr/>
          </p:nvSpPr>
          <p:spPr bwMode="auto">
            <a:xfrm>
              <a:off x="521" y="307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26" name="Line 80"/>
            <p:cNvSpPr>
              <a:spLocks noChangeShapeType="1"/>
            </p:cNvSpPr>
            <p:nvPr/>
          </p:nvSpPr>
          <p:spPr bwMode="auto">
            <a:xfrm>
              <a:off x="521" y="443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27" name="Line 81"/>
            <p:cNvSpPr>
              <a:spLocks noChangeShapeType="1"/>
            </p:cNvSpPr>
            <p:nvPr/>
          </p:nvSpPr>
          <p:spPr bwMode="auto">
            <a:xfrm>
              <a:off x="521" y="579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28" name="Line 82"/>
            <p:cNvSpPr>
              <a:spLocks noChangeShapeType="1"/>
            </p:cNvSpPr>
            <p:nvPr/>
          </p:nvSpPr>
          <p:spPr bwMode="auto">
            <a:xfrm>
              <a:off x="521" y="716"/>
              <a:ext cx="4990" cy="0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29" name="Text Box 83"/>
            <p:cNvSpPr txBox="1">
              <a:spLocks noChangeArrowheads="1"/>
            </p:cNvSpPr>
            <p:nvPr/>
          </p:nvSpPr>
          <p:spPr bwMode="auto">
            <a:xfrm>
              <a:off x="2018" y="4089"/>
              <a:ext cx="623" cy="2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2000"/>
                <a:t>Weeks</a:t>
              </a:r>
              <a:endParaRPr lang="en-US" sz="2000"/>
            </a:p>
          </p:txBody>
        </p:sp>
        <p:sp>
          <p:nvSpPr>
            <p:cNvPr id="6230" name="Rectangle 85"/>
            <p:cNvSpPr>
              <a:spLocks noChangeArrowheads="1"/>
            </p:cNvSpPr>
            <p:nvPr/>
          </p:nvSpPr>
          <p:spPr bwMode="auto">
            <a:xfrm>
              <a:off x="566" y="171"/>
              <a:ext cx="817" cy="3810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231" name="Line 86"/>
            <p:cNvSpPr>
              <a:spLocks noChangeShapeType="1"/>
            </p:cNvSpPr>
            <p:nvPr/>
          </p:nvSpPr>
          <p:spPr bwMode="auto">
            <a:xfrm flipV="1">
              <a:off x="1519" y="171"/>
              <a:ext cx="1089" cy="380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32" name="Line 87"/>
            <p:cNvSpPr>
              <a:spLocks noChangeShapeType="1"/>
            </p:cNvSpPr>
            <p:nvPr/>
          </p:nvSpPr>
          <p:spPr bwMode="auto">
            <a:xfrm flipH="1">
              <a:off x="2199" y="171"/>
              <a:ext cx="545" cy="38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33" name="Rectangle 88"/>
            <p:cNvSpPr>
              <a:spLocks noChangeArrowheads="1"/>
            </p:cNvSpPr>
            <p:nvPr/>
          </p:nvSpPr>
          <p:spPr bwMode="auto">
            <a:xfrm>
              <a:off x="2608" y="2893"/>
              <a:ext cx="680" cy="544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234" name="Rectangle 89"/>
            <p:cNvSpPr>
              <a:spLocks noChangeArrowheads="1"/>
            </p:cNvSpPr>
            <p:nvPr/>
          </p:nvSpPr>
          <p:spPr bwMode="auto">
            <a:xfrm>
              <a:off x="2744" y="2205"/>
              <a:ext cx="1224" cy="144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235" name="Rectangle 90"/>
            <p:cNvSpPr>
              <a:spLocks noChangeArrowheads="1"/>
            </p:cNvSpPr>
            <p:nvPr/>
          </p:nvSpPr>
          <p:spPr bwMode="auto">
            <a:xfrm>
              <a:off x="4104" y="171"/>
              <a:ext cx="137" cy="3810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prstDash val="sysDot"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236" name="Line 91"/>
            <p:cNvSpPr>
              <a:spLocks noChangeShapeType="1"/>
            </p:cNvSpPr>
            <p:nvPr/>
          </p:nvSpPr>
          <p:spPr bwMode="auto">
            <a:xfrm flipH="1">
              <a:off x="4649" y="171"/>
              <a:ext cx="680" cy="38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37" name="Text Box 92"/>
            <p:cNvSpPr txBox="1">
              <a:spLocks noChangeArrowheads="1"/>
            </p:cNvSpPr>
            <p:nvPr/>
          </p:nvSpPr>
          <p:spPr bwMode="auto">
            <a:xfrm rot="-5400000">
              <a:off x="667" y="1879"/>
              <a:ext cx="706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IE" sz="1400"/>
                <a:t>Set Up Site</a:t>
              </a:r>
              <a:endParaRPr lang="en-US" sz="1400"/>
            </a:p>
          </p:txBody>
        </p:sp>
        <p:sp>
          <p:nvSpPr>
            <p:cNvPr id="6238" name="Text Box 93"/>
            <p:cNvSpPr txBox="1">
              <a:spLocks noChangeArrowheads="1"/>
            </p:cNvSpPr>
            <p:nvPr/>
          </p:nvSpPr>
          <p:spPr bwMode="auto">
            <a:xfrm rot="-5400000">
              <a:off x="3858" y="2043"/>
              <a:ext cx="58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400"/>
                <a:t>Holidays</a:t>
              </a:r>
            </a:p>
          </p:txBody>
        </p:sp>
        <p:sp>
          <p:nvSpPr>
            <p:cNvPr id="6239" name="Text Box 94"/>
            <p:cNvSpPr txBox="1">
              <a:spLocks noChangeArrowheads="1"/>
            </p:cNvSpPr>
            <p:nvPr/>
          </p:nvSpPr>
          <p:spPr bwMode="auto">
            <a:xfrm>
              <a:off x="3026" y="2196"/>
              <a:ext cx="698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400"/>
                <a:t>Footbridge</a:t>
              </a:r>
            </a:p>
          </p:txBody>
        </p:sp>
        <p:sp>
          <p:nvSpPr>
            <p:cNvPr id="6240" name="Text Box 95"/>
            <p:cNvSpPr txBox="1">
              <a:spLocks noChangeArrowheads="1"/>
            </p:cNvSpPr>
            <p:nvPr/>
          </p:nvSpPr>
          <p:spPr bwMode="auto">
            <a:xfrm rot="-4337655">
              <a:off x="1655" y="2024"/>
              <a:ext cx="543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400"/>
                <a:t>Fencing</a:t>
              </a:r>
            </a:p>
          </p:txBody>
        </p:sp>
        <p:sp>
          <p:nvSpPr>
            <p:cNvPr id="6241" name="Text Box 96"/>
            <p:cNvSpPr txBox="1">
              <a:spLocks noChangeArrowheads="1"/>
            </p:cNvSpPr>
            <p:nvPr/>
          </p:nvSpPr>
          <p:spPr bwMode="auto">
            <a:xfrm rot="-2295840">
              <a:off x="2517" y="3067"/>
              <a:ext cx="998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400"/>
                <a:t>Bulk Earthworks</a:t>
              </a:r>
            </a:p>
          </p:txBody>
        </p:sp>
        <p:sp>
          <p:nvSpPr>
            <p:cNvPr id="6242" name="Text Box 97"/>
            <p:cNvSpPr txBox="1">
              <a:spLocks noChangeArrowheads="1"/>
            </p:cNvSpPr>
            <p:nvPr/>
          </p:nvSpPr>
          <p:spPr bwMode="auto">
            <a:xfrm rot="-4752316">
              <a:off x="4405" y="2054"/>
              <a:ext cx="941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400"/>
                <a:t>Road Surfacing</a:t>
              </a:r>
            </a:p>
          </p:txBody>
        </p:sp>
        <p:sp>
          <p:nvSpPr>
            <p:cNvPr id="6243" name="AutoShape 98"/>
            <p:cNvSpPr>
              <a:spLocks noChangeArrowheads="1"/>
            </p:cNvSpPr>
            <p:nvPr/>
          </p:nvSpPr>
          <p:spPr bwMode="auto">
            <a:xfrm>
              <a:off x="2744" y="754"/>
              <a:ext cx="1089" cy="499"/>
            </a:xfrm>
            <a:prstGeom prst="parallelogram">
              <a:avLst>
                <a:gd name="adj" fmla="val 160323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6244" name="Text Box 99"/>
            <p:cNvSpPr txBox="1">
              <a:spLocks noChangeArrowheads="1"/>
            </p:cNvSpPr>
            <p:nvPr/>
          </p:nvSpPr>
          <p:spPr bwMode="auto">
            <a:xfrm rot="-4810269">
              <a:off x="2038" y="2140"/>
              <a:ext cx="594" cy="17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400"/>
                <a:t>Drainage</a:t>
              </a:r>
            </a:p>
          </p:txBody>
        </p:sp>
        <p:sp>
          <p:nvSpPr>
            <p:cNvPr id="6245" name="Text Box 100"/>
            <p:cNvSpPr txBox="1">
              <a:spLocks noChangeArrowheads="1"/>
            </p:cNvSpPr>
            <p:nvPr/>
          </p:nvSpPr>
          <p:spPr bwMode="auto">
            <a:xfrm>
              <a:off x="2835" y="618"/>
              <a:ext cx="624" cy="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marL="342900" indent="-342900">
                <a:buFontTx/>
                <a:buNone/>
              </a:pPr>
              <a:r>
                <a:rPr lang="en-US" sz="1400"/>
                <a:t>Retaining</a:t>
              </a:r>
            </a:p>
            <a:p>
              <a:pPr marL="342900" indent="-342900">
                <a:buFontTx/>
                <a:buNone/>
              </a:pPr>
              <a:r>
                <a:rPr lang="en-US" sz="1400"/>
                <a:t>Wall</a:t>
              </a:r>
            </a:p>
          </p:txBody>
        </p:sp>
        <p:sp>
          <p:nvSpPr>
            <p:cNvPr id="6246" name="Line 101"/>
            <p:cNvSpPr>
              <a:spLocks noChangeShapeType="1"/>
            </p:cNvSpPr>
            <p:nvPr/>
          </p:nvSpPr>
          <p:spPr bwMode="auto">
            <a:xfrm flipV="1">
              <a:off x="249" y="1344"/>
              <a:ext cx="0" cy="14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6247" name="Line 102"/>
            <p:cNvSpPr>
              <a:spLocks noChangeShapeType="1"/>
            </p:cNvSpPr>
            <p:nvPr/>
          </p:nvSpPr>
          <p:spPr bwMode="auto">
            <a:xfrm>
              <a:off x="2608" y="4201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sz="4000" smtClean="0"/>
              <a:t>Example</a:t>
            </a:r>
            <a:endParaRPr lang="en-GB" sz="400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IE" smtClean="0"/>
              <a:t>Consider a project to improve a 3.5km stretch of motorway.  The activities are as follows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IE" smtClean="0"/>
              <a:t>Fencing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IE" smtClean="0"/>
              <a:t>Drainage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IE" smtClean="0"/>
              <a:t>Bulk Earthworks - 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IE" smtClean="0"/>
              <a:t>Footbridge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IE" smtClean="0"/>
              <a:t>Retaining wall</a:t>
            </a:r>
          </a:p>
          <a:p>
            <a:pPr marL="1371600" lvl="2" indent="-457200" eaLnBrk="1" hangingPunct="1">
              <a:buFontTx/>
              <a:buAutoNum type="arabicPeriod"/>
            </a:pPr>
            <a:r>
              <a:rPr lang="en-IE" smtClean="0"/>
              <a:t>Road surfacing</a:t>
            </a:r>
            <a:endParaRPr lang="en-GB" smtClean="0"/>
          </a:p>
        </p:txBody>
      </p:sp>
      <p:pic>
        <p:nvPicPr>
          <p:cNvPr id="7172" name="Picture 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205038"/>
            <a:ext cx="4140200" cy="31623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</p:pic>
      <p:sp>
        <p:nvSpPr>
          <p:cNvPr id="6" name="Rectangle 5"/>
          <p:cNvSpPr/>
          <p:nvPr/>
        </p:nvSpPr>
        <p:spPr>
          <a:xfrm>
            <a:off x="5714944" y="5643578"/>
            <a:ext cx="34290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E" sz="1400" b="0" dirty="0" smtClean="0"/>
              <a:t>Ref: Cooke B and Williams P (2009)</a:t>
            </a:r>
            <a:r>
              <a:rPr lang="en-IE" sz="1400" b="0" i="1" dirty="0" smtClean="0"/>
              <a:t> Construction Planning, Programming &amp; Control, Third Edition,</a:t>
            </a:r>
            <a:r>
              <a:rPr lang="en-IE" sz="1400" b="0" dirty="0" smtClean="0"/>
              <a:t> Wiley-Blackwell Publishing, ISBN 978-1-4051-8380-2</a:t>
            </a:r>
            <a:endParaRPr lang="en-IE" sz="1400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dirty="0" smtClean="0"/>
              <a:t>Further information</a:t>
            </a:r>
          </a:p>
          <a:p>
            <a:pPr lvl="1" eaLnBrk="1" hangingPunct="1"/>
            <a:r>
              <a:rPr lang="en-IE" dirty="0" smtClean="0"/>
              <a:t>Set-up Site</a:t>
            </a:r>
          </a:p>
          <a:p>
            <a:pPr lvl="2" eaLnBrk="1" hangingPunct="1"/>
            <a:r>
              <a:rPr lang="en-IE" dirty="0" smtClean="0"/>
              <a:t>starts at time 0, </a:t>
            </a:r>
          </a:p>
          <a:p>
            <a:pPr lvl="2" eaLnBrk="1" hangingPunct="1"/>
            <a:r>
              <a:rPr lang="en-IE" dirty="0" smtClean="0"/>
              <a:t>duration 6 weeks</a:t>
            </a:r>
          </a:p>
          <a:p>
            <a:pPr lvl="1" eaLnBrk="1" hangingPunct="1"/>
            <a:r>
              <a:rPr lang="en-IE" dirty="0" smtClean="0"/>
              <a:t>Fencing</a:t>
            </a:r>
          </a:p>
          <a:p>
            <a:pPr lvl="2" eaLnBrk="1" hangingPunct="1"/>
            <a:r>
              <a:rPr lang="en-IE" dirty="0" smtClean="0"/>
              <a:t>Starts week 7</a:t>
            </a:r>
          </a:p>
          <a:p>
            <a:pPr lvl="2" eaLnBrk="1" hangingPunct="1"/>
            <a:r>
              <a:rPr lang="en-IE" dirty="0" smtClean="0"/>
              <a:t>Duration 9 weeks, therefore finish week 15</a:t>
            </a:r>
          </a:p>
          <a:p>
            <a:pPr lvl="2" eaLnBrk="1" hangingPunct="1"/>
            <a:r>
              <a:rPr lang="en-IE" dirty="0" smtClean="0"/>
              <a:t>Full 3.5 km to be fenced</a:t>
            </a:r>
          </a:p>
          <a:p>
            <a:pPr lvl="1" eaLnBrk="1" hangingPunct="1"/>
            <a:r>
              <a:rPr lang="en-IE" dirty="0" smtClean="0"/>
              <a:t>Holiday Period</a:t>
            </a:r>
          </a:p>
          <a:p>
            <a:pPr lvl="2" eaLnBrk="1" hangingPunct="1"/>
            <a:r>
              <a:rPr lang="en-IE" dirty="0" smtClean="0"/>
              <a:t>Starts week 26 for 1 week</a:t>
            </a:r>
          </a:p>
          <a:p>
            <a:pPr lvl="1" eaLnBrk="1" hangingPunct="1"/>
            <a:endParaRPr lang="en-IE" dirty="0" smtClean="0"/>
          </a:p>
          <a:p>
            <a:pPr lvl="1" eaLnBrk="1" hangingPunct="1"/>
            <a:endParaRPr lang="en-GB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88913"/>
            <a:ext cx="4140200" cy="31623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</p:pic>
      <p:sp>
        <p:nvSpPr>
          <p:cNvPr id="6" name="Rectangle 5"/>
          <p:cNvSpPr/>
          <p:nvPr/>
        </p:nvSpPr>
        <p:spPr>
          <a:xfrm>
            <a:off x="5714944" y="5643578"/>
            <a:ext cx="342905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E" sz="1400" b="0" dirty="0" smtClean="0"/>
              <a:t>Ref: Cooke B and Williams P (2009)</a:t>
            </a:r>
            <a:r>
              <a:rPr lang="en-IE" sz="1400" b="0" i="1" dirty="0" smtClean="0"/>
              <a:t> Construction Planning, Programming &amp; Control, Third Edition,</a:t>
            </a:r>
            <a:r>
              <a:rPr lang="en-IE" sz="1400" b="0" dirty="0" smtClean="0"/>
              <a:t> Wiley-Blackwell Publishing, ISBN 978-1-4051-8380-2</a:t>
            </a:r>
            <a:endParaRPr lang="en-IE" sz="1400"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898525" y="200025"/>
            <a:ext cx="0" cy="6264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755650" y="6308725"/>
            <a:ext cx="8066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11144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13303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15462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17621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19780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21939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2409825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26273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28432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3059113" y="200025"/>
            <a:ext cx="0" cy="619442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32750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34909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3706813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>
            <a:off x="39227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41386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43545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45704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71628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47863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50022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5218113" y="200025"/>
            <a:ext cx="1587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54356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56515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58674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4" name="Line 28"/>
          <p:cNvSpPr>
            <a:spLocks noChangeShapeType="1"/>
          </p:cNvSpPr>
          <p:nvPr/>
        </p:nvSpPr>
        <p:spPr bwMode="auto">
          <a:xfrm>
            <a:off x="60833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5" name="Line 29"/>
          <p:cNvSpPr>
            <a:spLocks noChangeShapeType="1"/>
          </p:cNvSpPr>
          <p:nvPr/>
        </p:nvSpPr>
        <p:spPr bwMode="auto">
          <a:xfrm>
            <a:off x="62992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>
            <a:off x="6515100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>
            <a:off x="67310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 flipH="1">
            <a:off x="69469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>
            <a:off x="827088" y="15668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827088" y="17827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827088" y="19986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2" name="Line 36"/>
          <p:cNvSpPr>
            <a:spLocks noChangeShapeType="1"/>
          </p:cNvSpPr>
          <p:nvPr/>
        </p:nvSpPr>
        <p:spPr bwMode="auto">
          <a:xfrm>
            <a:off x="827088" y="22145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827088" y="24320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>
            <a:off x="827088" y="26479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827088" y="28638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827088" y="30797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827088" y="3295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827088" y="35115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>
            <a:off x="827088" y="37274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827088" y="39433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1" name="Line 45"/>
          <p:cNvSpPr>
            <a:spLocks noChangeShapeType="1"/>
          </p:cNvSpPr>
          <p:nvPr/>
        </p:nvSpPr>
        <p:spPr bwMode="auto">
          <a:xfrm>
            <a:off x="827088" y="41592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2" name="Line 46"/>
          <p:cNvSpPr>
            <a:spLocks noChangeShapeType="1"/>
          </p:cNvSpPr>
          <p:nvPr/>
        </p:nvSpPr>
        <p:spPr bwMode="auto">
          <a:xfrm>
            <a:off x="827088" y="43751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>
            <a:off x="827088" y="45910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827088" y="48069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>
            <a:off x="827088" y="5022850"/>
            <a:ext cx="7921625" cy="158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6" name="Line 50"/>
          <p:cNvSpPr>
            <a:spLocks noChangeShapeType="1"/>
          </p:cNvSpPr>
          <p:nvPr/>
        </p:nvSpPr>
        <p:spPr bwMode="auto">
          <a:xfrm>
            <a:off x="827088" y="52403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7" name="Line 51"/>
          <p:cNvSpPr>
            <a:spLocks noChangeShapeType="1"/>
          </p:cNvSpPr>
          <p:nvPr/>
        </p:nvSpPr>
        <p:spPr bwMode="auto">
          <a:xfrm>
            <a:off x="827088" y="54562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8" name="Line 52"/>
          <p:cNvSpPr>
            <a:spLocks noChangeShapeType="1"/>
          </p:cNvSpPr>
          <p:nvPr/>
        </p:nvSpPr>
        <p:spPr bwMode="auto">
          <a:xfrm>
            <a:off x="827088" y="56721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827088" y="58880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827088" y="6103938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flipH="1">
            <a:off x="73787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827088" y="1350963"/>
            <a:ext cx="7921625" cy="1587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73" name="Text Box 57"/>
          <p:cNvSpPr txBox="1">
            <a:spLocks noChangeArrowheads="1"/>
          </p:cNvSpPr>
          <p:nvPr/>
        </p:nvSpPr>
        <p:spPr bwMode="auto">
          <a:xfrm>
            <a:off x="1835150" y="6391275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</a:t>
            </a:r>
            <a:endParaRPr lang="en-US" sz="1200"/>
          </a:p>
        </p:txBody>
      </p:sp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2874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10</a:t>
            </a:r>
            <a:endParaRPr lang="en-US" sz="1200"/>
          </a:p>
        </p:txBody>
      </p: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39544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</a:t>
            </a:r>
            <a:endParaRPr lang="en-US" sz="1200"/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5033963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20</a:t>
            </a:r>
            <a:endParaRPr lang="en-US" sz="1200"/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61150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</a:t>
            </a:r>
            <a:endParaRPr lang="en-US" sz="1200"/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7194550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</a:t>
            </a:r>
            <a:endParaRPr lang="en-US" sz="1200"/>
          </a:p>
        </p:txBody>
      </p:sp>
      <p:sp>
        <p:nvSpPr>
          <p:cNvPr id="9279" name="Line 63"/>
          <p:cNvSpPr>
            <a:spLocks noChangeShapeType="1"/>
          </p:cNvSpPr>
          <p:nvPr/>
        </p:nvSpPr>
        <p:spPr bwMode="auto">
          <a:xfrm flipH="1">
            <a:off x="75946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80" name="Line 64"/>
          <p:cNvSpPr>
            <a:spLocks noChangeShapeType="1"/>
          </p:cNvSpPr>
          <p:nvPr/>
        </p:nvSpPr>
        <p:spPr bwMode="auto">
          <a:xfrm flipH="1">
            <a:off x="78105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81" name="Line 65"/>
          <p:cNvSpPr>
            <a:spLocks noChangeShapeType="1"/>
          </p:cNvSpPr>
          <p:nvPr/>
        </p:nvSpPr>
        <p:spPr bwMode="auto">
          <a:xfrm flipH="1">
            <a:off x="8026400" y="200025"/>
            <a:ext cx="1588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82" name="Line 66"/>
          <p:cNvSpPr>
            <a:spLocks noChangeShapeType="1"/>
          </p:cNvSpPr>
          <p:nvPr/>
        </p:nvSpPr>
        <p:spPr bwMode="auto">
          <a:xfrm>
            <a:off x="82438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83" name="Line 67"/>
          <p:cNvSpPr>
            <a:spLocks noChangeShapeType="1"/>
          </p:cNvSpPr>
          <p:nvPr/>
        </p:nvSpPr>
        <p:spPr bwMode="auto">
          <a:xfrm>
            <a:off x="84597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84" name="Line 68"/>
          <p:cNvSpPr>
            <a:spLocks noChangeShapeType="1"/>
          </p:cNvSpPr>
          <p:nvPr/>
        </p:nvSpPr>
        <p:spPr bwMode="auto">
          <a:xfrm>
            <a:off x="8675688" y="200025"/>
            <a:ext cx="0" cy="6192838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85" name="Text Box 69"/>
          <p:cNvSpPr txBox="1">
            <a:spLocks noChangeArrowheads="1"/>
          </p:cNvSpPr>
          <p:nvPr/>
        </p:nvSpPr>
        <p:spPr bwMode="auto">
          <a:xfrm>
            <a:off x="8315325" y="6391275"/>
            <a:ext cx="352425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</a:t>
            </a:r>
            <a:endParaRPr lang="en-US" sz="1200"/>
          </a:p>
        </p:txBody>
      </p:sp>
      <p:sp>
        <p:nvSpPr>
          <p:cNvPr id="9286" name="Text Box 70"/>
          <p:cNvSpPr txBox="1">
            <a:spLocks noChangeArrowheads="1"/>
          </p:cNvSpPr>
          <p:nvPr/>
        </p:nvSpPr>
        <p:spPr bwMode="auto">
          <a:xfrm>
            <a:off x="539750" y="6165850"/>
            <a:ext cx="268288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0</a:t>
            </a:r>
            <a:endParaRPr lang="en-US" sz="1200"/>
          </a:p>
        </p:txBody>
      </p:sp>
      <p:sp>
        <p:nvSpPr>
          <p:cNvPr id="9287" name="Text Box 71"/>
          <p:cNvSpPr txBox="1">
            <a:spLocks noChangeArrowheads="1"/>
          </p:cNvSpPr>
          <p:nvPr/>
        </p:nvSpPr>
        <p:spPr bwMode="auto">
          <a:xfrm>
            <a:off x="468313" y="5300663"/>
            <a:ext cx="436562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500</a:t>
            </a:r>
            <a:endParaRPr lang="en-US" sz="1200"/>
          </a:p>
        </p:txBody>
      </p: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395288" y="115888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3500</a:t>
            </a:r>
            <a:endParaRPr lang="en-US" sz="1200"/>
          </a:p>
        </p:txBody>
      </p:sp>
      <p:sp>
        <p:nvSpPr>
          <p:cNvPr id="9289" name="Text Box 73"/>
          <p:cNvSpPr txBox="1">
            <a:spLocks noChangeArrowheads="1"/>
          </p:cNvSpPr>
          <p:nvPr/>
        </p:nvSpPr>
        <p:spPr bwMode="auto">
          <a:xfrm>
            <a:off x="395288" y="44370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1000</a:t>
            </a:r>
          </a:p>
        </p:txBody>
      </p:sp>
      <p:sp>
        <p:nvSpPr>
          <p:cNvPr id="9290" name="Text Box 74"/>
          <p:cNvSpPr txBox="1">
            <a:spLocks noChangeArrowheads="1"/>
          </p:cNvSpPr>
          <p:nvPr/>
        </p:nvSpPr>
        <p:spPr bwMode="auto">
          <a:xfrm>
            <a:off x="395288" y="3573463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1500</a:t>
            </a:r>
            <a:endParaRPr lang="en-US" sz="1200"/>
          </a:p>
        </p:txBody>
      </p:sp>
      <p:sp>
        <p:nvSpPr>
          <p:cNvPr id="9291" name="Text Box 75"/>
          <p:cNvSpPr txBox="1">
            <a:spLocks noChangeArrowheads="1"/>
          </p:cNvSpPr>
          <p:nvPr/>
        </p:nvSpPr>
        <p:spPr bwMode="auto">
          <a:xfrm>
            <a:off x="395288" y="27082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200"/>
              <a:t>2000</a:t>
            </a:r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395288" y="18446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2500</a:t>
            </a:r>
            <a:endParaRPr lang="en-US" sz="1200"/>
          </a:p>
        </p:txBody>
      </p:sp>
      <p:sp>
        <p:nvSpPr>
          <p:cNvPr id="9293" name="Text Box 77"/>
          <p:cNvSpPr txBox="1">
            <a:spLocks noChangeArrowheads="1"/>
          </p:cNvSpPr>
          <p:nvPr/>
        </p:nvSpPr>
        <p:spPr bwMode="auto">
          <a:xfrm>
            <a:off x="395288" y="981075"/>
            <a:ext cx="520700" cy="2571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200"/>
              <a:t>3000</a:t>
            </a:r>
            <a:endParaRPr lang="en-US" sz="1200"/>
          </a:p>
        </p:txBody>
      </p:sp>
      <p:sp>
        <p:nvSpPr>
          <p:cNvPr id="9294" name="Line 78"/>
          <p:cNvSpPr>
            <a:spLocks noChangeShapeType="1"/>
          </p:cNvSpPr>
          <p:nvPr/>
        </p:nvSpPr>
        <p:spPr bwMode="auto">
          <a:xfrm>
            <a:off x="827088" y="2714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95" name="Line 79"/>
          <p:cNvSpPr>
            <a:spLocks noChangeShapeType="1"/>
          </p:cNvSpPr>
          <p:nvPr/>
        </p:nvSpPr>
        <p:spPr bwMode="auto">
          <a:xfrm>
            <a:off x="827088" y="4873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96" name="Line 80"/>
          <p:cNvSpPr>
            <a:spLocks noChangeShapeType="1"/>
          </p:cNvSpPr>
          <p:nvPr/>
        </p:nvSpPr>
        <p:spPr bwMode="auto">
          <a:xfrm>
            <a:off x="827088" y="7032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97" name="Line 81"/>
          <p:cNvSpPr>
            <a:spLocks noChangeShapeType="1"/>
          </p:cNvSpPr>
          <p:nvPr/>
        </p:nvSpPr>
        <p:spPr bwMode="auto">
          <a:xfrm>
            <a:off x="827088" y="919163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98" name="Line 82"/>
          <p:cNvSpPr>
            <a:spLocks noChangeShapeType="1"/>
          </p:cNvSpPr>
          <p:nvPr/>
        </p:nvSpPr>
        <p:spPr bwMode="auto">
          <a:xfrm>
            <a:off x="827088" y="1136650"/>
            <a:ext cx="792162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299" name="Text Box 83"/>
          <p:cNvSpPr txBox="1">
            <a:spLocks noChangeArrowheads="1"/>
          </p:cNvSpPr>
          <p:nvPr/>
        </p:nvSpPr>
        <p:spPr bwMode="auto">
          <a:xfrm>
            <a:off x="3203575" y="6491288"/>
            <a:ext cx="989013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Weeks</a:t>
            </a:r>
            <a:endParaRPr lang="en-US" sz="2000"/>
          </a:p>
        </p:txBody>
      </p:sp>
      <p:sp>
        <p:nvSpPr>
          <p:cNvPr id="9300" name="Text Box 84"/>
          <p:cNvSpPr txBox="1">
            <a:spLocks noChangeArrowheads="1"/>
          </p:cNvSpPr>
          <p:nvPr/>
        </p:nvSpPr>
        <p:spPr bwMode="auto">
          <a:xfrm rot="-5400000">
            <a:off x="-1127919" y="3112295"/>
            <a:ext cx="2625725" cy="36671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2000"/>
              <a:t>Chainage (Distance)</a:t>
            </a:r>
            <a:endParaRPr lang="en-US" sz="2000"/>
          </a:p>
        </p:txBody>
      </p:sp>
      <p:sp>
        <p:nvSpPr>
          <p:cNvPr id="9301" name="Rectangle 85"/>
          <p:cNvSpPr>
            <a:spLocks noChangeArrowheads="1"/>
          </p:cNvSpPr>
          <p:nvPr/>
        </p:nvSpPr>
        <p:spPr bwMode="auto">
          <a:xfrm>
            <a:off x="898525" y="271463"/>
            <a:ext cx="12969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302" name="Line 86"/>
          <p:cNvSpPr>
            <a:spLocks noChangeShapeType="1"/>
          </p:cNvSpPr>
          <p:nvPr/>
        </p:nvSpPr>
        <p:spPr bwMode="auto">
          <a:xfrm flipV="1">
            <a:off x="2411413" y="271463"/>
            <a:ext cx="1728787" cy="6037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303" name="Rectangle 90"/>
          <p:cNvSpPr>
            <a:spLocks noChangeArrowheads="1"/>
          </p:cNvSpPr>
          <p:nvPr/>
        </p:nvSpPr>
        <p:spPr bwMode="auto">
          <a:xfrm>
            <a:off x="6515100" y="271463"/>
            <a:ext cx="217488" cy="6048375"/>
          </a:xfrm>
          <a:prstGeom prst="rect">
            <a:avLst/>
          </a:prstGeom>
          <a:noFill/>
          <a:ln w="28575" algn="ctr">
            <a:solidFill>
              <a:srgbClr val="0000FF"/>
            </a:solidFill>
            <a:prstDash val="sysDot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9304" name="Text Box 92"/>
          <p:cNvSpPr txBox="1">
            <a:spLocks noChangeArrowheads="1"/>
          </p:cNvSpPr>
          <p:nvPr/>
        </p:nvSpPr>
        <p:spPr bwMode="auto">
          <a:xfrm rot="-5400000">
            <a:off x="1058069" y="2983706"/>
            <a:ext cx="1120775" cy="284163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IE" sz="1400"/>
              <a:t>Set Up Site</a:t>
            </a:r>
            <a:endParaRPr lang="en-US" sz="1400"/>
          </a:p>
        </p:txBody>
      </p:sp>
      <p:sp>
        <p:nvSpPr>
          <p:cNvPr id="9305" name="Text Box 93"/>
          <p:cNvSpPr txBox="1">
            <a:spLocks noChangeArrowheads="1"/>
          </p:cNvSpPr>
          <p:nvPr/>
        </p:nvSpPr>
        <p:spPr bwMode="auto">
          <a:xfrm rot="-5400000">
            <a:off x="6124575" y="3243263"/>
            <a:ext cx="922338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Holidays</a:t>
            </a:r>
          </a:p>
        </p:txBody>
      </p:sp>
      <p:sp>
        <p:nvSpPr>
          <p:cNvPr id="9306" name="Text Box 95"/>
          <p:cNvSpPr txBox="1">
            <a:spLocks noChangeArrowheads="1"/>
          </p:cNvSpPr>
          <p:nvPr/>
        </p:nvSpPr>
        <p:spPr bwMode="auto">
          <a:xfrm rot="-4337655">
            <a:off x="2627312" y="3213101"/>
            <a:ext cx="862013" cy="28416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400"/>
              <a:t>Fencing</a:t>
            </a:r>
          </a:p>
        </p:txBody>
      </p:sp>
      <p:sp>
        <p:nvSpPr>
          <p:cNvPr id="9307" name="Line 101"/>
          <p:cNvSpPr>
            <a:spLocks noChangeShapeType="1"/>
          </p:cNvSpPr>
          <p:nvPr/>
        </p:nvSpPr>
        <p:spPr bwMode="auto">
          <a:xfrm flipV="1">
            <a:off x="395288" y="2133600"/>
            <a:ext cx="0" cy="230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  <p:sp>
        <p:nvSpPr>
          <p:cNvPr id="9308" name="Line 102"/>
          <p:cNvSpPr>
            <a:spLocks noChangeShapeType="1"/>
          </p:cNvSpPr>
          <p:nvPr/>
        </p:nvSpPr>
        <p:spPr bwMode="auto">
          <a:xfrm>
            <a:off x="4140200" y="66690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800</Words>
  <Application>Microsoft Office PowerPoint</Application>
  <PresentationFormat>On-screen Show (4:3)</PresentationFormat>
  <Paragraphs>256</Paragraphs>
  <Slides>20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Design</vt:lpstr>
      <vt:lpstr>CM4 Only</vt:lpstr>
      <vt:lpstr>Basic Project Scheduling Time-Chainage Charts</vt:lpstr>
      <vt:lpstr>Time-Chainage Charts</vt:lpstr>
      <vt:lpstr>History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for Constructing Time Chainage Diagrams</vt:lpstr>
      <vt:lpstr>PowerPoint Presentation</vt:lpstr>
      <vt:lpstr>PowerPoint Presentation</vt:lpstr>
      <vt:lpstr>TILOS</vt:lpstr>
      <vt:lpstr>PowerPoint Presentation</vt:lpstr>
      <vt:lpstr>TILOS Example</vt:lpstr>
      <vt:lpstr>Further Reading</vt:lpstr>
    </vt:vector>
  </TitlesOfParts>
  <Company>Veolia Water Ireland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Project Management</dc:title>
  <dc:creator>Paul Vesey</dc:creator>
  <cp:lastModifiedBy>Paul.Vesey</cp:lastModifiedBy>
  <cp:revision>275</cp:revision>
  <dcterms:created xsi:type="dcterms:W3CDTF">2007-09-17T16:33:38Z</dcterms:created>
  <dcterms:modified xsi:type="dcterms:W3CDTF">2011-11-07T13:34:00Z</dcterms:modified>
</cp:coreProperties>
</file>