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505" y="138430"/>
            <a:ext cx="4149090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91431" y="3344092"/>
            <a:ext cx="253364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#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hyperlink" Target="mailto:paul.vesey@lit.ie" TargetMode="External"/><Relationship Id="rId4" Type="http://schemas.openxmlformats.org/officeDocument/2006/relationships/hyperlink" Target="mailto:y@lit.ie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image" Target="../media/image1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image" Target="../media/image2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17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17.xml"/><Relationship Id="rId4" Type="http://schemas.openxmlformats.org/officeDocument/2006/relationships/image" Target="../media/image3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17.xml"/><Relationship Id="rId4" Type="http://schemas.openxmlformats.org/officeDocument/2006/relationships/image" Target="../media/image4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17.xml"/><Relationship Id="rId4" Type="http://schemas.openxmlformats.org/officeDocument/2006/relationships/image" Target="../media/image5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17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17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17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17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17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17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17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17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17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17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31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31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31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31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31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31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31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31.xml"/><Relationship Id="rId4" Type="http://schemas.openxmlformats.org/officeDocument/2006/relationships/hyperlink" Target="http://www1.pleanala.ie/REP/200/R200723.DOC" TargetMode="Externa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31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31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31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31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31.xml"/><Relationship Id="rId4" Type="http://schemas.openxmlformats.org/officeDocument/2006/relationships/image" Target="../media/image6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44.xml"/><Relationship Id="rId4" Type="http://schemas.openxmlformats.org/officeDocument/2006/relationships/image" Target="../media/image7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44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44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44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44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49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49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49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49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49.xml"/><Relationship Id="rId4" Type="http://schemas.openxmlformats.org/officeDocument/2006/relationships/image" Target="../media/image8.jp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49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49.xml"/><Relationship Id="rId4" Type="http://schemas.openxmlformats.org/officeDocument/2006/relationships/image" Target="../media/image9.jp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49.xml"/><Relationship Id="rId4" Type="http://schemas.openxmlformats.org/officeDocument/2006/relationships/image" Target="../media/image10.jp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49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49.xml"/><Relationship Id="rId4" Type="http://schemas.openxmlformats.org/officeDocument/2006/relationships/image" Target="../media/image11.jp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49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49.xml"/><Relationship Id="rId4" Type="http://schemas.openxmlformats.org/officeDocument/2006/relationships/image" Target="../media/image12.jp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49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49.xml"/><Relationship Id="rId4" Type="http://schemas.openxmlformats.org/officeDocument/2006/relationships/image" Target="../media/image13.jp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49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49.xml"/><Relationship Id="rId4" Type="http://schemas.openxmlformats.org/officeDocument/2006/relationships/image" Target="../media/image14.jp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49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49.xml"/><Relationship Id="rId4" Type="http://schemas.openxmlformats.org/officeDocument/2006/relationships/image" Target="../media/image15.jp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49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49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49.xml"/><Relationship Id="rId4" Type="http://schemas.openxmlformats.org/officeDocument/2006/relationships/image" Target="../media/image1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49.xml"/><Relationship Id="rId4" Type="http://schemas.openxmlformats.org/officeDocument/2006/relationships/image" Target="../media/image17.jp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slide" Target="slide49.xml"/><Relationship Id="rId4" Type="http://schemas.openxmlformats.org/officeDocument/2006/relationships/image" Target="../media/image18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Relationship Id="rId3" Type="http://schemas.openxmlformats.org/officeDocument/2006/relationships/image" Target="../media/image1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4222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59994" y="1042924"/>
            <a:ext cx="3888104" cy="3727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53340" rIns="0" bIns="0" rtlCol="0" vert="horz">
            <a:spAutoFit/>
          </a:bodyPr>
          <a:lstStyle/>
          <a:p>
            <a:pPr marL="500380">
              <a:lnSpc>
                <a:spcPct val="100000"/>
              </a:lnSpc>
              <a:spcBef>
                <a:spcPts val="42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Introduction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00060" y="1615311"/>
            <a:ext cx="1436370" cy="10420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2032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Arial"/>
                <a:cs typeface="Arial"/>
              </a:rPr>
              <a:t>Paul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30">
                <a:latin typeface="Arial"/>
                <a:cs typeface="Arial"/>
              </a:rPr>
              <a:t>Vesey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800" spc="-5">
                <a:latin typeface="Arial"/>
                <a:cs typeface="Arial"/>
              </a:rPr>
              <a:t>Limerick Institute of</a:t>
            </a:r>
            <a:r>
              <a:rPr dirty="0" sz="800" spc="-10">
                <a:latin typeface="Arial"/>
                <a:cs typeface="Arial"/>
              </a:rPr>
              <a:t> </a:t>
            </a:r>
            <a:r>
              <a:rPr dirty="0" sz="800" spc="-15">
                <a:latin typeface="Arial"/>
                <a:cs typeface="Arial"/>
              </a:rPr>
              <a:t>Technology</a:t>
            </a:r>
            <a:endParaRPr sz="800">
              <a:latin typeface="Arial"/>
              <a:cs typeface="Arial"/>
            </a:endParaRPr>
          </a:p>
          <a:p>
            <a:pPr algn="ctr" marR="20320">
              <a:lnSpc>
                <a:spcPct val="100000"/>
              </a:lnSpc>
              <a:spcBef>
                <a:spcPts val="585"/>
              </a:spcBef>
            </a:pPr>
            <a:r>
              <a:rPr dirty="0" sz="800" spc="-5" i="1">
                <a:latin typeface="Arial"/>
                <a:cs typeface="Arial"/>
                <a:hlinkClick r:id="rId3"/>
              </a:rPr>
              <a:t>paul.vese</a:t>
            </a:r>
            <a:r>
              <a:rPr dirty="0" sz="800" spc="-5" i="1">
                <a:latin typeface="Arial"/>
                <a:cs typeface="Arial"/>
                <a:hlinkClick r:id="rId4"/>
              </a:rPr>
              <a:t>y@lit.ie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algn="ctr" marR="20320">
              <a:lnSpc>
                <a:spcPct val="100000"/>
              </a:lnSpc>
            </a:pPr>
            <a:r>
              <a:rPr dirty="0" sz="1100" spc="-15">
                <a:latin typeface="Arial"/>
                <a:cs typeface="Arial"/>
              </a:rPr>
              <a:t>Autumn </a:t>
            </a:r>
            <a:r>
              <a:rPr dirty="0" sz="1100" spc="-10">
                <a:latin typeface="Arial"/>
                <a:cs typeface="Arial"/>
              </a:rPr>
              <a:t>2019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4222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Environment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45773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204986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264200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47294" y="1125128"/>
            <a:ext cx="3837304" cy="16300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 b="1">
                <a:latin typeface="Arial"/>
                <a:cs typeface="Arial"/>
              </a:rPr>
              <a:t>Cultural </a:t>
            </a:r>
            <a:r>
              <a:rPr dirty="0" sz="1100" spc="-10" b="1">
                <a:latin typeface="Arial"/>
                <a:cs typeface="Arial"/>
              </a:rPr>
              <a:t>&amp; </a:t>
            </a:r>
            <a:r>
              <a:rPr dirty="0" sz="1100" spc="-5" b="1">
                <a:latin typeface="Arial"/>
                <a:cs typeface="Arial"/>
              </a:rPr>
              <a:t>Social </a:t>
            </a:r>
            <a:r>
              <a:rPr dirty="0" sz="1100" spc="-15" b="1">
                <a:latin typeface="Arial"/>
                <a:cs typeface="Arial"/>
              </a:rPr>
              <a:t>Environment</a:t>
            </a:r>
            <a:endParaRPr sz="1100">
              <a:latin typeface="Arial"/>
              <a:cs typeface="Arial"/>
            </a:endParaRPr>
          </a:p>
          <a:p>
            <a:pPr marL="289560" marR="113030">
              <a:lnSpc>
                <a:spcPct val="102600"/>
              </a:lnSpc>
              <a:spcBef>
                <a:spcPts val="300"/>
              </a:spcBef>
            </a:pPr>
            <a:r>
              <a:rPr dirty="0" sz="1100" spc="-15">
                <a:latin typeface="Arial"/>
                <a:cs typeface="Arial"/>
              </a:rPr>
              <a:t>How </a:t>
            </a:r>
            <a:r>
              <a:rPr dirty="0" sz="1100" spc="-5">
                <a:latin typeface="Arial"/>
                <a:cs typeface="Arial"/>
              </a:rPr>
              <a:t>will the project </a:t>
            </a:r>
            <a:r>
              <a:rPr dirty="0" sz="1100" spc="-10">
                <a:latin typeface="Arial"/>
                <a:cs typeface="Arial"/>
              </a:rPr>
              <a:t>effect </a:t>
            </a:r>
            <a:r>
              <a:rPr dirty="0" sz="1100" spc="-5">
                <a:latin typeface="Arial"/>
                <a:cs typeface="Arial"/>
              </a:rPr>
              <a:t>people and/or </a:t>
            </a:r>
            <a:r>
              <a:rPr dirty="0" sz="1100" spc="-15">
                <a:latin typeface="Arial"/>
                <a:cs typeface="Arial"/>
              </a:rPr>
              <a:t>how </a:t>
            </a:r>
            <a:r>
              <a:rPr dirty="0" sz="1100" spc="-5">
                <a:latin typeface="Arial"/>
                <a:cs typeface="Arial"/>
              </a:rPr>
              <a:t>will people  </a:t>
            </a:r>
            <a:r>
              <a:rPr dirty="0" sz="1100" spc="-10">
                <a:latin typeface="Arial"/>
                <a:cs typeface="Arial"/>
              </a:rPr>
              <a:t>effect </a:t>
            </a:r>
            <a:r>
              <a:rPr dirty="0" sz="1100" spc="-5">
                <a:latin typeface="Arial"/>
                <a:cs typeface="Arial"/>
              </a:rPr>
              <a:t>the project? </a:t>
            </a:r>
            <a:r>
              <a:rPr dirty="0" sz="1100" spc="-5" i="1">
                <a:latin typeface="Arial"/>
                <a:cs typeface="Arial"/>
              </a:rPr>
              <a:t>Shell to</a:t>
            </a:r>
            <a:r>
              <a:rPr dirty="0" sz="1100" spc="60" i="1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Sea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5" b="1">
                <a:latin typeface="Arial"/>
                <a:cs typeface="Arial"/>
              </a:rPr>
              <a:t>International </a:t>
            </a:r>
            <a:r>
              <a:rPr dirty="0" sz="1100" spc="-10" b="1">
                <a:latin typeface="Arial"/>
                <a:cs typeface="Arial"/>
              </a:rPr>
              <a:t>&amp; Political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Environment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Impact of Local Legislation; Stability of political regime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Do  </a:t>
            </a:r>
            <a:r>
              <a:rPr dirty="0" sz="1100" spc="-15" i="1">
                <a:latin typeface="Arial"/>
                <a:cs typeface="Arial"/>
              </a:rPr>
              <a:t>you </a:t>
            </a:r>
            <a:r>
              <a:rPr dirty="0" sz="1100" spc="-10" i="1">
                <a:latin typeface="Arial"/>
                <a:cs typeface="Arial"/>
              </a:rPr>
              <a:t>want </a:t>
            </a:r>
            <a:r>
              <a:rPr dirty="0" sz="1100" spc="-5" i="1">
                <a:latin typeface="Arial"/>
                <a:cs typeface="Arial"/>
              </a:rPr>
              <a:t>to </a:t>
            </a:r>
            <a:r>
              <a:rPr dirty="0" sz="1100" spc="-10" i="1">
                <a:latin typeface="Arial"/>
                <a:cs typeface="Arial"/>
              </a:rPr>
              <a:t>be a contractor </a:t>
            </a:r>
            <a:r>
              <a:rPr dirty="0" sz="1100" spc="-5" i="1">
                <a:latin typeface="Arial"/>
                <a:cs typeface="Arial"/>
              </a:rPr>
              <a:t>in </a:t>
            </a:r>
            <a:r>
              <a:rPr dirty="0" sz="1100" spc="-10" i="1">
                <a:latin typeface="Arial"/>
                <a:cs typeface="Arial"/>
              </a:rPr>
              <a:t>Iraq, </a:t>
            </a:r>
            <a:r>
              <a:rPr dirty="0" sz="1100" spc="-5" i="1">
                <a:latin typeface="Arial"/>
                <a:cs typeface="Arial"/>
              </a:rPr>
              <a:t>Syria,</a:t>
            </a:r>
            <a:r>
              <a:rPr dirty="0" sz="1100" spc="35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Afghanistan?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10" b="1">
                <a:latin typeface="Arial"/>
                <a:cs typeface="Arial"/>
              </a:rPr>
              <a:t>Physical </a:t>
            </a:r>
            <a:r>
              <a:rPr dirty="0" sz="1100" spc="-15" b="1">
                <a:latin typeface="Arial"/>
                <a:cs typeface="Arial"/>
              </a:rPr>
              <a:t>Environment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Impact </a:t>
            </a:r>
            <a:r>
              <a:rPr dirty="0" sz="1100" spc="-10">
                <a:latin typeface="Arial"/>
                <a:cs typeface="Arial"/>
              </a:rPr>
              <a:t>on </a:t>
            </a:r>
            <a:r>
              <a:rPr dirty="0" sz="1100" spc="-5">
                <a:latin typeface="Arial"/>
                <a:cs typeface="Arial"/>
              </a:rPr>
              <a:t>local </a:t>
            </a:r>
            <a:r>
              <a:rPr dirty="0" sz="1100" spc="-20">
                <a:latin typeface="Arial"/>
                <a:cs typeface="Arial"/>
              </a:rPr>
              <a:t>ecology, </a:t>
            </a:r>
            <a:r>
              <a:rPr dirty="0" sz="1100" spc="-25">
                <a:latin typeface="Arial"/>
                <a:cs typeface="Arial"/>
              </a:rPr>
              <a:t>geography, </a:t>
            </a:r>
            <a:r>
              <a:rPr dirty="0" sz="1100" spc="-5">
                <a:latin typeface="Arial"/>
                <a:cs typeface="Arial"/>
              </a:rPr>
              <a:t>historical sites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4222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General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Knowledge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Skills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294" y="1409851"/>
            <a:ext cx="245046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 b="1">
                <a:latin typeface="Arial"/>
                <a:cs typeface="Arial"/>
              </a:rPr>
              <a:t>Financial </a:t>
            </a:r>
            <a:r>
              <a:rPr dirty="0" sz="1100" spc="-10" b="1">
                <a:latin typeface="Arial"/>
                <a:cs typeface="Arial"/>
              </a:rPr>
              <a:t>Management &amp;</a:t>
            </a:r>
            <a:r>
              <a:rPr dirty="0" sz="1100" spc="-5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Accounting  </a:t>
            </a:r>
            <a:r>
              <a:rPr dirty="0" sz="1100" spc="-10" b="1">
                <a:latin typeface="Arial"/>
                <a:cs typeface="Arial"/>
              </a:rPr>
              <a:t>Purchasing &amp; Procurement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" b="1">
                <a:latin typeface="Arial"/>
                <a:cs typeface="Arial"/>
              </a:rPr>
              <a:t>Sales </a:t>
            </a:r>
            <a:r>
              <a:rPr dirty="0" sz="1100" spc="-10" b="1">
                <a:latin typeface="Arial"/>
                <a:cs typeface="Arial"/>
              </a:rPr>
              <a:t>&amp;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Marketing</a:t>
            </a:r>
            <a:endParaRPr sz="1100">
              <a:latin typeface="Arial"/>
              <a:cs typeface="Arial"/>
            </a:endParaRPr>
          </a:p>
          <a:p>
            <a:pPr marL="12700" marR="509905">
              <a:lnSpc>
                <a:spcPct val="102600"/>
              </a:lnSpc>
            </a:pPr>
            <a:r>
              <a:rPr dirty="0" sz="1100" spc="-5" b="1">
                <a:latin typeface="Arial"/>
                <a:cs typeface="Arial"/>
              </a:rPr>
              <a:t>Contracts </a:t>
            </a:r>
            <a:r>
              <a:rPr dirty="0" sz="1100" spc="-10" b="1">
                <a:latin typeface="Arial"/>
                <a:cs typeface="Arial"/>
              </a:rPr>
              <a:t>&amp; Commercial</a:t>
            </a:r>
            <a:r>
              <a:rPr dirty="0" sz="1100" spc="-65" b="1">
                <a:latin typeface="Arial"/>
                <a:cs typeface="Arial"/>
              </a:rPr>
              <a:t> </a:t>
            </a:r>
            <a:r>
              <a:rPr dirty="0" sz="1100" spc="-15" b="1">
                <a:latin typeface="Arial"/>
                <a:cs typeface="Arial"/>
              </a:rPr>
              <a:t>Law  </a:t>
            </a:r>
            <a:r>
              <a:rPr dirty="0" sz="1100" spc="-5" b="1">
                <a:latin typeface="Arial"/>
                <a:cs typeface="Arial"/>
              </a:rPr>
              <a:t>Logistics </a:t>
            </a:r>
            <a:r>
              <a:rPr dirty="0" sz="1100" spc="-10" b="1">
                <a:latin typeface="Arial"/>
                <a:cs typeface="Arial"/>
              </a:rPr>
              <a:t>&amp; Supply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Chain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Arial"/>
                <a:cs typeface="Arial"/>
              </a:rPr>
              <a:t>. .</a:t>
            </a:r>
            <a:r>
              <a:rPr dirty="0" sz="1100" spc="-2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4222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Interpersonal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Skills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200431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259645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47294" y="1199272"/>
            <a:ext cx="3674745" cy="15106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777364">
              <a:lnSpc>
                <a:spcPct val="102600"/>
              </a:lnSpc>
              <a:spcBef>
                <a:spcPts val="55"/>
              </a:spcBef>
            </a:pPr>
            <a:r>
              <a:rPr dirty="0" sz="1100" spc="-10" b="1">
                <a:latin typeface="Arial"/>
                <a:cs typeface="Arial"/>
              </a:rPr>
              <a:t>Effective Communication  </a:t>
            </a:r>
            <a:r>
              <a:rPr dirty="0" sz="1100" spc="-5" b="1">
                <a:latin typeface="Arial"/>
                <a:cs typeface="Arial"/>
              </a:rPr>
              <a:t>Influencing the</a:t>
            </a:r>
            <a:r>
              <a:rPr dirty="0" sz="1100" spc="-5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Organisation  Leadership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 b="1">
                <a:latin typeface="Arial"/>
                <a:cs typeface="Arial"/>
              </a:rPr>
              <a:t>Motivation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self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others</a:t>
            </a:r>
            <a:endParaRPr sz="1100">
              <a:latin typeface="Arial"/>
              <a:cs typeface="Arial"/>
            </a:endParaRPr>
          </a:p>
          <a:p>
            <a:pPr marL="12700" marR="1313815">
              <a:lnSpc>
                <a:spcPct val="102600"/>
              </a:lnSpc>
              <a:spcBef>
                <a:spcPts val="300"/>
              </a:spcBef>
            </a:pPr>
            <a:r>
              <a:rPr dirty="0" sz="1100" spc="-5" b="1">
                <a:latin typeface="Arial"/>
                <a:cs typeface="Arial"/>
              </a:rPr>
              <a:t>Negotiation </a:t>
            </a:r>
            <a:r>
              <a:rPr dirty="0" sz="1100" spc="-10" b="1">
                <a:latin typeface="Arial"/>
                <a:cs typeface="Arial"/>
              </a:rPr>
              <a:t>&amp; </a:t>
            </a:r>
            <a:r>
              <a:rPr dirty="0" sz="1100" spc="-5" b="1">
                <a:latin typeface="Arial"/>
                <a:cs typeface="Arial"/>
              </a:rPr>
              <a:t>Conflict</a:t>
            </a:r>
            <a:r>
              <a:rPr dirty="0" sz="1100" spc="-4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Management  </a:t>
            </a:r>
            <a:r>
              <a:rPr dirty="0" sz="1100" spc="-15" b="1">
                <a:latin typeface="Arial"/>
                <a:cs typeface="Arial"/>
              </a:rPr>
              <a:t>Problem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solving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5">
                <a:latin typeface="Arial"/>
                <a:cs typeface="Arial"/>
              </a:rPr>
              <a:t>Skill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judgment, not just authority to </a:t>
            </a:r>
            <a:r>
              <a:rPr dirty="0" sz="1100" spc="-15">
                <a:latin typeface="Arial"/>
                <a:cs typeface="Arial"/>
              </a:rPr>
              <a:t>make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decisions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4222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Body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Knowledge</a:t>
            </a:r>
            <a:r>
              <a:rPr dirty="0" sz="1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(PMBOK</a:t>
            </a:r>
            <a:r>
              <a:rPr dirty="0" sz="1400" spc="15">
                <a:solidFill>
                  <a:srgbClr val="FFFFFF"/>
                </a:solidFill>
                <a:latin typeface="Tahoma"/>
                <a:cs typeface="Tahoma"/>
              </a:rPr>
              <a:t>®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8703" y="1149832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8703" y="135986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8703" y="1569897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8703" y="1779930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8703" y="1989963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8703" y="219999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8703" y="2410028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8703" y="2620060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8703" y="2830093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48703" y="3040126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47294" y="842719"/>
            <a:ext cx="2697480" cy="233616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>
                <a:latin typeface="Arial"/>
                <a:cs typeface="Arial"/>
              </a:rPr>
              <a:t>Consists of </a:t>
            </a:r>
            <a:r>
              <a:rPr dirty="0" sz="1100" spc="-55">
                <a:latin typeface="Arial"/>
                <a:cs typeface="Arial"/>
              </a:rPr>
              <a:t>Ten </a:t>
            </a:r>
            <a:r>
              <a:rPr dirty="0" sz="1100" spc="-5">
                <a:latin typeface="Arial"/>
                <a:cs typeface="Arial"/>
              </a:rPr>
              <a:t>(10) </a:t>
            </a:r>
            <a:r>
              <a:rPr dirty="0" sz="1100" spc="-10">
                <a:latin typeface="Arial"/>
                <a:cs typeface="Arial"/>
              </a:rPr>
              <a:t>Knowledge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Areas</a:t>
            </a:r>
            <a:endParaRPr sz="1100">
              <a:latin typeface="Arial"/>
              <a:cs typeface="Arial"/>
            </a:endParaRPr>
          </a:p>
          <a:p>
            <a:pPr marL="289560" indent="-156845">
              <a:lnSpc>
                <a:spcPct val="100000"/>
              </a:lnSpc>
              <a:spcBef>
                <a:spcPts val="334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Integration Management</a:t>
            </a:r>
            <a:endParaRPr sz="1100">
              <a:latin typeface="Arial"/>
              <a:cs typeface="Arial"/>
            </a:endParaRPr>
          </a:p>
          <a:p>
            <a:pPr marL="289560" indent="-156845">
              <a:lnSpc>
                <a:spcPct val="100000"/>
              </a:lnSpc>
              <a:spcBef>
                <a:spcPts val="330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Scope Management</a:t>
            </a:r>
            <a:endParaRPr sz="1100">
              <a:latin typeface="Arial"/>
              <a:cs typeface="Arial"/>
            </a:endParaRPr>
          </a:p>
          <a:p>
            <a:pPr marL="289560" indent="-156845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Time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Management</a:t>
            </a:r>
            <a:endParaRPr sz="1100">
              <a:latin typeface="Arial"/>
              <a:cs typeface="Arial"/>
            </a:endParaRPr>
          </a:p>
          <a:p>
            <a:pPr marL="289560" indent="-156845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Project Cost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Management</a:t>
            </a:r>
            <a:endParaRPr sz="1100">
              <a:latin typeface="Arial"/>
              <a:cs typeface="Arial"/>
            </a:endParaRPr>
          </a:p>
          <a:p>
            <a:pPr marL="289560" indent="-156845">
              <a:lnSpc>
                <a:spcPct val="100000"/>
              </a:lnSpc>
              <a:spcBef>
                <a:spcPts val="334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Project Quality</a:t>
            </a:r>
            <a:r>
              <a:rPr dirty="0" sz="1100" spc="-10">
                <a:latin typeface="Arial"/>
                <a:cs typeface="Arial"/>
              </a:rPr>
              <a:t> Management</a:t>
            </a:r>
            <a:endParaRPr sz="1100">
              <a:latin typeface="Arial"/>
              <a:cs typeface="Arial"/>
            </a:endParaRPr>
          </a:p>
          <a:p>
            <a:pPr marL="289560" indent="-156845">
              <a:lnSpc>
                <a:spcPct val="100000"/>
              </a:lnSpc>
              <a:spcBef>
                <a:spcPts val="330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Human </a:t>
            </a:r>
            <a:r>
              <a:rPr dirty="0" sz="1100" spc="-5">
                <a:latin typeface="Arial"/>
                <a:cs typeface="Arial"/>
              </a:rPr>
              <a:t>Resource</a:t>
            </a:r>
            <a:r>
              <a:rPr dirty="0" sz="1100" spc="-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Management</a:t>
            </a:r>
            <a:endParaRPr sz="1100">
              <a:latin typeface="Arial"/>
              <a:cs typeface="Arial"/>
            </a:endParaRPr>
          </a:p>
          <a:p>
            <a:pPr marL="289560" indent="-156845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Communications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Management</a:t>
            </a:r>
            <a:endParaRPr sz="1100">
              <a:latin typeface="Arial"/>
              <a:cs typeface="Arial"/>
            </a:endParaRPr>
          </a:p>
          <a:p>
            <a:pPr marL="289560" indent="-156845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Project Risk</a:t>
            </a:r>
            <a:r>
              <a:rPr dirty="0" sz="1100" spc="-10">
                <a:latin typeface="Arial"/>
                <a:cs typeface="Arial"/>
              </a:rPr>
              <a:t> Management</a:t>
            </a:r>
            <a:endParaRPr sz="1100">
              <a:latin typeface="Arial"/>
              <a:cs typeface="Arial"/>
            </a:endParaRPr>
          </a:p>
          <a:p>
            <a:pPr marL="289560" indent="-156845">
              <a:lnSpc>
                <a:spcPct val="100000"/>
              </a:lnSpc>
              <a:spcBef>
                <a:spcPts val="334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Project Procurement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Management</a:t>
            </a:r>
            <a:endParaRPr sz="1100">
              <a:latin typeface="Arial"/>
              <a:cs typeface="Arial"/>
            </a:endParaRPr>
          </a:p>
          <a:p>
            <a:pPr marL="289560" indent="-185420">
              <a:lnSpc>
                <a:spcPct val="100000"/>
              </a:lnSpc>
              <a:spcBef>
                <a:spcPts val="330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Stakeholder Management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4222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Areas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Expertise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44003" y="851169"/>
            <a:ext cx="2517682" cy="1817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47294" y="2769392"/>
            <a:ext cx="3620770" cy="481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333B2"/>
                </a:solidFill>
                <a:latin typeface="Arial"/>
                <a:cs typeface="Arial"/>
              </a:rPr>
              <a:t>Figure: </a:t>
            </a:r>
            <a:r>
              <a:rPr dirty="0" sz="1000" spc="-5">
                <a:latin typeface="Arial"/>
                <a:cs typeface="Arial"/>
              </a:rPr>
              <a:t>Ref: Project Management Institute (2004) A Guide to the  Project Management Body of Knowledge (PMBOK Guide), 3rd  Edition; Project Management Institute, ISBN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978-1-930699-45-8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4222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Context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44003" y="1072996"/>
            <a:ext cx="2452754" cy="15213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2155" y="2715811"/>
            <a:ext cx="38442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333B2"/>
                </a:solidFill>
                <a:latin typeface="Arial"/>
                <a:cs typeface="Arial"/>
              </a:rPr>
              <a:t>Figure: </a:t>
            </a:r>
            <a:r>
              <a:rPr dirty="0" sz="1000" spc="-5">
                <a:latin typeface="Arial"/>
                <a:cs typeface="Arial"/>
              </a:rPr>
              <a:t>Project Management tends to </a:t>
            </a:r>
            <a:r>
              <a:rPr dirty="0" sz="1000" spc="-10">
                <a:latin typeface="Arial"/>
                <a:cs typeface="Arial"/>
              </a:rPr>
              <a:t>exist </a:t>
            </a:r>
            <a:r>
              <a:rPr dirty="0" sz="1000" spc="-5">
                <a:latin typeface="Arial"/>
                <a:cs typeface="Arial"/>
              </a:rPr>
              <a:t>within a larger</a:t>
            </a:r>
            <a:r>
              <a:rPr dirty="0" sz="1000" spc="8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framework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4222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Context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32069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91284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267705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47294" y="988096"/>
            <a:ext cx="3892550" cy="1974214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Arial"/>
                <a:cs typeface="Arial"/>
              </a:rPr>
              <a:t>Portfolio</a:t>
            </a:r>
            <a:endParaRPr sz="1100">
              <a:latin typeface="Arial"/>
              <a:cs typeface="Arial"/>
            </a:endParaRPr>
          </a:p>
          <a:p>
            <a:pPr marL="289560" marR="249554">
              <a:lnSpc>
                <a:spcPct val="102699"/>
              </a:lnSpc>
              <a:spcBef>
                <a:spcPts val="295"/>
              </a:spcBef>
            </a:pPr>
            <a:r>
              <a:rPr dirty="0" sz="1100" spc="-5">
                <a:latin typeface="Arial"/>
                <a:cs typeface="Arial"/>
              </a:rPr>
              <a:t>Collection of Projects or </a:t>
            </a:r>
            <a:r>
              <a:rPr dirty="0" sz="1100" spc="-10">
                <a:latin typeface="Arial"/>
                <a:cs typeface="Arial"/>
              </a:rPr>
              <a:t>Programs grouped </a:t>
            </a:r>
            <a:r>
              <a:rPr dirty="0" sz="1100" spc="-5">
                <a:latin typeface="Arial"/>
                <a:cs typeface="Arial"/>
              </a:rPr>
              <a:t>together to  </a:t>
            </a:r>
            <a:r>
              <a:rPr dirty="0" sz="1100" spc="-10">
                <a:latin typeface="Arial"/>
                <a:cs typeface="Arial"/>
              </a:rPr>
              <a:t>facilitate </a:t>
            </a:r>
            <a:r>
              <a:rPr dirty="0" sz="1100" spc="-15">
                <a:latin typeface="Arial"/>
                <a:cs typeface="Arial"/>
              </a:rPr>
              <a:t>effective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management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10" b="1">
                <a:latin typeface="Arial"/>
                <a:cs typeface="Arial"/>
              </a:rPr>
              <a:t>Program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Group </a:t>
            </a:r>
            <a:r>
              <a:rPr dirty="0" sz="1100" spc="-5">
                <a:latin typeface="Arial"/>
                <a:cs typeface="Arial"/>
              </a:rPr>
              <a:t>of related projects </a:t>
            </a:r>
            <a:r>
              <a:rPr dirty="0" sz="1100" spc="-10">
                <a:latin typeface="Arial"/>
                <a:cs typeface="Arial"/>
              </a:rPr>
              <a:t>managed </a:t>
            </a:r>
            <a:r>
              <a:rPr dirty="0" sz="1100" spc="-5">
                <a:latin typeface="Arial"/>
                <a:cs typeface="Arial"/>
              </a:rPr>
              <a:t>in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coordinated </a:t>
            </a:r>
            <a:r>
              <a:rPr dirty="0" sz="1100" spc="-25">
                <a:latin typeface="Arial"/>
                <a:cs typeface="Arial"/>
              </a:rPr>
              <a:t>way </a:t>
            </a:r>
            <a:r>
              <a:rPr dirty="0" sz="1100" spc="-5">
                <a:latin typeface="Arial"/>
                <a:cs typeface="Arial"/>
              </a:rPr>
              <a:t>in  order to obtain benefits not </a:t>
            </a:r>
            <a:r>
              <a:rPr dirty="0" sz="1100" spc="-15">
                <a:latin typeface="Arial"/>
                <a:cs typeface="Arial"/>
              </a:rPr>
              <a:t>available </a:t>
            </a:r>
            <a:r>
              <a:rPr dirty="0" sz="1100" spc="-5">
                <a:latin typeface="Arial"/>
                <a:cs typeface="Arial"/>
              </a:rPr>
              <a:t>from </a:t>
            </a:r>
            <a:r>
              <a:rPr dirty="0" sz="1100" spc="-10">
                <a:latin typeface="Arial"/>
                <a:cs typeface="Arial"/>
              </a:rPr>
              <a:t>managing  </a:t>
            </a:r>
            <a:r>
              <a:rPr dirty="0" sz="1100" spc="-5">
                <a:latin typeface="Arial"/>
                <a:cs typeface="Arial"/>
              </a:rPr>
              <a:t>individually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10" b="1">
                <a:latin typeface="Arial"/>
                <a:cs typeface="Arial"/>
              </a:rPr>
              <a:t>Sub-Project</a:t>
            </a:r>
            <a:endParaRPr sz="1100">
              <a:latin typeface="Arial"/>
              <a:cs typeface="Arial"/>
            </a:endParaRPr>
          </a:p>
          <a:p>
            <a:pPr marL="289560" marR="73025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Projects in their </a:t>
            </a:r>
            <a:r>
              <a:rPr dirty="0" sz="1100" spc="-15">
                <a:latin typeface="Arial"/>
                <a:cs typeface="Arial"/>
              </a:rPr>
              <a:t>own </a:t>
            </a:r>
            <a:r>
              <a:rPr dirty="0" sz="1100" spc="-5">
                <a:latin typeface="Arial"/>
                <a:cs typeface="Arial"/>
              </a:rPr>
              <a:t>right, </a:t>
            </a:r>
            <a:r>
              <a:rPr dirty="0" sz="1100" spc="-15">
                <a:latin typeface="Arial"/>
                <a:cs typeface="Arial"/>
              </a:rPr>
              <a:t>but </a:t>
            </a:r>
            <a:r>
              <a:rPr dirty="0" sz="1100" spc="-10">
                <a:latin typeface="Arial"/>
                <a:cs typeface="Arial"/>
              </a:rPr>
              <a:t>form </a:t>
            </a:r>
            <a:r>
              <a:rPr dirty="0" sz="1100" spc="5">
                <a:latin typeface="Arial"/>
                <a:cs typeface="Arial"/>
              </a:rPr>
              <a:t>part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larger </a:t>
            </a:r>
            <a:r>
              <a:rPr dirty="0" sz="1100" spc="-15">
                <a:latin typeface="Arial"/>
                <a:cs typeface="Arial"/>
              </a:rPr>
              <a:t>overall  </a:t>
            </a:r>
            <a:r>
              <a:rPr dirty="0" sz="1100" spc="-5">
                <a:latin typeface="Arial"/>
                <a:cs typeface="Arial"/>
              </a:rPr>
              <a:t>project.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6140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Life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Cycle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Life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Cycle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81320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202323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223326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44330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65333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47294" y="1180235"/>
            <a:ext cx="3780790" cy="158623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5">
                <a:latin typeface="Arial"/>
                <a:cs typeface="Arial"/>
              </a:rPr>
              <a:t>Any </a:t>
            </a:r>
            <a:r>
              <a:rPr dirty="0" sz="1100" spc="-5">
                <a:latin typeface="Arial"/>
                <a:cs typeface="Arial"/>
              </a:rPr>
              <a:t>project can </a:t>
            </a:r>
            <a:r>
              <a:rPr dirty="0" sz="1100" spc="-10">
                <a:latin typeface="Arial"/>
                <a:cs typeface="Arial"/>
              </a:rPr>
              <a:t>be broken </a:t>
            </a:r>
            <a:r>
              <a:rPr dirty="0" sz="1100" spc="-15">
                <a:latin typeface="Arial"/>
                <a:cs typeface="Arial"/>
              </a:rPr>
              <a:t>down </a:t>
            </a:r>
            <a:r>
              <a:rPr dirty="0" sz="1100" spc="-5">
                <a:latin typeface="Arial"/>
                <a:cs typeface="Arial"/>
              </a:rPr>
              <a:t>into </a:t>
            </a:r>
            <a:r>
              <a:rPr dirty="0" sz="1100" spc="-20">
                <a:latin typeface="Arial"/>
                <a:cs typeface="Arial"/>
              </a:rPr>
              <a:t>several </a:t>
            </a:r>
            <a:r>
              <a:rPr dirty="0" sz="1100" spc="-5">
                <a:latin typeface="Arial"/>
                <a:cs typeface="Arial"/>
              </a:rPr>
              <a:t>discrete </a:t>
            </a:r>
            <a:r>
              <a:rPr dirty="0" sz="1100" spc="-10">
                <a:latin typeface="Arial"/>
                <a:cs typeface="Arial"/>
              </a:rPr>
              <a:t>phases.  These </a:t>
            </a:r>
            <a:r>
              <a:rPr dirty="0" sz="1100" spc="-5">
                <a:latin typeface="Arial"/>
                <a:cs typeface="Arial"/>
              </a:rPr>
              <a:t>phases then </a:t>
            </a:r>
            <a:r>
              <a:rPr dirty="0" sz="1100" spc="-15">
                <a:latin typeface="Arial"/>
                <a:cs typeface="Arial"/>
              </a:rPr>
              <a:t>make </a:t>
            </a:r>
            <a:r>
              <a:rPr dirty="0" sz="1100" spc="-10">
                <a:latin typeface="Arial"/>
                <a:cs typeface="Arial"/>
              </a:rPr>
              <a:t>up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5">
                <a:latin typeface="Arial"/>
                <a:cs typeface="Arial"/>
              </a:rPr>
              <a:t>overall </a:t>
            </a: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5">
                <a:latin typeface="Arial"/>
                <a:cs typeface="Arial"/>
              </a:rPr>
              <a:t>Life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Cycle.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Arial"/>
                <a:cs typeface="Arial"/>
              </a:rPr>
              <a:t>Knowledge </a:t>
            </a:r>
            <a:r>
              <a:rPr dirty="0" sz="1100" spc="-5">
                <a:latin typeface="Arial"/>
                <a:cs typeface="Arial"/>
              </a:rPr>
              <a:t>of the project </a:t>
            </a:r>
            <a:r>
              <a:rPr dirty="0" sz="1100" spc="-15">
                <a:latin typeface="Arial"/>
                <a:cs typeface="Arial"/>
              </a:rPr>
              <a:t>life </a:t>
            </a:r>
            <a:r>
              <a:rPr dirty="0" sz="1100" spc="-5">
                <a:latin typeface="Arial"/>
                <a:cs typeface="Arial"/>
              </a:rPr>
              <a:t>cycle will </a:t>
            </a:r>
            <a:r>
              <a:rPr dirty="0" sz="1100" spc="-15">
                <a:latin typeface="Arial"/>
                <a:cs typeface="Arial"/>
              </a:rPr>
              <a:t>give </a:t>
            </a:r>
            <a:r>
              <a:rPr dirty="0" sz="1100" spc="-10">
                <a:latin typeface="Arial"/>
                <a:cs typeface="Arial"/>
              </a:rPr>
              <a:t>an </a:t>
            </a:r>
            <a:r>
              <a:rPr dirty="0" sz="1100" spc="-5">
                <a:latin typeface="Arial"/>
                <a:cs typeface="Arial"/>
              </a:rPr>
              <a:t>insight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into:</a:t>
            </a:r>
            <a:endParaRPr sz="1100">
              <a:latin typeface="Arial"/>
              <a:cs typeface="Arial"/>
            </a:endParaRPr>
          </a:p>
          <a:p>
            <a:pPr algn="just" marL="289560" marR="2153285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Cash flow </a:t>
            </a:r>
            <a:r>
              <a:rPr dirty="0" sz="1100" spc="-5">
                <a:latin typeface="Arial"/>
                <a:cs typeface="Arial"/>
              </a:rPr>
              <a:t>projections  Resource projections  </a:t>
            </a:r>
            <a:r>
              <a:rPr dirty="0" sz="1100" spc="-10">
                <a:latin typeface="Arial"/>
                <a:cs typeface="Arial"/>
              </a:rPr>
              <a:t>Stakeholder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influence  Cost of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changes</a:t>
            </a:r>
            <a:endParaRPr sz="1100">
              <a:latin typeface="Arial"/>
              <a:cs typeface="Arial"/>
            </a:endParaRPr>
          </a:p>
          <a:p>
            <a:pPr algn="just"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6140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Life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Cycle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Characteristics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the Project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Life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Cycle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4740" y="1091097"/>
            <a:ext cx="2855562" cy="18531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6140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Life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Cycle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Characteristics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the Project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Life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Cycle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4740" y="1152508"/>
            <a:ext cx="2880068" cy="1699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4222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Project?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86665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207669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228672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47294" y="1405761"/>
            <a:ext cx="3865245" cy="9944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project is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temporary </a:t>
            </a:r>
            <a:r>
              <a:rPr dirty="0" sz="1100" spc="-15">
                <a:latin typeface="Arial"/>
                <a:cs typeface="Arial"/>
              </a:rPr>
              <a:t>endeavour </a:t>
            </a:r>
            <a:r>
              <a:rPr dirty="0" sz="1100" spc="-5">
                <a:latin typeface="Arial"/>
                <a:cs typeface="Arial"/>
              </a:rPr>
              <a:t>to create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unique product,  </a:t>
            </a:r>
            <a:r>
              <a:rPr dirty="0" sz="1100">
                <a:latin typeface="Arial"/>
                <a:cs typeface="Arial"/>
              </a:rPr>
              <a:t>service </a:t>
            </a:r>
            <a:r>
              <a:rPr dirty="0" sz="1100" spc="-5">
                <a:latin typeface="Arial"/>
                <a:cs typeface="Arial"/>
              </a:rPr>
              <a:t>or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result.</a:t>
            </a:r>
            <a:endParaRPr sz="1100">
              <a:latin typeface="Arial"/>
              <a:cs typeface="Arial"/>
            </a:endParaRPr>
          </a:p>
          <a:p>
            <a:pPr marL="289560" marR="1332865">
              <a:lnSpc>
                <a:spcPct val="125299"/>
              </a:lnSpc>
            </a:pPr>
            <a:r>
              <a:rPr dirty="0" sz="1100" spc="-20">
                <a:latin typeface="Arial"/>
                <a:cs typeface="Arial"/>
              </a:rPr>
              <a:t>Temporary: </a:t>
            </a:r>
            <a:r>
              <a:rPr dirty="0" sz="1100" spc="-5">
                <a:latin typeface="Arial"/>
                <a:cs typeface="Arial"/>
              </a:rPr>
              <a:t>it has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>
                <a:latin typeface="Arial"/>
                <a:cs typeface="Arial"/>
              </a:rPr>
              <a:t>start </a:t>
            </a:r>
            <a:r>
              <a:rPr dirty="0" sz="1100" spc="-10">
                <a:latin typeface="Arial"/>
                <a:cs typeface="Arial"/>
              </a:rPr>
              <a:t>and an end  </a:t>
            </a:r>
            <a:r>
              <a:rPr dirty="0" sz="1100" spc="-5">
                <a:latin typeface="Arial"/>
                <a:cs typeface="Arial"/>
              </a:rPr>
              <a:t>Unique Product, Service or Result  </a:t>
            </a:r>
            <a:r>
              <a:rPr dirty="0" sz="1100" spc="-10">
                <a:latin typeface="Arial"/>
                <a:cs typeface="Arial"/>
              </a:rPr>
              <a:t>Progressive Elaboration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6140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Life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Cycle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Characteristics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the Project</a:t>
            </a:r>
            <a:r>
              <a:rPr dirty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Phases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4740" y="1091097"/>
            <a:ext cx="2855562" cy="18531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6140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Life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Cycle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Characteristics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the Project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Life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Cycle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40472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78682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234100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72310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47294" y="1072119"/>
            <a:ext cx="3771265" cy="176403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Arial"/>
                <a:cs typeface="Arial"/>
              </a:rPr>
              <a:t>Phases Generally</a:t>
            </a:r>
            <a:r>
              <a:rPr dirty="0" sz="1100" spc="-5" b="1">
                <a:latin typeface="Arial"/>
                <a:cs typeface="Arial"/>
              </a:rPr>
              <a:t> Define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What </a:t>
            </a:r>
            <a:r>
              <a:rPr dirty="0" sz="1100" spc="-5">
                <a:latin typeface="Arial"/>
                <a:cs typeface="Arial"/>
              </a:rPr>
              <a:t>technical work to undertake in </a:t>
            </a:r>
            <a:r>
              <a:rPr dirty="0" sz="1100" spc="-10">
                <a:latin typeface="Arial"/>
                <a:cs typeface="Arial"/>
              </a:rPr>
              <a:t>each phase </a:t>
            </a:r>
            <a:r>
              <a:rPr dirty="0" sz="1100" spc="-5">
                <a:latin typeface="Arial"/>
                <a:cs typeface="Arial"/>
              </a:rPr>
              <a:t>such as  </a:t>
            </a:r>
            <a:r>
              <a:rPr dirty="0" sz="1100" spc="-20">
                <a:latin typeface="Arial"/>
                <a:cs typeface="Arial"/>
              </a:rPr>
              <a:t>Feasibility, </a:t>
            </a:r>
            <a:r>
              <a:rPr dirty="0" sz="1100" spc="-5">
                <a:latin typeface="Arial"/>
                <a:cs typeface="Arial"/>
              </a:rPr>
              <a:t>Design, </a:t>
            </a:r>
            <a:r>
              <a:rPr dirty="0" sz="1100" spc="-35">
                <a:latin typeface="Arial"/>
                <a:cs typeface="Arial"/>
              </a:rPr>
              <a:t>Tender, </a:t>
            </a:r>
            <a:r>
              <a:rPr dirty="0" sz="1100" spc="-5">
                <a:latin typeface="Arial"/>
                <a:cs typeface="Arial"/>
              </a:rPr>
              <a:t>Construction,</a:t>
            </a:r>
            <a:r>
              <a:rPr dirty="0" sz="1100" spc="5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Handover</a:t>
            </a:r>
            <a:endParaRPr sz="1100">
              <a:latin typeface="Arial"/>
              <a:cs typeface="Arial"/>
            </a:endParaRPr>
          </a:p>
          <a:p>
            <a:pPr marL="289560" marR="12446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What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deliverables </a:t>
            </a:r>
            <a:r>
              <a:rPr dirty="0" sz="1100" spc="-5">
                <a:latin typeface="Arial"/>
                <a:cs typeface="Arial"/>
              </a:rPr>
              <a:t>are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each phase </a:t>
            </a:r>
            <a:r>
              <a:rPr dirty="0" sz="1100" spc="-5">
                <a:latin typeface="Arial"/>
                <a:cs typeface="Arial"/>
              </a:rPr>
              <a:t>i.e </a:t>
            </a:r>
            <a:r>
              <a:rPr dirty="0" sz="1100" spc="-10">
                <a:latin typeface="Arial"/>
                <a:cs typeface="Arial"/>
              </a:rPr>
              <a:t>Feasibility  </a:t>
            </a:r>
            <a:r>
              <a:rPr dirty="0" sz="1100">
                <a:latin typeface="Arial"/>
                <a:cs typeface="Arial"/>
              </a:rPr>
              <a:t>Report, </a:t>
            </a:r>
            <a:r>
              <a:rPr dirty="0" sz="1100" spc="-5">
                <a:latin typeface="Arial"/>
                <a:cs typeface="Arial"/>
              </a:rPr>
              <a:t>Design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30">
                <a:latin typeface="Arial"/>
                <a:cs typeface="Arial"/>
              </a:rPr>
              <a:t>Tender </a:t>
            </a:r>
            <a:r>
              <a:rPr dirty="0" sz="1100" spc="-10">
                <a:latin typeface="Arial"/>
                <a:cs typeface="Arial"/>
              </a:rPr>
              <a:t>Specifications, </a:t>
            </a:r>
            <a:r>
              <a:rPr dirty="0" sz="1100" spc="-5">
                <a:latin typeface="Arial"/>
                <a:cs typeface="Arial"/>
              </a:rPr>
              <a:t>Completed  Building or </a:t>
            </a:r>
            <a:r>
              <a:rPr dirty="0" sz="1100" spc="-10">
                <a:latin typeface="Arial"/>
                <a:cs typeface="Arial"/>
              </a:rPr>
              <a:t>Infrastructure,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Taking-Over-Cert.</a:t>
            </a:r>
            <a:endParaRPr sz="1100">
              <a:latin typeface="Arial"/>
              <a:cs typeface="Arial"/>
            </a:endParaRPr>
          </a:p>
          <a:p>
            <a:pPr marL="289560" marR="3683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Who </a:t>
            </a:r>
            <a:r>
              <a:rPr dirty="0" sz="1100" spc="-5">
                <a:latin typeface="Arial"/>
                <a:cs typeface="Arial"/>
              </a:rPr>
              <a:t>is </a:t>
            </a:r>
            <a:r>
              <a:rPr dirty="0" sz="1100" spc="-15">
                <a:latin typeface="Arial"/>
                <a:cs typeface="Arial"/>
              </a:rPr>
              <a:t>involved, </a:t>
            </a:r>
            <a:r>
              <a:rPr dirty="0" sz="1100" spc="-5">
                <a:latin typeface="Arial"/>
                <a:cs typeface="Arial"/>
              </a:rPr>
              <a:t>such as Finance </a:t>
            </a:r>
            <a:r>
              <a:rPr dirty="0" sz="1100" spc="-10">
                <a:latin typeface="Arial"/>
                <a:cs typeface="Arial"/>
              </a:rPr>
              <a:t>House, Architects,  </a:t>
            </a:r>
            <a:r>
              <a:rPr dirty="0" sz="1100" spc="-5">
                <a:latin typeface="Arial"/>
                <a:cs typeface="Arial"/>
              </a:rPr>
              <a:t>Consultant </a:t>
            </a:r>
            <a:r>
              <a:rPr dirty="0" sz="1100" spc="-10">
                <a:latin typeface="Arial"/>
                <a:cs typeface="Arial"/>
              </a:rPr>
              <a:t>Engineers, Contractors, </a:t>
            </a:r>
            <a:r>
              <a:rPr dirty="0" sz="1100" spc="-5">
                <a:latin typeface="Arial"/>
                <a:cs typeface="Arial"/>
              </a:rPr>
              <a:t>Project Sponsor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15">
                <a:latin typeface="Arial"/>
                <a:cs typeface="Arial"/>
              </a:rPr>
              <a:t>How </a:t>
            </a:r>
            <a:r>
              <a:rPr dirty="0" sz="1100" spc="-5">
                <a:latin typeface="Arial"/>
                <a:cs typeface="Arial"/>
              </a:rPr>
              <a:t>to Control </a:t>
            </a:r>
            <a:r>
              <a:rPr dirty="0" sz="1100" spc="-10">
                <a:latin typeface="Arial"/>
                <a:cs typeface="Arial"/>
              </a:rPr>
              <a:t>&amp; </a:t>
            </a:r>
            <a:r>
              <a:rPr dirty="0" sz="1100" spc="-15">
                <a:latin typeface="Arial"/>
                <a:cs typeface="Arial"/>
              </a:rPr>
              <a:t>Improve </a:t>
            </a:r>
            <a:r>
              <a:rPr dirty="0" sz="1100" spc="-10">
                <a:latin typeface="Arial"/>
                <a:cs typeface="Arial"/>
              </a:rPr>
              <a:t>each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phase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6140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Life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Cycle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Characteristics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Phases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25693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46696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67699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86678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205021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23371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41714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77271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7294" y="924329"/>
            <a:ext cx="3900170" cy="213360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Arial"/>
                <a:cs typeface="Arial"/>
              </a:rPr>
              <a:t>Phases generally: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are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sequential</a:t>
            </a:r>
            <a:endParaRPr sz="1100">
              <a:latin typeface="Arial"/>
              <a:cs typeface="Arial"/>
            </a:endParaRPr>
          </a:p>
          <a:p>
            <a:pPr marL="289560" marR="2037714">
              <a:lnSpc>
                <a:spcPct val="119300"/>
              </a:lnSpc>
              <a:spcBef>
                <a:spcPts val="75"/>
              </a:spcBef>
            </a:pP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5">
                <a:latin typeface="Arial"/>
                <a:cs typeface="Arial"/>
              </a:rPr>
              <a:t>specific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deliverables  </a:t>
            </a: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sub-divided  conclude with </a:t>
            </a:r>
            <a:r>
              <a:rPr dirty="0" sz="1100" spc="-10">
                <a:latin typeface="Arial"/>
                <a:cs typeface="Arial"/>
              </a:rPr>
              <a:t>a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review</a:t>
            </a:r>
            <a:endParaRPr sz="110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‘proceed to </a:t>
            </a:r>
            <a:r>
              <a:rPr dirty="0" sz="1000" spc="-10">
                <a:latin typeface="Arial"/>
                <a:cs typeface="Arial"/>
              </a:rPr>
              <a:t>next’ </a:t>
            </a:r>
            <a:r>
              <a:rPr dirty="0" sz="1000" spc="-5">
                <a:latin typeface="Arial"/>
                <a:cs typeface="Arial"/>
              </a:rPr>
              <a:t>or ‘kill point’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95"/>
              </a:spcBef>
            </a:pPr>
            <a:r>
              <a:rPr dirty="0" sz="1100" spc="-10">
                <a:latin typeface="Arial"/>
                <a:cs typeface="Arial"/>
              </a:rPr>
              <a:t>Can be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‘fast-tracked’</a:t>
            </a:r>
            <a:endParaRPr sz="1100">
              <a:latin typeface="Arial"/>
              <a:cs typeface="Arial"/>
            </a:endParaRPr>
          </a:p>
          <a:p>
            <a:pPr marL="566420" marR="428625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Commencement of </a:t>
            </a:r>
            <a:r>
              <a:rPr dirty="0" sz="1000" spc="-10">
                <a:latin typeface="Arial"/>
                <a:cs typeface="Arial"/>
              </a:rPr>
              <a:t>next </a:t>
            </a:r>
            <a:r>
              <a:rPr dirty="0" sz="1000" spc="-5">
                <a:latin typeface="Arial"/>
                <a:cs typeface="Arial"/>
              </a:rPr>
              <a:t>phase </a:t>
            </a:r>
            <a:r>
              <a:rPr dirty="0" sz="1000" spc="-10">
                <a:latin typeface="Arial"/>
                <a:cs typeface="Arial"/>
              </a:rPr>
              <a:t>before </a:t>
            </a:r>
            <a:r>
              <a:rPr dirty="0" sz="1000" spc="-5">
                <a:latin typeface="Arial"/>
                <a:cs typeface="Arial"/>
              </a:rPr>
              <a:t>completion of  preceding; carries increased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risk</a:t>
            </a:r>
            <a:endParaRPr sz="10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15"/>
              </a:spcBef>
            </a:pPr>
            <a:r>
              <a:rPr dirty="0" sz="1100" spc="-10">
                <a:latin typeface="Arial"/>
                <a:cs typeface="Arial"/>
              </a:rPr>
              <a:t>Formal Phase </a:t>
            </a:r>
            <a:r>
              <a:rPr dirty="0" sz="1100" spc="-5">
                <a:latin typeface="Arial"/>
                <a:cs typeface="Arial"/>
              </a:rPr>
              <a:t>Completion </a:t>
            </a:r>
            <a:r>
              <a:rPr dirty="0" sz="1100" spc="-10">
                <a:latin typeface="Arial"/>
                <a:cs typeface="Arial"/>
              </a:rPr>
              <a:t>does </a:t>
            </a:r>
            <a:r>
              <a:rPr dirty="0" sz="1100" spc="-5">
                <a:latin typeface="Arial"/>
                <a:cs typeface="Arial"/>
              </a:rPr>
              <a:t>not include authorising the  </a:t>
            </a:r>
            <a:r>
              <a:rPr dirty="0" sz="1100" spc="-15">
                <a:latin typeface="Arial"/>
                <a:cs typeface="Arial"/>
              </a:rPr>
              <a:t>next </a:t>
            </a:r>
            <a:r>
              <a:rPr dirty="0" sz="1100" spc="-10">
                <a:latin typeface="Arial"/>
                <a:cs typeface="Arial"/>
              </a:rPr>
              <a:t>phase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commencement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6140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Life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Cycle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Characteristics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Phases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40934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78738" y="174458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94833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33045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54048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47294" y="1117229"/>
            <a:ext cx="3862704" cy="170878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100" spc="-5" b="1">
                <a:latin typeface="Arial"/>
                <a:cs typeface="Arial"/>
              </a:rPr>
              <a:t>General</a:t>
            </a:r>
            <a:r>
              <a:rPr dirty="0" sz="1100" spc="-10" b="1">
                <a:latin typeface="Arial"/>
                <a:cs typeface="Arial"/>
              </a:rPr>
              <a:t> Comments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ts val="1200"/>
              </a:lnSpc>
              <a:spcBef>
                <a:spcPts val="315"/>
              </a:spcBef>
            </a:pPr>
            <a:r>
              <a:rPr dirty="0" sz="1100" spc="-10">
                <a:latin typeface="Arial"/>
                <a:cs typeface="Arial"/>
              </a:rPr>
              <a:t>Likelihood </a:t>
            </a:r>
            <a:r>
              <a:rPr dirty="0" sz="1100" spc="-5">
                <a:latin typeface="Arial"/>
                <a:cs typeface="Arial"/>
              </a:rPr>
              <a:t>of Project Completion is </a:t>
            </a:r>
            <a:r>
              <a:rPr dirty="0" sz="1100" spc="-15">
                <a:latin typeface="Arial"/>
                <a:cs typeface="Arial"/>
              </a:rPr>
              <a:t>low </a:t>
            </a:r>
            <a:r>
              <a:rPr dirty="0" sz="1100" spc="-5">
                <a:latin typeface="Arial"/>
                <a:cs typeface="Arial"/>
              </a:rPr>
              <a:t>at the </a:t>
            </a:r>
            <a:r>
              <a:rPr dirty="0" sz="1100">
                <a:latin typeface="Arial"/>
                <a:cs typeface="Arial"/>
              </a:rPr>
              <a:t>start, </a:t>
            </a:r>
            <a:r>
              <a:rPr dirty="0" sz="1100" spc="-10">
                <a:latin typeface="Arial"/>
                <a:cs typeface="Arial"/>
              </a:rPr>
              <a:t>and  </a:t>
            </a:r>
            <a:r>
              <a:rPr dirty="0" sz="1100" spc="-5">
                <a:latin typeface="Arial"/>
                <a:cs typeface="Arial"/>
              </a:rPr>
              <a:t>increases </a:t>
            </a:r>
            <a:r>
              <a:rPr dirty="0" sz="1100" spc="-20">
                <a:latin typeface="Arial"/>
                <a:cs typeface="Arial"/>
              </a:rPr>
              <a:t>over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5">
                <a:latin typeface="Arial"/>
                <a:cs typeface="Arial"/>
              </a:rPr>
              <a:t>life </a:t>
            </a:r>
            <a:r>
              <a:rPr dirty="0" sz="1100" spc="-5">
                <a:latin typeface="Arial"/>
                <a:cs typeface="Arial"/>
              </a:rPr>
              <a:t>cycle; </a:t>
            </a:r>
            <a:r>
              <a:rPr dirty="0" sz="1100" spc="-25">
                <a:latin typeface="Arial"/>
                <a:cs typeface="Arial"/>
              </a:rPr>
              <a:t>even </a:t>
            </a:r>
            <a:r>
              <a:rPr dirty="0" sz="1100" spc="-5">
                <a:latin typeface="Arial"/>
                <a:cs typeface="Arial"/>
              </a:rPr>
              <a:t>with </a:t>
            </a:r>
            <a:r>
              <a:rPr dirty="0" sz="1100" spc="-10">
                <a:latin typeface="Arial"/>
                <a:cs typeface="Arial"/>
              </a:rPr>
              <a:t>huge </a:t>
            </a:r>
            <a:r>
              <a:rPr dirty="0" sz="1100" spc="-5">
                <a:latin typeface="Arial"/>
                <a:cs typeface="Arial"/>
              </a:rPr>
              <a:t>cost</a:t>
            </a:r>
            <a:r>
              <a:rPr dirty="0" sz="1100" spc="3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overruns</a:t>
            </a:r>
            <a:endParaRPr sz="110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150"/>
              </a:spcBef>
            </a:pPr>
            <a:r>
              <a:rPr dirty="0" sz="1000" spc="-10">
                <a:latin typeface="Arial"/>
                <a:cs typeface="Arial"/>
              </a:rPr>
              <a:t>Panama </a:t>
            </a:r>
            <a:r>
              <a:rPr dirty="0" sz="1000" spc="-5">
                <a:latin typeface="Arial"/>
                <a:cs typeface="Arial"/>
              </a:rPr>
              <a:t>Canal, Concorde, </a:t>
            </a:r>
            <a:r>
              <a:rPr dirty="0" sz="1000" spc="-10">
                <a:latin typeface="Arial"/>
                <a:cs typeface="Arial"/>
              </a:rPr>
              <a:t>Dublin Port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Tunnel</a:t>
            </a:r>
            <a:endParaRPr sz="1000">
              <a:latin typeface="Arial"/>
              <a:cs typeface="Arial"/>
            </a:endParaRPr>
          </a:p>
          <a:p>
            <a:pPr marL="289560" marR="385445">
              <a:lnSpc>
                <a:spcPct val="102699"/>
              </a:lnSpc>
              <a:spcBef>
                <a:spcPts val="315"/>
              </a:spcBef>
            </a:pPr>
            <a:r>
              <a:rPr dirty="0" sz="1100" spc="-5">
                <a:latin typeface="Arial"/>
                <a:cs typeface="Arial"/>
              </a:rPr>
              <a:t>Decisions </a:t>
            </a:r>
            <a:r>
              <a:rPr dirty="0" sz="1100" spc="-10">
                <a:latin typeface="Arial"/>
                <a:cs typeface="Arial"/>
              </a:rPr>
              <a:t>made </a:t>
            </a:r>
            <a:r>
              <a:rPr dirty="0" sz="1100" spc="-5">
                <a:latin typeface="Arial"/>
                <a:cs typeface="Arial"/>
              </a:rPr>
              <a:t>early in the project </a:t>
            </a:r>
            <a:r>
              <a:rPr dirty="0" sz="1100" spc="-10">
                <a:latin typeface="Arial"/>
                <a:cs typeface="Arial"/>
              </a:rPr>
              <a:t>life-cycle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10">
                <a:latin typeface="Arial"/>
                <a:cs typeface="Arial"/>
              </a:rPr>
              <a:t>a  profound effect on </a:t>
            </a:r>
            <a:r>
              <a:rPr dirty="0" sz="1100" spc="-5">
                <a:latin typeface="Arial"/>
                <a:cs typeface="Arial"/>
              </a:rPr>
              <a:t>project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costs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Costs of </a:t>
            </a:r>
            <a:r>
              <a:rPr dirty="0" sz="1100" spc="-10">
                <a:latin typeface="Arial"/>
                <a:cs typeface="Arial"/>
              </a:rPr>
              <a:t>Change </a:t>
            </a:r>
            <a:r>
              <a:rPr dirty="0" sz="1100" spc="-5">
                <a:latin typeface="Arial"/>
                <a:cs typeface="Arial"/>
              </a:rPr>
              <a:t>increase through the project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lifecycle</a:t>
            </a:r>
            <a:endParaRPr sz="1100">
              <a:latin typeface="Arial"/>
              <a:cs typeface="Arial"/>
            </a:endParaRPr>
          </a:p>
          <a:p>
            <a:pPr marL="289560" marR="368935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Phase </a:t>
            </a:r>
            <a:r>
              <a:rPr dirty="0" sz="1100" spc="-5">
                <a:latin typeface="Arial"/>
                <a:cs typeface="Arial"/>
              </a:rPr>
              <a:t>completion and/or </a:t>
            </a:r>
            <a:r>
              <a:rPr dirty="0" sz="1100" spc="-10">
                <a:latin typeface="Arial"/>
                <a:cs typeface="Arial"/>
              </a:rPr>
              <a:t>commencement </a:t>
            </a:r>
            <a:r>
              <a:rPr dirty="0" sz="1100" spc="-5">
                <a:latin typeface="Arial"/>
                <a:cs typeface="Arial"/>
              </a:rPr>
              <a:t>should </a:t>
            </a:r>
            <a:r>
              <a:rPr dirty="0" sz="1100" spc="-10">
                <a:latin typeface="Arial"/>
                <a:cs typeface="Arial"/>
              </a:rPr>
              <a:t>be  </a:t>
            </a:r>
            <a:r>
              <a:rPr dirty="0" sz="1100" spc="-5">
                <a:latin typeface="Arial"/>
                <a:cs typeface="Arial"/>
              </a:rPr>
              <a:t>controlled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6140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Life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Cycle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5">
                <a:solidFill>
                  <a:srgbClr val="FFFFFF"/>
                </a:solidFill>
                <a:latin typeface="Arial"/>
                <a:cs typeface="Arial"/>
              </a:rPr>
              <a:t>Relevance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11824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50036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88247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26457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244800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24395" y="1039455"/>
            <a:ext cx="3623945" cy="196850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65735">
              <a:lnSpc>
                <a:spcPct val="102699"/>
              </a:lnSpc>
              <a:spcBef>
                <a:spcPts val="55"/>
              </a:spcBef>
            </a:pPr>
            <a:r>
              <a:rPr dirty="0" sz="1100" spc="-15">
                <a:latin typeface="Arial"/>
                <a:cs typeface="Arial"/>
              </a:rPr>
              <a:t>Life </a:t>
            </a:r>
            <a:r>
              <a:rPr dirty="0" sz="1100" spc="-5">
                <a:latin typeface="Arial"/>
                <a:cs typeface="Arial"/>
              </a:rPr>
              <a:t>Cycle Phasing not intended to </a:t>
            </a:r>
            <a:r>
              <a:rPr dirty="0" sz="1100">
                <a:latin typeface="Arial"/>
                <a:cs typeface="Arial"/>
              </a:rPr>
              <a:t>‘handcuff’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  </a:t>
            </a:r>
            <a:r>
              <a:rPr dirty="0" sz="1100" spc="-10">
                <a:latin typeface="Arial"/>
                <a:cs typeface="Arial"/>
              </a:rPr>
              <a:t>Manger</a:t>
            </a:r>
            <a:endParaRPr sz="1100">
              <a:latin typeface="Arial"/>
              <a:cs typeface="Arial"/>
            </a:endParaRPr>
          </a:p>
          <a:p>
            <a:pPr marL="12700" marR="102235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life-cycle phase </a:t>
            </a:r>
            <a:r>
              <a:rPr dirty="0" sz="1100" spc="-5">
                <a:latin typeface="Arial"/>
                <a:cs typeface="Arial"/>
              </a:rPr>
              <a:t>approach </a:t>
            </a:r>
            <a:r>
              <a:rPr dirty="0" sz="1100" spc="-10">
                <a:latin typeface="Arial"/>
                <a:cs typeface="Arial"/>
              </a:rPr>
              <a:t>provides a </a:t>
            </a:r>
            <a:r>
              <a:rPr dirty="0" sz="1100" spc="-5">
                <a:latin typeface="Arial"/>
                <a:cs typeface="Arial"/>
              </a:rPr>
              <a:t>methodology </a:t>
            </a:r>
            <a:r>
              <a:rPr dirty="0" sz="1100" spc="-20">
                <a:latin typeface="Arial"/>
                <a:cs typeface="Arial"/>
              </a:rPr>
              <a:t>for  </a:t>
            </a:r>
            <a:r>
              <a:rPr dirty="0" sz="1100" spc="-5">
                <a:latin typeface="Arial"/>
                <a:cs typeface="Arial"/>
              </a:rPr>
              <a:t>uniformity in project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planning.</a:t>
            </a:r>
            <a:endParaRPr sz="1100">
              <a:latin typeface="Arial"/>
              <a:cs typeface="Arial"/>
            </a:endParaRPr>
          </a:p>
          <a:p>
            <a:pPr marL="12700" marR="10541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allows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the use of standardised </a:t>
            </a:r>
            <a:r>
              <a:rPr dirty="0" sz="1100" spc="-10">
                <a:latin typeface="Arial"/>
                <a:cs typeface="Arial"/>
              </a:rPr>
              <a:t>checklists, procedures,  </a:t>
            </a:r>
            <a:r>
              <a:rPr dirty="0" sz="1100" spc="-5">
                <a:latin typeface="Arial"/>
                <a:cs typeface="Arial"/>
              </a:rPr>
              <a:t>activities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0">
                <a:latin typeface="Arial"/>
                <a:cs typeface="Arial"/>
              </a:rPr>
              <a:t>allows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phase </a:t>
            </a:r>
            <a:r>
              <a:rPr dirty="0" sz="1100" spc="-5">
                <a:latin typeface="Arial"/>
                <a:cs typeface="Arial"/>
              </a:rPr>
              <a:t>control - (project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gates)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At the end of each phase there is a meeting of the project  </a:t>
            </a:r>
            <a:r>
              <a:rPr dirty="0" sz="1000" spc="-10">
                <a:latin typeface="Arial"/>
                <a:cs typeface="Arial"/>
              </a:rPr>
              <a:t>manager, sponsor, </a:t>
            </a:r>
            <a:r>
              <a:rPr dirty="0" sz="1000" spc="-5">
                <a:latin typeface="Arial"/>
                <a:cs typeface="Arial"/>
              </a:rPr>
              <a:t>senior management to </a:t>
            </a:r>
            <a:r>
              <a:rPr dirty="0" sz="1000" spc="-15">
                <a:latin typeface="Arial"/>
                <a:cs typeface="Arial"/>
              </a:rPr>
              <a:t>review </a:t>
            </a:r>
            <a:r>
              <a:rPr dirty="0" sz="1000" spc="-5">
                <a:latin typeface="Arial"/>
                <a:cs typeface="Arial"/>
              </a:rPr>
              <a:t>the phase  completed, and to obtain authorisation to proceed to the  </a:t>
            </a:r>
            <a:r>
              <a:rPr dirty="0" sz="1000" spc="-10">
                <a:latin typeface="Arial"/>
                <a:cs typeface="Arial"/>
              </a:rPr>
              <a:t>next </a:t>
            </a:r>
            <a:r>
              <a:rPr dirty="0" sz="1000" spc="-5">
                <a:latin typeface="Arial"/>
                <a:cs typeface="Arial"/>
              </a:rPr>
              <a:t>phase.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6140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Life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Cycle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Phase Control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Gating the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19114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40117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61121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82124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24130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45134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66137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304347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7294" y="858543"/>
            <a:ext cx="3712845" cy="229806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 b="1">
                <a:latin typeface="Arial"/>
                <a:cs typeface="Arial"/>
              </a:rPr>
              <a:t>‘end of phase’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meeting’</a:t>
            </a:r>
            <a:endParaRPr sz="1100">
              <a:latin typeface="Arial"/>
              <a:cs typeface="Arial"/>
            </a:endParaRPr>
          </a:p>
          <a:p>
            <a:pPr marL="289560" marR="1524635">
              <a:lnSpc>
                <a:spcPct val="125299"/>
              </a:lnSpc>
            </a:pPr>
            <a:r>
              <a:rPr dirty="0" sz="1100" spc="-15">
                <a:latin typeface="Arial"/>
                <a:cs typeface="Arial"/>
              </a:rPr>
              <a:t>Work </a:t>
            </a:r>
            <a:r>
              <a:rPr dirty="0" sz="1100" spc="-5">
                <a:latin typeface="Arial"/>
                <a:cs typeface="Arial"/>
              </a:rPr>
              <a:t>to date is assessed  Budgets affirmed or updated  Schedules affirmed or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updated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Decision to proceed or otherwise is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made.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5" b="1">
                <a:latin typeface="Arial"/>
                <a:cs typeface="Arial"/>
              </a:rPr>
              <a:t>Possible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Decisions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Proceed to </a:t>
            </a:r>
            <a:r>
              <a:rPr dirty="0" sz="1100" spc="-15">
                <a:latin typeface="Arial"/>
                <a:cs typeface="Arial"/>
              </a:rPr>
              <a:t>next </a:t>
            </a:r>
            <a:r>
              <a:rPr dirty="0" sz="1100" spc="-10">
                <a:latin typeface="Arial"/>
                <a:cs typeface="Arial"/>
              </a:rPr>
              <a:t>phase based on </a:t>
            </a:r>
            <a:r>
              <a:rPr dirty="0" sz="1100" spc="-15">
                <a:latin typeface="Arial"/>
                <a:cs typeface="Arial"/>
              </a:rPr>
              <a:t>approved </a:t>
            </a:r>
            <a:r>
              <a:rPr dirty="0" sz="1100" spc="-5">
                <a:latin typeface="Arial"/>
                <a:cs typeface="Arial"/>
              </a:rPr>
              <a:t>funding </a:t>
            </a:r>
            <a:r>
              <a:rPr dirty="0" sz="1100" spc="-20">
                <a:latin typeface="Arial"/>
                <a:cs typeface="Arial"/>
              </a:rPr>
              <a:t>level  </a:t>
            </a:r>
            <a:r>
              <a:rPr dirty="0" sz="1100" spc="-5">
                <a:latin typeface="Arial"/>
                <a:cs typeface="Arial"/>
              </a:rPr>
              <a:t>Proceed to </a:t>
            </a:r>
            <a:r>
              <a:rPr dirty="0" sz="1100" spc="-15">
                <a:latin typeface="Arial"/>
                <a:cs typeface="Arial"/>
              </a:rPr>
              <a:t>next </a:t>
            </a:r>
            <a:r>
              <a:rPr dirty="0" sz="1100" spc="-5">
                <a:latin typeface="Arial"/>
                <a:cs typeface="Arial"/>
              </a:rPr>
              <a:t>with </a:t>
            </a:r>
            <a:r>
              <a:rPr dirty="0" sz="1100" spc="-15">
                <a:latin typeface="Arial"/>
                <a:cs typeface="Arial"/>
              </a:rPr>
              <a:t>new </a:t>
            </a:r>
            <a:r>
              <a:rPr dirty="0" sz="1100" spc="-5">
                <a:latin typeface="Arial"/>
                <a:cs typeface="Arial"/>
              </a:rPr>
              <a:t>or modified </a:t>
            </a:r>
            <a:r>
              <a:rPr dirty="0" sz="1100" spc="-10">
                <a:latin typeface="Arial"/>
                <a:cs typeface="Arial"/>
              </a:rPr>
              <a:t>objectives</a:t>
            </a:r>
            <a:endParaRPr sz="1100">
              <a:latin typeface="Arial"/>
              <a:cs typeface="Arial"/>
            </a:endParaRPr>
          </a:p>
          <a:p>
            <a:pPr marL="289560" marR="177165">
              <a:lnSpc>
                <a:spcPct val="102600"/>
              </a:lnSpc>
              <a:spcBef>
                <a:spcPts val="300"/>
              </a:spcBef>
            </a:pPr>
            <a:r>
              <a:rPr dirty="0" sz="1100" spc="-15">
                <a:latin typeface="Arial"/>
                <a:cs typeface="Arial"/>
              </a:rPr>
              <a:t>Postpone </a:t>
            </a:r>
            <a:r>
              <a:rPr dirty="0" sz="1100" spc="-10">
                <a:latin typeface="Arial"/>
                <a:cs typeface="Arial"/>
              </a:rPr>
              <a:t>approval: More information </a:t>
            </a:r>
            <a:r>
              <a:rPr dirty="0" sz="1100" spc="-5">
                <a:latin typeface="Arial"/>
                <a:cs typeface="Arial"/>
              </a:rPr>
              <a:t>required; major  </a:t>
            </a:r>
            <a:r>
              <a:rPr dirty="0" sz="1100" spc="-10">
                <a:latin typeface="Arial"/>
                <a:cs typeface="Arial"/>
              </a:rPr>
              <a:t>budget </a:t>
            </a:r>
            <a:r>
              <a:rPr dirty="0" sz="1100" spc="-15">
                <a:latin typeface="Arial"/>
                <a:cs typeface="Arial"/>
              </a:rPr>
              <a:t>review;</a:t>
            </a:r>
            <a:r>
              <a:rPr dirty="0" sz="1100" spc="-5">
                <a:latin typeface="Arial"/>
                <a:cs typeface="Arial"/>
              </a:rPr>
              <a:t> etc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20">
                <a:latin typeface="Arial"/>
                <a:cs typeface="Arial"/>
              </a:rPr>
              <a:t>Terminate </a:t>
            </a:r>
            <a:r>
              <a:rPr dirty="0" sz="1100" spc="-5">
                <a:latin typeface="Arial"/>
                <a:cs typeface="Arial"/>
              </a:rPr>
              <a:t>Project: </a:t>
            </a:r>
            <a:r>
              <a:rPr dirty="0" sz="1100" spc="-15">
                <a:latin typeface="Arial"/>
                <a:cs typeface="Arial"/>
              </a:rPr>
              <a:t>Off-ramp, </a:t>
            </a:r>
            <a:r>
              <a:rPr dirty="0" sz="1100" spc="-5">
                <a:latin typeface="Arial"/>
                <a:cs typeface="Arial"/>
              </a:rPr>
              <a:t>Kill</a:t>
            </a:r>
            <a:r>
              <a:rPr dirty="0" sz="1100" spc="90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Point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6140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Life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Cycle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Life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Cycle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Phasing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51137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72140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93144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14147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35150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56153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7294" y="1178773"/>
            <a:ext cx="3693795" cy="1496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5080" indent="-277495">
              <a:lnSpc>
                <a:spcPct val="125299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Consider </a:t>
            </a:r>
            <a:r>
              <a:rPr dirty="0" sz="1100" spc="-10">
                <a:latin typeface="Arial"/>
                <a:cs typeface="Arial"/>
              </a:rPr>
              <a:t>a company </a:t>
            </a:r>
            <a:r>
              <a:rPr dirty="0" sz="1100" spc="-5">
                <a:latin typeface="Arial"/>
                <a:cs typeface="Arial"/>
              </a:rPr>
              <a:t>that has defined the </a:t>
            </a:r>
            <a:r>
              <a:rPr dirty="0" sz="1100" spc="-15">
                <a:latin typeface="Arial"/>
                <a:cs typeface="Arial"/>
              </a:rPr>
              <a:t>following </a:t>
            </a:r>
            <a:r>
              <a:rPr dirty="0" sz="1100" spc="-10">
                <a:latin typeface="Arial"/>
                <a:cs typeface="Arial"/>
              </a:rPr>
              <a:t>life-cycle  </a:t>
            </a:r>
            <a:r>
              <a:rPr dirty="0" sz="1100" spc="-5">
                <a:latin typeface="Arial"/>
                <a:cs typeface="Arial"/>
              </a:rPr>
              <a:t>Conceptualisation</a:t>
            </a:r>
            <a:endParaRPr sz="1100">
              <a:latin typeface="Arial"/>
              <a:cs typeface="Arial"/>
            </a:endParaRPr>
          </a:p>
          <a:p>
            <a:pPr marL="289560" marR="2121535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Feasibility  </a:t>
            </a:r>
            <a:r>
              <a:rPr dirty="0" sz="1100" spc="-5">
                <a:latin typeface="Arial"/>
                <a:cs typeface="Arial"/>
              </a:rPr>
              <a:t>Preliminary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Planning  Detail Planning  </a:t>
            </a:r>
            <a:r>
              <a:rPr dirty="0" sz="1100" spc="-10">
                <a:latin typeface="Arial"/>
                <a:cs typeface="Arial"/>
              </a:rPr>
              <a:t>Execution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Commissioning </a:t>
            </a:r>
            <a:r>
              <a:rPr dirty="0" sz="1100" spc="-10">
                <a:latin typeface="Arial"/>
                <a:cs typeface="Arial"/>
              </a:rPr>
              <a:t>&amp; </a:t>
            </a:r>
            <a:r>
              <a:rPr dirty="0" sz="1100" spc="-15">
                <a:latin typeface="Arial"/>
                <a:cs typeface="Arial"/>
              </a:rPr>
              <a:t>Handover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6140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Life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Cycle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Life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Cycle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Phasing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10681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48893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90900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11903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32906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53909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74913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95916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316919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47294" y="774215"/>
            <a:ext cx="3910329" cy="250825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Arial"/>
                <a:cs typeface="Arial"/>
              </a:rPr>
              <a:t>Procedures </a:t>
            </a:r>
            <a:r>
              <a:rPr dirty="0" sz="1100" spc="-15" b="1">
                <a:latin typeface="Arial"/>
                <a:cs typeface="Arial"/>
              </a:rPr>
              <a:t>for </a:t>
            </a:r>
            <a:r>
              <a:rPr dirty="0" sz="1100" spc="-5" b="1">
                <a:latin typeface="Arial"/>
                <a:cs typeface="Arial"/>
              </a:rPr>
              <a:t>Conceptualisation could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include:</a:t>
            </a:r>
            <a:endParaRPr sz="1100">
              <a:latin typeface="Arial"/>
              <a:cs typeface="Arial"/>
            </a:endParaRPr>
          </a:p>
          <a:p>
            <a:pPr marL="289560" marR="95885">
              <a:lnSpc>
                <a:spcPct val="102699"/>
              </a:lnSpc>
              <a:spcBef>
                <a:spcPts val="295"/>
              </a:spcBef>
            </a:pPr>
            <a:r>
              <a:rPr dirty="0" sz="1100" spc="-5">
                <a:latin typeface="Arial"/>
                <a:cs typeface="Arial"/>
              </a:rPr>
              <a:t>Brainstorming to identify as </a:t>
            </a:r>
            <a:r>
              <a:rPr dirty="0" sz="1100" spc="-15">
                <a:latin typeface="Arial"/>
                <a:cs typeface="Arial"/>
              </a:rPr>
              <a:t>many </a:t>
            </a:r>
            <a:r>
              <a:rPr dirty="0" sz="1100" spc="-5">
                <a:latin typeface="Arial"/>
                <a:cs typeface="Arial"/>
              </a:rPr>
              <a:t>solutions to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>
                <a:latin typeface="Arial"/>
                <a:cs typeface="Arial"/>
              </a:rPr>
              <a:t>particular  </a:t>
            </a:r>
            <a:r>
              <a:rPr dirty="0" sz="1100" spc="-10">
                <a:latin typeface="Arial"/>
                <a:cs typeface="Arial"/>
              </a:rPr>
              <a:t>problem </a:t>
            </a:r>
            <a:r>
              <a:rPr dirty="0" sz="1100" spc="-5">
                <a:latin typeface="Arial"/>
                <a:cs typeface="Arial"/>
              </a:rPr>
              <a:t>as </a:t>
            </a:r>
            <a:r>
              <a:rPr dirty="0" sz="1100" spc="-10">
                <a:latin typeface="Arial"/>
                <a:cs typeface="Arial"/>
              </a:rPr>
              <a:t>possible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Describe </a:t>
            </a:r>
            <a:r>
              <a:rPr dirty="0" sz="1100" spc="-10">
                <a:latin typeface="Arial"/>
                <a:cs typeface="Arial"/>
              </a:rPr>
              <a:t>problem </a:t>
            </a:r>
            <a:r>
              <a:rPr dirty="0" sz="1100" spc="-5">
                <a:latin typeface="Arial"/>
                <a:cs typeface="Arial"/>
              </a:rPr>
              <a:t>solutions in detail</a:t>
            </a:r>
            <a:endParaRPr sz="1100">
              <a:latin typeface="Arial"/>
              <a:cs typeface="Arial"/>
            </a:endParaRPr>
          </a:p>
          <a:p>
            <a:pPr marL="289560" marR="887730" indent="-277495">
              <a:lnSpc>
                <a:spcPct val="125299"/>
              </a:lnSpc>
            </a:pPr>
            <a:r>
              <a:rPr dirty="0" sz="1100" spc="-10" b="1">
                <a:latin typeface="Arial"/>
                <a:cs typeface="Arial"/>
              </a:rPr>
              <a:t>Procedures </a:t>
            </a:r>
            <a:r>
              <a:rPr dirty="0" sz="1100" spc="-15" b="1">
                <a:latin typeface="Arial"/>
                <a:cs typeface="Arial"/>
              </a:rPr>
              <a:t>for </a:t>
            </a:r>
            <a:r>
              <a:rPr dirty="0" sz="1100" spc="-5" b="1">
                <a:latin typeface="Arial"/>
                <a:cs typeface="Arial"/>
              </a:rPr>
              <a:t>Feasibility could </a:t>
            </a:r>
            <a:r>
              <a:rPr dirty="0" sz="1100" spc="-10" b="1">
                <a:latin typeface="Arial"/>
                <a:cs typeface="Arial"/>
              </a:rPr>
              <a:t>include:  </a:t>
            </a:r>
            <a:r>
              <a:rPr dirty="0" sz="1100" spc="-10">
                <a:latin typeface="Arial"/>
                <a:cs typeface="Arial"/>
              </a:rPr>
              <a:t>Evaluation </a:t>
            </a:r>
            <a:r>
              <a:rPr dirty="0" sz="1100" spc="-5">
                <a:latin typeface="Arial"/>
                <a:cs typeface="Arial"/>
              </a:rPr>
              <a:t>of all alternatives identified </a:t>
            </a:r>
            <a:r>
              <a:rPr dirty="0" sz="1100" spc="-20">
                <a:latin typeface="Arial"/>
                <a:cs typeface="Arial"/>
              </a:rPr>
              <a:t>above  </a:t>
            </a:r>
            <a:r>
              <a:rPr dirty="0" sz="1100" spc="-10">
                <a:latin typeface="Arial"/>
                <a:cs typeface="Arial"/>
              </a:rPr>
              <a:t>Evaluation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Market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Potential</a:t>
            </a:r>
            <a:endParaRPr sz="1100">
              <a:latin typeface="Arial"/>
              <a:cs typeface="Arial"/>
            </a:endParaRPr>
          </a:p>
          <a:p>
            <a:pPr marL="289560" marR="1637030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Evaluation </a:t>
            </a:r>
            <a:r>
              <a:rPr dirty="0" sz="1100" spc="-5">
                <a:latin typeface="Arial"/>
                <a:cs typeface="Arial"/>
              </a:rPr>
              <a:t>of Cost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Effectiveness  Evaluation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20">
                <a:latin typeface="Arial"/>
                <a:cs typeface="Arial"/>
              </a:rPr>
              <a:t>Technical </a:t>
            </a:r>
            <a:r>
              <a:rPr dirty="0" sz="1100" spc="-5">
                <a:latin typeface="Arial"/>
                <a:cs typeface="Arial"/>
              </a:rPr>
              <a:t>Issues  Selection of </a:t>
            </a:r>
            <a:r>
              <a:rPr dirty="0" sz="1100" spc="-10">
                <a:latin typeface="Arial"/>
                <a:cs typeface="Arial"/>
              </a:rPr>
              <a:t>Optimum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Solution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Arial"/>
                <a:cs typeface="Arial"/>
              </a:rPr>
              <a:t>Preparation </a:t>
            </a:r>
            <a:r>
              <a:rPr dirty="0" sz="1100" spc="-5">
                <a:latin typeface="Arial"/>
                <a:cs typeface="Arial"/>
              </a:rPr>
              <a:t>of Project Goals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Objectives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Prepare Preliminary Cost Estimates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15">
                <a:latin typeface="Arial"/>
                <a:cs typeface="Arial"/>
              </a:rPr>
              <a:t>development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Plan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6140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Life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Cycle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Life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Cycle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Phasing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55314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74293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8738" y="192636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207819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223001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238184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53367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1220544"/>
            <a:ext cx="3900804" cy="141732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289560" marR="5080" indent="-277495">
              <a:lnSpc>
                <a:spcPct val="119200"/>
              </a:lnSpc>
              <a:spcBef>
                <a:spcPts val="180"/>
              </a:spcBef>
            </a:pPr>
            <a:r>
              <a:rPr dirty="0" sz="1100" spc="-10" b="1">
                <a:latin typeface="Arial"/>
                <a:cs typeface="Arial"/>
              </a:rPr>
              <a:t>Procedures </a:t>
            </a:r>
            <a:r>
              <a:rPr dirty="0" sz="1100" spc="-15" b="1">
                <a:latin typeface="Arial"/>
                <a:cs typeface="Arial"/>
              </a:rPr>
              <a:t>for </a:t>
            </a:r>
            <a:r>
              <a:rPr dirty="0" sz="1100" spc="-5" b="1">
                <a:latin typeface="Arial"/>
                <a:cs typeface="Arial"/>
              </a:rPr>
              <a:t>Preliminary Planning could </a:t>
            </a:r>
            <a:r>
              <a:rPr dirty="0" sz="1100" spc="-10" b="1">
                <a:latin typeface="Arial"/>
                <a:cs typeface="Arial"/>
              </a:rPr>
              <a:t>include:  </a:t>
            </a:r>
            <a:r>
              <a:rPr dirty="0" sz="1100" spc="-5">
                <a:latin typeface="Arial"/>
                <a:cs typeface="Arial"/>
              </a:rPr>
              <a:t>Implementation of </a:t>
            </a:r>
            <a:r>
              <a:rPr dirty="0" sz="1100" spc="-15">
                <a:latin typeface="Arial"/>
                <a:cs typeface="Arial"/>
              </a:rPr>
              <a:t>Development </a:t>
            </a:r>
            <a:r>
              <a:rPr dirty="0" sz="1100" spc="-5">
                <a:latin typeface="Arial"/>
                <a:cs typeface="Arial"/>
              </a:rPr>
              <a:t>Plan as </a:t>
            </a:r>
            <a:r>
              <a:rPr dirty="0" sz="1100" spc="-10">
                <a:latin typeface="Arial"/>
                <a:cs typeface="Arial"/>
              </a:rPr>
              <a:t>derived previously  </a:t>
            </a:r>
            <a:r>
              <a:rPr dirty="0" sz="1100" spc="-5">
                <a:latin typeface="Arial"/>
                <a:cs typeface="Arial"/>
              </a:rPr>
              <a:t>Completion of the </a:t>
            </a:r>
            <a:r>
              <a:rPr dirty="0" sz="1100" spc="-15">
                <a:latin typeface="Arial"/>
                <a:cs typeface="Arial"/>
              </a:rPr>
              <a:t>Following </a:t>
            </a:r>
            <a:r>
              <a:rPr dirty="0" sz="1100" spc="-5">
                <a:latin typeface="Arial"/>
                <a:cs typeface="Arial"/>
              </a:rPr>
              <a:t>Elements</a:t>
            </a:r>
            <a:endParaRPr sz="1100">
              <a:latin typeface="Arial"/>
              <a:cs typeface="Arial"/>
            </a:endParaRPr>
          </a:p>
          <a:p>
            <a:pPr marL="566420" marR="165227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General Scope of </a:t>
            </a:r>
            <a:r>
              <a:rPr dirty="0" sz="1000" spc="-10">
                <a:latin typeface="Arial"/>
                <a:cs typeface="Arial"/>
              </a:rPr>
              <a:t>Works  </a:t>
            </a:r>
            <a:r>
              <a:rPr dirty="0" sz="1000" spc="-5">
                <a:latin typeface="Arial"/>
                <a:cs typeface="Arial"/>
              </a:rPr>
              <a:t>Contractors </a:t>
            </a:r>
            <a:r>
              <a:rPr dirty="0" sz="1000" spc="-30">
                <a:latin typeface="Arial"/>
                <a:cs typeface="Arial"/>
              </a:rPr>
              <a:t>Tasks  </a:t>
            </a:r>
            <a:r>
              <a:rPr dirty="0" sz="1000" spc="-10">
                <a:latin typeface="Arial"/>
                <a:cs typeface="Arial"/>
              </a:rPr>
              <a:t>Performance </a:t>
            </a:r>
            <a:r>
              <a:rPr dirty="0" sz="1000" spc="-5">
                <a:latin typeface="Arial"/>
                <a:cs typeface="Arial"/>
              </a:rPr>
              <a:t>Requirements  Documentation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Requirements  Risk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Assessment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6140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Life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Cycle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Example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Life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Cycle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Phasing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142119" y="1397659"/>
            <a:ext cx="11188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Arial"/>
                <a:cs typeface="Arial"/>
              </a:rPr>
              <a:t>−→−→−→ </a:t>
            </a:r>
            <a:r>
              <a:rPr dirty="0" sz="1100" spc="-5">
                <a:latin typeface="Arial"/>
                <a:cs typeface="Arial"/>
              </a:rPr>
              <a:t>Gate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42119" y="1569731"/>
            <a:ext cx="11188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Arial"/>
                <a:cs typeface="Arial"/>
              </a:rPr>
              <a:t>−→−→−→ </a:t>
            </a:r>
            <a:r>
              <a:rPr dirty="0" sz="1100" spc="-5">
                <a:latin typeface="Arial"/>
                <a:cs typeface="Arial"/>
              </a:rPr>
              <a:t>Gate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42119" y="1741803"/>
            <a:ext cx="11188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Arial"/>
                <a:cs typeface="Arial"/>
              </a:rPr>
              <a:t>−→−→−→ </a:t>
            </a:r>
            <a:r>
              <a:rPr dirty="0" sz="1100" spc="-5">
                <a:latin typeface="Arial"/>
                <a:cs typeface="Arial"/>
              </a:rPr>
              <a:t>Gate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42119" y="1913888"/>
            <a:ext cx="11188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Arial"/>
                <a:cs typeface="Arial"/>
              </a:rPr>
              <a:t>−→−→−→ </a:t>
            </a:r>
            <a:r>
              <a:rPr dirty="0" sz="1100" spc="-5">
                <a:latin typeface="Arial"/>
                <a:cs typeface="Arial"/>
              </a:rPr>
              <a:t>Gate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42119" y="2085961"/>
            <a:ext cx="11188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Arial"/>
                <a:cs typeface="Arial"/>
              </a:rPr>
              <a:t>−→−→−→ </a:t>
            </a:r>
            <a:r>
              <a:rPr dirty="0" sz="1100" spc="-5">
                <a:latin typeface="Arial"/>
                <a:cs typeface="Arial"/>
              </a:rPr>
              <a:t>Gate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294" y="1397659"/>
            <a:ext cx="1736725" cy="10521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441325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Conceptualisation  </a:t>
            </a:r>
            <a:r>
              <a:rPr dirty="0" sz="1100" spc="-10">
                <a:latin typeface="Arial"/>
                <a:cs typeface="Arial"/>
              </a:rPr>
              <a:t>Feasibility  </a:t>
            </a:r>
            <a:r>
              <a:rPr dirty="0" sz="1100" spc="-5">
                <a:latin typeface="Arial"/>
                <a:cs typeface="Arial"/>
              </a:rPr>
              <a:t>Preliminary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Planning  Detail Planning  </a:t>
            </a:r>
            <a:r>
              <a:rPr dirty="0" sz="1100" spc="-10">
                <a:latin typeface="Arial"/>
                <a:cs typeface="Arial"/>
              </a:rPr>
              <a:t>Execution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Arial"/>
                <a:cs typeface="Arial"/>
              </a:rPr>
              <a:t>Commissioning </a:t>
            </a:r>
            <a:r>
              <a:rPr dirty="0" sz="1100" spc="-10">
                <a:latin typeface="Arial"/>
                <a:cs typeface="Arial"/>
              </a:rPr>
              <a:t>&amp;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Handover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42119" y="2258033"/>
            <a:ext cx="11188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>
                <a:latin typeface="Arial"/>
                <a:cs typeface="Arial"/>
              </a:rPr>
              <a:t>−→−→−→ </a:t>
            </a:r>
            <a:r>
              <a:rPr dirty="0" sz="1100" spc="-5">
                <a:latin typeface="Arial"/>
                <a:cs typeface="Arial"/>
              </a:rPr>
              <a:t>Gate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4222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v.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Operational</a:t>
            </a:r>
            <a:r>
              <a:rPr dirty="0" sz="14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97394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218398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239401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47294" y="1340979"/>
            <a:ext cx="3533775" cy="11664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5">
                <a:latin typeface="Arial"/>
                <a:cs typeface="Arial"/>
              </a:rPr>
              <a:t>Work </a:t>
            </a:r>
            <a:r>
              <a:rPr dirty="0" sz="1100" spc="-5">
                <a:latin typeface="Arial"/>
                <a:cs typeface="Arial"/>
              </a:rPr>
              <a:t>can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categorised as either projects or </a:t>
            </a:r>
            <a:r>
              <a:rPr dirty="0" sz="1100" spc="-10">
                <a:latin typeface="Arial"/>
                <a:cs typeface="Arial"/>
              </a:rPr>
              <a:t>operations,  </a:t>
            </a:r>
            <a:r>
              <a:rPr dirty="0" sz="1100" spc="-5">
                <a:latin typeface="Arial"/>
                <a:cs typeface="Arial"/>
              </a:rPr>
              <a:t>although there </a:t>
            </a: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10">
                <a:latin typeface="Arial"/>
                <a:cs typeface="Arial"/>
              </a:rPr>
              <a:t>be an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overlap.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 b="1">
                <a:latin typeface="Arial"/>
                <a:cs typeface="Arial"/>
              </a:rPr>
              <a:t>Shared </a:t>
            </a:r>
            <a:r>
              <a:rPr dirty="0" sz="1100" spc="-5" b="1">
                <a:latin typeface="Arial"/>
                <a:cs typeface="Arial"/>
              </a:rPr>
              <a:t>Characteristics:</a:t>
            </a:r>
            <a:endParaRPr sz="1100">
              <a:latin typeface="Arial"/>
              <a:cs typeface="Arial"/>
            </a:endParaRPr>
          </a:p>
          <a:p>
            <a:pPr marL="289560" marR="1187450">
              <a:lnSpc>
                <a:spcPct val="125299"/>
              </a:lnSpc>
            </a:pPr>
            <a:r>
              <a:rPr dirty="0" sz="1100" spc="-15">
                <a:latin typeface="Arial"/>
                <a:cs typeface="Arial"/>
              </a:rPr>
              <a:t>Performed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people  </a:t>
            </a:r>
            <a:r>
              <a:rPr dirty="0" sz="1100" spc="-10">
                <a:latin typeface="Arial"/>
                <a:cs typeface="Arial"/>
              </a:rPr>
              <a:t>Constrained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resources  Planned, </a:t>
            </a:r>
            <a:r>
              <a:rPr dirty="0" sz="1100" spc="-15">
                <a:latin typeface="Arial"/>
                <a:cs typeface="Arial"/>
              </a:rPr>
              <a:t>executed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controlled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61404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Life</a:t>
            </a:r>
            <a:r>
              <a:rPr dirty="0" sz="600" spc="-3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Cycle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Kill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Point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82110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203113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224116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45120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66123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87126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7294" y="1016062"/>
            <a:ext cx="3666490" cy="196850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Abandoning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project gets </a:t>
            </a:r>
            <a:r>
              <a:rPr dirty="0" sz="1100" spc="-10">
                <a:latin typeface="Arial"/>
                <a:cs typeface="Arial"/>
              </a:rPr>
              <a:t>more </a:t>
            </a:r>
            <a:r>
              <a:rPr dirty="0" sz="1100" spc="-5">
                <a:latin typeface="Arial"/>
                <a:cs typeface="Arial"/>
              </a:rPr>
              <a:t>difficult as time </a:t>
            </a:r>
            <a:r>
              <a:rPr dirty="0" sz="1100" spc="-10">
                <a:latin typeface="Arial"/>
                <a:cs typeface="Arial"/>
              </a:rPr>
              <a:t>progresses  Sometimes </a:t>
            </a:r>
            <a:r>
              <a:rPr dirty="0" sz="1100" spc="-5">
                <a:latin typeface="Arial"/>
                <a:cs typeface="Arial"/>
              </a:rPr>
              <a:t>abandoning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project is the most </a:t>
            </a:r>
            <a:r>
              <a:rPr dirty="0" sz="1100" spc="-10">
                <a:latin typeface="Arial"/>
                <a:cs typeface="Arial"/>
              </a:rPr>
              <a:t>pragmatic  business </a:t>
            </a:r>
            <a:r>
              <a:rPr dirty="0" sz="1100" spc="-5">
                <a:latin typeface="Arial"/>
                <a:cs typeface="Arial"/>
              </a:rPr>
              <a:t>decision.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Arial"/>
                <a:cs typeface="Arial"/>
              </a:rPr>
              <a:t>So </a:t>
            </a:r>
            <a:r>
              <a:rPr dirty="0" sz="1100" spc="-20">
                <a:latin typeface="Arial"/>
                <a:cs typeface="Arial"/>
              </a:rPr>
              <a:t>why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stakeholders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continue?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5" b="1">
                <a:latin typeface="Arial"/>
                <a:cs typeface="Arial"/>
              </a:rPr>
              <a:t>Principle of Irrational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Escalation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10">
                <a:latin typeface="Arial"/>
                <a:cs typeface="Arial"/>
              </a:rPr>
              <a:t>Personally </a:t>
            </a:r>
            <a:r>
              <a:rPr dirty="0" sz="1100" spc="-15">
                <a:latin typeface="Arial"/>
                <a:cs typeface="Arial"/>
              </a:rPr>
              <a:t>invested</a:t>
            </a:r>
            <a:endParaRPr sz="1100">
              <a:latin typeface="Arial"/>
              <a:cs typeface="Arial"/>
            </a:endParaRPr>
          </a:p>
          <a:p>
            <a:pPr marL="289560" marR="146050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Emotion; ego; refuse to admit </a:t>
            </a:r>
            <a:r>
              <a:rPr dirty="0" sz="1100" spc="-10">
                <a:latin typeface="Arial"/>
                <a:cs typeface="Arial"/>
              </a:rPr>
              <a:t>defeat; </a:t>
            </a:r>
            <a:r>
              <a:rPr dirty="0" sz="1100" spc="-5">
                <a:latin typeface="Arial"/>
                <a:cs typeface="Arial"/>
              </a:rPr>
              <a:t>reputation;</a:t>
            </a:r>
            <a:r>
              <a:rPr dirty="0" sz="1100" spc="-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  Time; cannot </a:t>
            </a:r>
            <a:r>
              <a:rPr dirty="0" sz="1100">
                <a:latin typeface="Arial"/>
                <a:cs typeface="Arial"/>
              </a:rPr>
              <a:t>turn </a:t>
            </a:r>
            <a:r>
              <a:rPr dirty="0" sz="1100" spc="-10">
                <a:latin typeface="Arial"/>
                <a:cs typeface="Arial"/>
              </a:rPr>
              <a:t>back; </a:t>
            </a:r>
            <a:r>
              <a:rPr dirty="0" sz="1100" spc="-5">
                <a:latin typeface="Arial"/>
                <a:cs typeface="Arial"/>
              </a:rPr>
              <a:t>delivery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deadline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10">
                <a:latin typeface="Arial"/>
                <a:cs typeface="Arial"/>
              </a:rPr>
              <a:t>Money; </a:t>
            </a:r>
            <a:r>
              <a:rPr dirty="0" sz="1100" spc="-15">
                <a:latin typeface="Arial"/>
                <a:cs typeface="Arial"/>
              </a:rPr>
              <a:t>non-recoverable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investment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5">
                <a:latin typeface="Arial"/>
                <a:cs typeface="Arial"/>
              </a:rPr>
              <a:t>Failure </a:t>
            </a:r>
            <a:r>
              <a:rPr dirty="0" sz="1100" spc="-5">
                <a:latin typeface="Arial"/>
                <a:cs typeface="Arial"/>
              </a:rPr>
              <a:t>to recognise </a:t>
            </a:r>
            <a:r>
              <a:rPr dirty="0" sz="1100" spc="-10">
                <a:latin typeface="Arial"/>
                <a:cs typeface="Arial"/>
              </a:rPr>
              <a:t>abandonment </a:t>
            </a:r>
            <a:r>
              <a:rPr dirty="0" sz="1100" spc="-5">
                <a:latin typeface="Arial"/>
                <a:cs typeface="Arial"/>
              </a:rPr>
              <a:t>as </a:t>
            </a:r>
            <a:r>
              <a:rPr dirty="0" sz="1100" spc="-10">
                <a:latin typeface="Arial"/>
                <a:cs typeface="Arial"/>
              </a:rPr>
              <a:t>an viable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option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7245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Stakeholders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Stakeholders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96989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238996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47294" y="1336927"/>
            <a:ext cx="3873500" cy="116649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Stakeholders </a:t>
            </a:r>
            <a:r>
              <a:rPr dirty="0" sz="1100" spc="-5">
                <a:latin typeface="Arial"/>
                <a:cs typeface="Arial"/>
              </a:rPr>
              <a:t>are individuals or organisations that are </a:t>
            </a:r>
            <a:r>
              <a:rPr dirty="0" sz="1100" spc="-10">
                <a:latin typeface="Arial"/>
                <a:cs typeface="Arial"/>
              </a:rPr>
              <a:t>actively  </a:t>
            </a:r>
            <a:r>
              <a:rPr dirty="0" sz="1100" spc="-15">
                <a:latin typeface="Arial"/>
                <a:cs typeface="Arial"/>
              </a:rPr>
              <a:t>involved </a:t>
            </a:r>
            <a:r>
              <a:rPr dirty="0" sz="1100" spc="-5">
                <a:latin typeface="Arial"/>
                <a:cs typeface="Arial"/>
              </a:rPr>
              <a:t>in the project, or </a:t>
            </a:r>
            <a:r>
              <a:rPr dirty="0" sz="1100" spc="-10">
                <a:latin typeface="Arial"/>
                <a:cs typeface="Arial"/>
              </a:rPr>
              <a:t>whose </a:t>
            </a:r>
            <a:r>
              <a:rPr dirty="0" sz="1100" spc="-5">
                <a:latin typeface="Arial"/>
                <a:cs typeface="Arial"/>
              </a:rPr>
              <a:t>interests </a:t>
            </a: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10">
                <a:latin typeface="Arial"/>
                <a:cs typeface="Arial"/>
              </a:rPr>
              <a:t>be effected </a:t>
            </a:r>
            <a:r>
              <a:rPr dirty="0" sz="1100" spc="-5">
                <a:latin typeface="Arial"/>
                <a:cs typeface="Arial"/>
              </a:rPr>
              <a:t>as </a:t>
            </a:r>
            <a:r>
              <a:rPr dirty="0" sz="1100" spc="-10">
                <a:latin typeface="Arial"/>
                <a:cs typeface="Arial"/>
              </a:rPr>
              <a:t>a  </a:t>
            </a:r>
            <a:r>
              <a:rPr dirty="0" sz="1100" spc="-5">
                <a:latin typeface="Arial"/>
                <a:cs typeface="Arial"/>
              </a:rPr>
              <a:t>result of the project </a:t>
            </a:r>
            <a:r>
              <a:rPr dirty="0" sz="1100" spc="-15">
                <a:latin typeface="Arial"/>
                <a:cs typeface="Arial"/>
              </a:rPr>
              <a:t>execution </a:t>
            </a:r>
            <a:r>
              <a:rPr dirty="0" sz="1100" spc="-5">
                <a:latin typeface="Arial"/>
                <a:cs typeface="Arial"/>
              </a:rPr>
              <a:t>or completion. </a:t>
            </a:r>
            <a:r>
              <a:rPr dirty="0" sz="1100" spc="-10">
                <a:latin typeface="Arial"/>
                <a:cs typeface="Arial"/>
              </a:rPr>
              <a:t>(PMBOK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Defn.)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5">
                <a:latin typeface="Arial"/>
                <a:cs typeface="Arial"/>
              </a:rPr>
              <a:t>They </a:t>
            </a: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15">
                <a:latin typeface="Arial"/>
                <a:cs typeface="Arial"/>
              </a:rPr>
              <a:t>exert </a:t>
            </a:r>
            <a:r>
              <a:rPr dirty="0" sz="1100" spc="-5">
                <a:latin typeface="Arial"/>
                <a:cs typeface="Arial"/>
              </a:rPr>
              <a:t>influence </a:t>
            </a:r>
            <a:r>
              <a:rPr dirty="0" sz="1100" spc="-20">
                <a:latin typeface="Arial"/>
                <a:cs typeface="Arial"/>
              </a:rPr>
              <a:t>over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35">
                <a:latin typeface="Arial"/>
                <a:cs typeface="Arial"/>
              </a:rPr>
              <a:t>Teams </a:t>
            </a:r>
            <a:r>
              <a:rPr dirty="0" sz="1100" spc="-10">
                <a:latin typeface="Arial"/>
                <a:cs typeface="Arial"/>
              </a:rPr>
              <a:t>must </a:t>
            </a:r>
            <a:r>
              <a:rPr dirty="0" sz="1100" spc="-5">
                <a:latin typeface="Arial"/>
                <a:cs typeface="Arial"/>
              </a:rPr>
              <a:t>identify </a:t>
            </a:r>
            <a:r>
              <a:rPr dirty="0" sz="1100" spc="-10">
                <a:latin typeface="Arial"/>
                <a:cs typeface="Arial"/>
              </a:rPr>
              <a:t>and manage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them.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5">
                <a:latin typeface="Arial"/>
                <a:cs typeface="Arial"/>
              </a:rPr>
              <a:t>Cannot ignore</a:t>
            </a:r>
            <a:r>
              <a:rPr dirty="0" sz="1100" spc="-10">
                <a:latin typeface="Arial"/>
                <a:cs typeface="Arial"/>
              </a:rPr>
              <a:t> them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7245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Stakeholders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Stakeholders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85146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223357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47294" y="1218500"/>
            <a:ext cx="3913504" cy="14725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Stakeholders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5">
                <a:latin typeface="Arial"/>
                <a:cs typeface="Arial"/>
              </a:rPr>
              <a:t>varying </a:t>
            </a:r>
            <a:r>
              <a:rPr dirty="0" sz="1100" spc="-15">
                <a:latin typeface="Arial"/>
                <a:cs typeface="Arial"/>
              </a:rPr>
              <a:t>levels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5">
                <a:latin typeface="Arial"/>
                <a:cs typeface="Arial"/>
              </a:rPr>
              <a:t>responsibility, authority, </a:t>
            </a:r>
            <a:r>
              <a:rPr dirty="0" sz="1100" spc="-10">
                <a:latin typeface="Arial"/>
                <a:cs typeface="Arial"/>
              </a:rPr>
              <a:t>and  </a:t>
            </a:r>
            <a:r>
              <a:rPr dirty="0" sz="1100" spc="-5">
                <a:latin typeface="Arial"/>
                <a:cs typeface="Arial"/>
              </a:rPr>
              <a:t>input.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Arial"/>
                <a:cs typeface="Arial"/>
              </a:rPr>
              <a:t>These </a:t>
            </a:r>
            <a:r>
              <a:rPr dirty="0" sz="1100" spc="-15">
                <a:latin typeface="Arial"/>
                <a:cs typeface="Arial"/>
              </a:rPr>
              <a:t>levels </a:t>
            </a:r>
            <a:r>
              <a:rPr dirty="0" sz="1100" spc="-5">
                <a:latin typeface="Arial"/>
                <a:cs typeface="Arial"/>
              </a:rPr>
              <a:t>can </a:t>
            </a:r>
            <a:r>
              <a:rPr dirty="0" sz="1100" spc="-10">
                <a:latin typeface="Arial"/>
                <a:cs typeface="Arial"/>
              </a:rPr>
              <a:t>change </a:t>
            </a:r>
            <a:r>
              <a:rPr dirty="0" sz="1100" spc="-20">
                <a:latin typeface="Arial"/>
                <a:cs typeface="Arial"/>
              </a:rPr>
              <a:t>over </a:t>
            </a:r>
            <a:r>
              <a:rPr dirty="0" sz="1100" spc="-5">
                <a:latin typeface="Arial"/>
                <a:cs typeface="Arial"/>
              </a:rPr>
              <a:t>the course of the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</a:t>
            </a:r>
            <a:endParaRPr sz="1100">
              <a:latin typeface="Arial"/>
              <a:cs typeface="Arial"/>
            </a:endParaRPr>
          </a:p>
          <a:p>
            <a:pPr marL="289560" marR="11430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General Population </a:t>
            </a:r>
            <a:r>
              <a:rPr dirty="0" sz="1100" spc="-5">
                <a:latin typeface="Arial"/>
                <a:cs typeface="Arial"/>
              </a:rPr>
              <a:t>can </a:t>
            </a:r>
            <a:r>
              <a:rPr dirty="0" sz="1100" spc="-15">
                <a:latin typeface="Arial"/>
                <a:cs typeface="Arial"/>
              </a:rPr>
              <a:t>exert </a:t>
            </a:r>
            <a:r>
              <a:rPr dirty="0" sz="1100" spc="-10">
                <a:latin typeface="Arial"/>
                <a:cs typeface="Arial"/>
              </a:rPr>
              <a:t>a great </a:t>
            </a:r>
            <a:r>
              <a:rPr dirty="0" sz="1100" spc="-5">
                <a:latin typeface="Arial"/>
                <a:cs typeface="Arial"/>
              </a:rPr>
              <a:t>influence during the  planning stage </a:t>
            </a:r>
            <a:r>
              <a:rPr dirty="0" sz="1100" spc="-15">
                <a:latin typeface="Arial"/>
                <a:cs typeface="Arial"/>
              </a:rPr>
              <a:t>(Jury’s </a:t>
            </a:r>
            <a:r>
              <a:rPr dirty="0" sz="1100" spc="-5">
                <a:latin typeface="Arial"/>
                <a:cs typeface="Arial"/>
              </a:rPr>
              <a:t>Hotel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Dublin)</a:t>
            </a:r>
            <a:endParaRPr sz="1100">
              <a:latin typeface="Arial"/>
              <a:cs typeface="Arial"/>
            </a:endParaRPr>
          </a:p>
          <a:p>
            <a:pPr marL="289560" marR="19685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Influence of </a:t>
            </a:r>
            <a:r>
              <a:rPr dirty="0" sz="1100" spc="-10">
                <a:latin typeface="Arial"/>
                <a:cs typeface="Arial"/>
              </a:rPr>
              <a:t>Population greatly </a:t>
            </a:r>
            <a:r>
              <a:rPr dirty="0" sz="1100" spc="-5">
                <a:latin typeface="Arial"/>
                <a:cs typeface="Arial"/>
              </a:rPr>
              <a:t>diminished </a:t>
            </a:r>
            <a:r>
              <a:rPr dirty="0" sz="1100" spc="-10">
                <a:latin typeface="Arial"/>
                <a:cs typeface="Arial"/>
              </a:rPr>
              <a:t>once </a:t>
            </a:r>
            <a:r>
              <a:rPr dirty="0" sz="1100" spc="-5">
                <a:latin typeface="Arial"/>
                <a:cs typeface="Arial"/>
              </a:rPr>
              <a:t>planning is  obtained, </a:t>
            </a:r>
            <a:r>
              <a:rPr dirty="0" sz="1100" spc="-20">
                <a:latin typeface="Arial"/>
                <a:cs typeface="Arial"/>
              </a:rPr>
              <a:t>however may </a:t>
            </a:r>
            <a:r>
              <a:rPr dirty="0" sz="1100" spc="-5">
                <a:latin typeface="Arial"/>
                <a:cs typeface="Arial"/>
              </a:rPr>
              <a:t>disrupt </a:t>
            </a:r>
            <a:r>
              <a:rPr dirty="0" sz="1100" spc="-10">
                <a:latin typeface="Arial"/>
                <a:cs typeface="Arial"/>
              </a:rPr>
              <a:t>progress on </a:t>
            </a:r>
            <a:r>
              <a:rPr dirty="0" sz="1100" spc="-5">
                <a:latin typeface="Arial"/>
                <a:cs typeface="Arial"/>
              </a:rPr>
              <a:t>other </a:t>
            </a:r>
            <a:r>
              <a:rPr dirty="0" sz="1100" spc="-10">
                <a:latin typeface="Arial"/>
                <a:cs typeface="Arial"/>
              </a:rPr>
              <a:t>issues,  </a:t>
            </a:r>
            <a:r>
              <a:rPr dirty="0" sz="1100" spc="-5">
                <a:latin typeface="Arial"/>
                <a:cs typeface="Arial"/>
              </a:rPr>
              <a:t>such as </a:t>
            </a:r>
            <a:r>
              <a:rPr dirty="0" sz="1100" spc="-10">
                <a:latin typeface="Arial"/>
                <a:cs typeface="Arial"/>
              </a:rPr>
              <a:t>noise, </a:t>
            </a:r>
            <a:r>
              <a:rPr dirty="0" sz="1100" spc="-5">
                <a:latin typeface="Arial"/>
                <a:cs typeface="Arial"/>
              </a:rPr>
              <a:t>dust, </a:t>
            </a:r>
            <a:r>
              <a:rPr dirty="0" sz="1100" spc="-10">
                <a:latin typeface="Arial"/>
                <a:cs typeface="Arial"/>
              </a:rPr>
              <a:t>traffic</a:t>
            </a:r>
            <a:r>
              <a:rPr dirty="0" sz="1100" spc="-5">
                <a:latin typeface="Arial"/>
                <a:cs typeface="Arial"/>
              </a:rPr>
              <a:t> 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7245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Stakeholders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Stakeholders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42242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95573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8738" y="2275560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43592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2755747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305940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7294" y="808734"/>
            <a:ext cx="3890010" cy="25069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Arial"/>
                <a:cs typeface="Arial"/>
              </a:rPr>
              <a:t>Stakeholders </a:t>
            </a:r>
            <a:r>
              <a:rPr dirty="0" sz="1100" spc="-5">
                <a:latin typeface="Arial"/>
                <a:cs typeface="Arial"/>
              </a:rPr>
              <a:t>are not </a:t>
            </a:r>
            <a:r>
              <a:rPr dirty="0" sz="1100" spc="-15">
                <a:latin typeface="Arial"/>
                <a:cs typeface="Arial"/>
              </a:rPr>
              <a:t>always </a:t>
            </a:r>
            <a:r>
              <a:rPr dirty="0" sz="1100" spc="-5">
                <a:latin typeface="Arial"/>
                <a:cs typeface="Arial"/>
              </a:rPr>
              <a:t>easy to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identify</a:t>
            </a:r>
            <a:endParaRPr sz="1100">
              <a:latin typeface="Arial"/>
              <a:cs typeface="Arial"/>
            </a:endParaRPr>
          </a:p>
          <a:p>
            <a:pPr marL="12700" marR="502920">
              <a:lnSpc>
                <a:spcPct val="102600"/>
              </a:lnSpc>
            </a:pPr>
            <a:r>
              <a:rPr dirty="0" sz="1100" spc="-15">
                <a:latin typeface="Arial"/>
                <a:cs typeface="Arial"/>
              </a:rPr>
              <a:t>Failure </a:t>
            </a:r>
            <a:r>
              <a:rPr dirty="0" sz="1100" spc="-5">
                <a:latin typeface="Arial"/>
                <a:cs typeface="Arial"/>
              </a:rPr>
              <a:t>to Identify </a:t>
            </a:r>
            <a:r>
              <a:rPr dirty="0" sz="1100" spc="-30">
                <a:latin typeface="Arial"/>
                <a:cs typeface="Arial"/>
              </a:rPr>
              <a:t>Key </a:t>
            </a:r>
            <a:r>
              <a:rPr dirty="0" sz="1100" spc="-10">
                <a:latin typeface="Arial"/>
                <a:cs typeface="Arial"/>
              </a:rPr>
              <a:t>Stakeholders </a:t>
            </a:r>
            <a:r>
              <a:rPr dirty="0" sz="1100" spc="-5">
                <a:latin typeface="Arial"/>
                <a:cs typeface="Arial"/>
              </a:rPr>
              <a:t>can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serious  </a:t>
            </a:r>
            <a:r>
              <a:rPr dirty="0" sz="1100" spc="-10">
                <a:latin typeface="Arial"/>
                <a:cs typeface="Arial"/>
              </a:rPr>
              <a:t>negative effect on a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80"/>
              </a:spcBef>
            </a:pPr>
            <a:r>
              <a:rPr dirty="0" sz="1100" spc="-10">
                <a:latin typeface="Arial"/>
                <a:cs typeface="Arial"/>
              </a:rPr>
              <a:t>UK NHS </a:t>
            </a:r>
            <a:r>
              <a:rPr dirty="0" sz="1100" spc="-5">
                <a:latin typeface="Arial"/>
                <a:cs typeface="Arial"/>
              </a:rPr>
              <a:t>IT Project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(NPfIT)</a:t>
            </a:r>
            <a:endParaRPr sz="1100">
              <a:latin typeface="Arial"/>
              <a:cs typeface="Arial"/>
            </a:endParaRPr>
          </a:p>
          <a:p>
            <a:pPr marL="12700" marR="231775">
              <a:lnSpc>
                <a:spcPct val="102600"/>
              </a:lnSpc>
              <a:spcBef>
                <a:spcPts val="150"/>
              </a:spcBef>
            </a:pPr>
            <a:r>
              <a:rPr dirty="0" sz="1100" spc="-10">
                <a:latin typeface="Arial"/>
                <a:cs typeface="Arial"/>
              </a:rPr>
              <a:t>Stakeholders </a:t>
            </a:r>
            <a:r>
              <a:rPr dirty="0" sz="1100" spc="-5">
                <a:latin typeface="Arial"/>
                <a:cs typeface="Arial"/>
              </a:rPr>
              <a:t>can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 b="1">
                <a:latin typeface="Arial"/>
                <a:cs typeface="Arial"/>
              </a:rPr>
              <a:t>negative </a:t>
            </a:r>
            <a:r>
              <a:rPr dirty="0" sz="1100" spc="-5">
                <a:latin typeface="Arial"/>
                <a:cs typeface="Arial"/>
              </a:rPr>
              <a:t>or </a:t>
            </a:r>
            <a:r>
              <a:rPr dirty="0" sz="1100" spc="-5" b="1">
                <a:latin typeface="Arial"/>
                <a:cs typeface="Arial"/>
              </a:rPr>
              <a:t>positive </a:t>
            </a:r>
            <a:r>
              <a:rPr dirty="0" sz="1100" spc="-10">
                <a:latin typeface="Arial"/>
                <a:cs typeface="Arial"/>
              </a:rPr>
              <a:t>effect on </a:t>
            </a:r>
            <a:r>
              <a:rPr dirty="0" sz="1100" spc="-5">
                <a:latin typeface="Arial"/>
                <a:cs typeface="Arial"/>
              </a:rPr>
              <a:t>the  project</a:t>
            </a:r>
            <a:endParaRPr sz="1100">
              <a:latin typeface="Arial"/>
              <a:cs typeface="Arial"/>
            </a:endParaRPr>
          </a:p>
          <a:p>
            <a:pPr marL="289560" marR="19050">
              <a:lnSpc>
                <a:spcPts val="1200"/>
              </a:lnSpc>
              <a:spcBef>
                <a:spcPts val="160"/>
              </a:spcBef>
            </a:pPr>
            <a:r>
              <a:rPr dirty="0" sz="1100" spc="-10" b="1">
                <a:latin typeface="Arial"/>
                <a:cs typeface="Arial"/>
              </a:rPr>
              <a:t>Positive Stakeholders </a:t>
            </a:r>
            <a:r>
              <a:rPr dirty="0" sz="1100" spc="-5">
                <a:latin typeface="Arial"/>
                <a:cs typeface="Arial"/>
              </a:rPr>
              <a:t>are those </a:t>
            </a:r>
            <a:r>
              <a:rPr dirty="0" sz="1100" spc="-10">
                <a:latin typeface="Arial"/>
                <a:cs typeface="Arial"/>
              </a:rPr>
              <a:t>who </a:t>
            </a:r>
            <a:r>
              <a:rPr dirty="0" sz="1100" spc="-5">
                <a:latin typeface="Arial"/>
                <a:cs typeface="Arial"/>
              </a:rPr>
              <a:t>will benefit from the  successful </a:t>
            </a:r>
            <a:r>
              <a:rPr dirty="0" sz="1100" spc="-10">
                <a:latin typeface="Arial"/>
                <a:cs typeface="Arial"/>
              </a:rPr>
              <a:t>outcome </a:t>
            </a:r>
            <a:r>
              <a:rPr dirty="0" sz="1100" spc="-5">
                <a:latin typeface="Arial"/>
                <a:cs typeface="Arial"/>
              </a:rPr>
              <a:t>of the project</a:t>
            </a:r>
            <a:endParaRPr sz="110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30"/>
              </a:spcBef>
            </a:pPr>
            <a:r>
              <a:rPr dirty="0" sz="1000" spc="-5">
                <a:latin typeface="Arial"/>
                <a:cs typeface="Arial"/>
              </a:rPr>
              <a:t>Usually easy to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identify</a:t>
            </a:r>
            <a:endParaRPr sz="1000">
              <a:latin typeface="Arial"/>
              <a:cs typeface="Arial"/>
            </a:endParaRPr>
          </a:p>
          <a:p>
            <a:pPr marL="289560" marR="147955">
              <a:lnSpc>
                <a:spcPts val="1200"/>
              </a:lnSpc>
              <a:spcBef>
                <a:spcPts val="155"/>
              </a:spcBef>
            </a:pPr>
            <a:r>
              <a:rPr dirty="0" sz="1100" spc="-5" b="1">
                <a:latin typeface="Arial"/>
                <a:cs typeface="Arial"/>
              </a:rPr>
              <a:t>Negative </a:t>
            </a:r>
            <a:r>
              <a:rPr dirty="0" sz="1100" spc="-10" b="1">
                <a:latin typeface="Arial"/>
                <a:cs typeface="Arial"/>
              </a:rPr>
              <a:t>Stakeholders </a:t>
            </a:r>
            <a:r>
              <a:rPr dirty="0" sz="1100" spc="-5">
                <a:latin typeface="Arial"/>
                <a:cs typeface="Arial"/>
              </a:rPr>
              <a:t>are those </a:t>
            </a:r>
            <a:r>
              <a:rPr dirty="0" sz="1100" spc="-10">
                <a:latin typeface="Arial"/>
                <a:cs typeface="Arial"/>
              </a:rPr>
              <a:t>who </a:t>
            </a:r>
            <a:r>
              <a:rPr dirty="0" sz="1100" spc="-5">
                <a:latin typeface="Arial"/>
                <a:cs typeface="Arial"/>
              </a:rPr>
              <a:t>will see </a:t>
            </a:r>
            <a:r>
              <a:rPr dirty="0" sz="1100" spc="-10">
                <a:latin typeface="Arial"/>
                <a:cs typeface="Arial"/>
              </a:rPr>
              <a:t>negative  </a:t>
            </a:r>
            <a:r>
              <a:rPr dirty="0" sz="1100" spc="-5">
                <a:latin typeface="Arial"/>
                <a:cs typeface="Arial"/>
              </a:rPr>
              <a:t>outcomes from the projects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success.</a:t>
            </a:r>
            <a:endParaRPr sz="1100">
              <a:latin typeface="Arial"/>
              <a:cs typeface="Arial"/>
            </a:endParaRPr>
          </a:p>
          <a:p>
            <a:pPr marL="566420" marR="5080">
              <a:lnSpc>
                <a:spcPct val="100000"/>
              </a:lnSpc>
              <a:spcBef>
                <a:spcPts val="25"/>
              </a:spcBef>
            </a:pPr>
            <a:r>
              <a:rPr dirty="0" sz="1000" spc="-5">
                <a:latin typeface="Arial"/>
                <a:cs typeface="Arial"/>
              </a:rPr>
              <a:t>A </a:t>
            </a:r>
            <a:r>
              <a:rPr dirty="0" sz="1000" spc="-10">
                <a:latin typeface="Arial"/>
                <a:cs typeface="Arial"/>
              </a:rPr>
              <a:t>New </a:t>
            </a:r>
            <a:r>
              <a:rPr dirty="0" sz="1000" spc="-5">
                <a:latin typeface="Arial"/>
                <a:cs typeface="Arial"/>
              </a:rPr>
              <a:t>Hotel Project will </a:t>
            </a:r>
            <a:r>
              <a:rPr dirty="0" sz="1000" spc="-15">
                <a:latin typeface="Arial"/>
                <a:cs typeface="Arial"/>
              </a:rPr>
              <a:t>have </a:t>
            </a:r>
            <a:r>
              <a:rPr dirty="0" sz="1000" spc="-5">
                <a:latin typeface="Arial"/>
                <a:cs typeface="Arial"/>
              </a:rPr>
              <a:t>a negative </a:t>
            </a:r>
            <a:r>
              <a:rPr dirty="0" sz="1000" spc="-10">
                <a:latin typeface="Arial"/>
                <a:cs typeface="Arial"/>
              </a:rPr>
              <a:t>effect </a:t>
            </a:r>
            <a:r>
              <a:rPr dirty="0" sz="1000" spc="-5">
                <a:latin typeface="Arial"/>
                <a:cs typeface="Arial"/>
              </a:rPr>
              <a:t>on the trade  of </a:t>
            </a:r>
            <a:r>
              <a:rPr dirty="0" sz="1000" spc="-10">
                <a:latin typeface="Arial"/>
                <a:cs typeface="Arial"/>
              </a:rPr>
              <a:t>nearby </a:t>
            </a:r>
            <a:r>
              <a:rPr dirty="0" sz="1000" spc="-5">
                <a:latin typeface="Arial"/>
                <a:cs typeface="Arial"/>
              </a:rPr>
              <a:t>hotels</a:t>
            </a:r>
            <a:endParaRPr sz="1000">
              <a:latin typeface="Arial"/>
              <a:cs typeface="Arial"/>
            </a:endParaRPr>
          </a:p>
          <a:p>
            <a:pPr marL="566420" marR="313055">
              <a:lnSpc>
                <a:spcPts val="1200"/>
              </a:lnSpc>
              <a:spcBef>
                <a:spcPts val="35"/>
              </a:spcBef>
            </a:pPr>
            <a:r>
              <a:rPr dirty="0" sz="1000" spc="-5">
                <a:latin typeface="Arial"/>
                <a:cs typeface="Arial"/>
              </a:rPr>
              <a:t>A </a:t>
            </a:r>
            <a:r>
              <a:rPr dirty="0" sz="1000" spc="-10">
                <a:latin typeface="Arial"/>
                <a:cs typeface="Arial"/>
              </a:rPr>
              <a:t>new </a:t>
            </a:r>
            <a:r>
              <a:rPr dirty="0" sz="1000" spc="-5">
                <a:latin typeface="Arial"/>
                <a:cs typeface="Arial"/>
              </a:rPr>
              <a:t>factory </a:t>
            </a:r>
            <a:r>
              <a:rPr dirty="0" sz="1000" spc="-15">
                <a:latin typeface="Arial"/>
                <a:cs typeface="Arial"/>
              </a:rPr>
              <a:t>may have </a:t>
            </a:r>
            <a:r>
              <a:rPr dirty="0" sz="1000" spc="-5">
                <a:latin typeface="Arial"/>
                <a:cs typeface="Arial"/>
              </a:rPr>
              <a:t>negative </a:t>
            </a:r>
            <a:r>
              <a:rPr dirty="0" sz="1000" spc="-10">
                <a:latin typeface="Arial"/>
                <a:cs typeface="Arial"/>
              </a:rPr>
              <a:t>effect </a:t>
            </a:r>
            <a:r>
              <a:rPr dirty="0" sz="1000" spc="-5">
                <a:latin typeface="Arial"/>
                <a:cs typeface="Arial"/>
              </a:rPr>
              <a:t>on an </a:t>
            </a:r>
            <a:r>
              <a:rPr dirty="0" sz="1000" spc="-10">
                <a:latin typeface="Arial"/>
                <a:cs typeface="Arial"/>
              </a:rPr>
              <a:t>existing  factory’s </a:t>
            </a:r>
            <a:r>
              <a:rPr dirty="0" sz="1000" spc="-5">
                <a:latin typeface="Arial"/>
                <a:cs typeface="Arial"/>
              </a:rPr>
              <a:t>ability to retain workers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7245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Stakeholders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Stakeholders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48873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208086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47294" y="1156129"/>
            <a:ext cx="3889375" cy="159194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Arial"/>
                <a:cs typeface="Arial"/>
              </a:rPr>
              <a:t>Positive Stakeholders</a:t>
            </a:r>
            <a:endParaRPr sz="1100">
              <a:latin typeface="Arial"/>
              <a:cs typeface="Arial"/>
            </a:endParaRPr>
          </a:p>
          <a:p>
            <a:pPr marL="289560" marR="212725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Their interests are best served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helping the project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to  succeed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5" b="1">
                <a:latin typeface="Arial"/>
                <a:cs typeface="Arial"/>
              </a:rPr>
              <a:t>Negative</a:t>
            </a:r>
            <a:r>
              <a:rPr dirty="0" sz="1100" spc="-10" b="1">
                <a:latin typeface="Arial"/>
                <a:cs typeface="Arial"/>
              </a:rPr>
              <a:t> Stakeholders</a:t>
            </a:r>
            <a:endParaRPr sz="1100">
              <a:latin typeface="Arial"/>
              <a:cs typeface="Arial"/>
            </a:endParaRPr>
          </a:p>
          <a:p>
            <a:pPr marL="289560" marR="48260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Their interests are best served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5">
                <a:latin typeface="Arial"/>
                <a:cs typeface="Arial"/>
              </a:rPr>
              <a:t>impeding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  </a:t>
            </a:r>
            <a:r>
              <a:rPr dirty="0" sz="1100" spc="-10">
                <a:latin typeface="Arial"/>
                <a:cs typeface="Arial"/>
              </a:rPr>
              <a:t>progress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Ignoring </a:t>
            </a:r>
            <a:r>
              <a:rPr dirty="0" sz="1100" spc="-10">
                <a:latin typeface="Arial"/>
                <a:cs typeface="Arial"/>
              </a:rPr>
              <a:t>Negative Stakeholders </a:t>
            </a:r>
            <a:r>
              <a:rPr dirty="0" sz="1100" spc="-5">
                <a:latin typeface="Arial"/>
                <a:cs typeface="Arial"/>
              </a:rPr>
              <a:t>can put </a:t>
            </a:r>
            <a:r>
              <a:rPr dirty="0" sz="1100" spc="-10">
                <a:latin typeface="Arial"/>
                <a:cs typeface="Arial"/>
              </a:rPr>
              <a:t>an </a:t>
            </a:r>
            <a:r>
              <a:rPr dirty="0" sz="1100" spc="-5">
                <a:latin typeface="Arial"/>
                <a:cs typeface="Arial"/>
              </a:rPr>
              <a:t>entire project at </a:t>
            </a:r>
            <a:r>
              <a:rPr dirty="0" sz="1100">
                <a:latin typeface="Arial"/>
                <a:cs typeface="Arial"/>
              </a:rPr>
              <a:t>risk 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failure; </a:t>
            </a:r>
            <a:r>
              <a:rPr dirty="0" sz="1100" spc="-5">
                <a:latin typeface="Arial"/>
                <a:cs typeface="Arial"/>
              </a:rPr>
              <a:t>suspension; financial ruin; or </a:t>
            </a:r>
            <a:r>
              <a:rPr dirty="0" sz="1100" spc="-15">
                <a:latin typeface="Arial"/>
                <a:cs typeface="Arial"/>
              </a:rPr>
              <a:t>worse.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7245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Stakeholders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Stakeholders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08104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44332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249392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302828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47294" y="781466"/>
            <a:ext cx="3839210" cy="253238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1100" spc="-30">
                <a:latin typeface="Arial"/>
                <a:cs typeface="Arial"/>
              </a:rPr>
              <a:t>Key </a:t>
            </a:r>
            <a:r>
              <a:rPr dirty="0" sz="1100" spc="-10">
                <a:latin typeface="Arial"/>
                <a:cs typeface="Arial"/>
              </a:rPr>
              <a:t>Stakeholders on </a:t>
            </a:r>
            <a:r>
              <a:rPr dirty="0" sz="1100" spc="-15">
                <a:latin typeface="Arial"/>
                <a:cs typeface="Arial"/>
              </a:rPr>
              <a:t>every </a:t>
            </a:r>
            <a:r>
              <a:rPr dirty="0" sz="1100" spc="-5">
                <a:latin typeface="Arial"/>
                <a:cs typeface="Arial"/>
              </a:rPr>
              <a:t>Project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include:</a:t>
            </a:r>
            <a:endParaRPr sz="1100">
              <a:latin typeface="Arial"/>
              <a:cs typeface="Arial"/>
            </a:endParaRPr>
          </a:p>
          <a:p>
            <a:pPr marL="289560" marR="84455">
              <a:lnSpc>
                <a:spcPct val="102600"/>
              </a:lnSpc>
              <a:spcBef>
                <a:spcPts val="170"/>
              </a:spcBef>
            </a:pPr>
            <a:r>
              <a:rPr dirty="0" sz="1100" spc="-10" b="1">
                <a:latin typeface="Arial"/>
                <a:cs typeface="Arial"/>
              </a:rPr>
              <a:t>Project manager</a:t>
            </a:r>
            <a:r>
              <a:rPr dirty="0" sz="1100" spc="-10">
                <a:latin typeface="Arial"/>
                <a:cs typeface="Arial"/>
              </a:rPr>
              <a:t>. The </a:t>
            </a:r>
            <a:r>
              <a:rPr dirty="0" sz="1100" spc="-5">
                <a:latin typeface="Arial"/>
                <a:cs typeface="Arial"/>
              </a:rPr>
              <a:t>person </a:t>
            </a:r>
            <a:r>
              <a:rPr dirty="0" sz="1100" spc="-10">
                <a:latin typeface="Arial"/>
                <a:cs typeface="Arial"/>
              </a:rPr>
              <a:t>responsible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managing 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project.</a:t>
            </a:r>
            <a:endParaRPr sz="1100">
              <a:latin typeface="Arial"/>
              <a:cs typeface="Arial"/>
            </a:endParaRPr>
          </a:p>
          <a:p>
            <a:pPr marL="289560" marR="46355">
              <a:lnSpc>
                <a:spcPct val="102600"/>
              </a:lnSpc>
              <a:spcBef>
                <a:spcPts val="140"/>
              </a:spcBef>
            </a:pPr>
            <a:r>
              <a:rPr dirty="0" sz="1100" spc="-10" b="1">
                <a:latin typeface="Arial"/>
                <a:cs typeface="Arial"/>
              </a:rPr>
              <a:t>Customer/user</a:t>
            </a:r>
            <a:r>
              <a:rPr dirty="0" sz="1100" spc="-10">
                <a:latin typeface="Arial"/>
                <a:cs typeface="Arial"/>
              </a:rPr>
              <a:t>. The </a:t>
            </a:r>
            <a:r>
              <a:rPr dirty="0" sz="1100" spc="-5">
                <a:latin typeface="Arial"/>
                <a:cs typeface="Arial"/>
              </a:rPr>
              <a:t>person or organization that will use  the </a:t>
            </a:r>
            <a:r>
              <a:rPr dirty="0" sz="1100" spc="-15">
                <a:latin typeface="Arial"/>
                <a:cs typeface="Arial"/>
              </a:rPr>
              <a:t>project’s </a:t>
            </a:r>
            <a:r>
              <a:rPr dirty="0" sz="1100" spc="-5">
                <a:latin typeface="Arial"/>
                <a:cs typeface="Arial"/>
              </a:rPr>
              <a:t>product. There </a:t>
            </a: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10">
                <a:latin typeface="Arial"/>
                <a:cs typeface="Arial"/>
              </a:rPr>
              <a:t>be multiple </a:t>
            </a:r>
            <a:r>
              <a:rPr dirty="0" sz="1100" spc="-15">
                <a:latin typeface="Arial"/>
                <a:cs typeface="Arial"/>
              </a:rPr>
              <a:t>layers </a:t>
            </a:r>
            <a:r>
              <a:rPr dirty="0" sz="1100" spc="-5">
                <a:latin typeface="Arial"/>
                <a:cs typeface="Arial"/>
              </a:rPr>
              <a:t>of  </a:t>
            </a:r>
            <a:r>
              <a:rPr dirty="0" sz="1100" spc="-10">
                <a:latin typeface="Arial"/>
                <a:cs typeface="Arial"/>
              </a:rPr>
              <a:t>customers.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15">
                <a:latin typeface="Arial"/>
                <a:cs typeface="Arial"/>
              </a:rPr>
              <a:t>example, </a:t>
            </a:r>
            <a:r>
              <a:rPr dirty="0" sz="1100" spc="-5">
                <a:latin typeface="Arial"/>
                <a:cs typeface="Arial"/>
              </a:rPr>
              <a:t>the customers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15">
                <a:latin typeface="Arial"/>
                <a:cs typeface="Arial"/>
              </a:rPr>
              <a:t>new  </a:t>
            </a:r>
            <a:r>
              <a:rPr dirty="0" sz="1100" spc="-5">
                <a:latin typeface="Arial"/>
                <a:cs typeface="Arial"/>
              </a:rPr>
              <a:t>pharmaceutical product can include the doctors </a:t>
            </a:r>
            <a:r>
              <a:rPr dirty="0" sz="1100" spc="-10">
                <a:latin typeface="Arial"/>
                <a:cs typeface="Arial"/>
              </a:rPr>
              <a:t>who  </a:t>
            </a:r>
            <a:r>
              <a:rPr dirty="0" sz="1100" spc="-5">
                <a:latin typeface="Arial"/>
                <a:cs typeface="Arial"/>
              </a:rPr>
              <a:t>prescribe it, the patients </a:t>
            </a:r>
            <a:r>
              <a:rPr dirty="0" sz="1100" spc="-10">
                <a:latin typeface="Arial"/>
                <a:cs typeface="Arial"/>
              </a:rPr>
              <a:t>who </a:t>
            </a:r>
            <a:r>
              <a:rPr dirty="0" sz="1100" spc="-15">
                <a:latin typeface="Arial"/>
                <a:cs typeface="Arial"/>
              </a:rPr>
              <a:t>take </a:t>
            </a:r>
            <a:r>
              <a:rPr dirty="0" sz="1100" spc="-5">
                <a:latin typeface="Arial"/>
                <a:cs typeface="Arial"/>
              </a:rPr>
              <a:t>it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the insurers </a:t>
            </a:r>
            <a:r>
              <a:rPr dirty="0" sz="1100" spc="-10">
                <a:latin typeface="Arial"/>
                <a:cs typeface="Arial"/>
              </a:rPr>
              <a:t>who  </a:t>
            </a:r>
            <a:r>
              <a:rPr dirty="0" sz="1100" spc="-20">
                <a:latin typeface="Arial"/>
                <a:cs typeface="Arial"/>
              </a:rPr>
              <a:t>pay for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it.</a:t>
            </a:r>
            <a:endParaRPr sz="1100">
              <a:latin typeface="Arial"/>
              <a:cs typeface="Arial"/>
            </a:endParaRPr>
          </a:p>
          <a:p>
            <a:pPr marL="289560" marR="46355">
              <a:lnSpc>
                <a:spcPct val="102600"/>
              </a:lnSpc>
              <a:spcBef>
                <a:spcPts val="145"/>
              </a:spcBef>
            </a:pPr>
            <a:r>
              <a:rPr dirty="0" sz="1100" spc="-15" b="1">
                <a:latin typeface="Arial"/>
                <a:cs typeface="Arial"/>
              </a:rPr>
              <a:t>Performing </a:t>
            </a:r>
            <a:r>
              <a:rPr dirty="0" sz="1100" spc="-10" b="1">
                <a:latin typeface="Arial"/>
                <a:cs typeface="Arial"/>
              </a:rPr>
              <a:t>organization</a:t>
            </a:r>
            <a:r>
              <a:rPr dirty="0" sz="1100" spc="-10">
                <a:latin typeface="Arial"/>
                <a:cs typeface="Arial"/>
              </a:rPr>
              <a:t>. The </a:t>
            </a:r>
            <a:r>
              <a:rPr dirty="0" sz="1100">
                <a:latin typeface="Arial"/>
                <a:cs typeface="Arial"/>
              </a:rPr>
              <a:t>enterprise </a:t>
            </a:r>
            <a:r>
              <a:rPr dirty="0" sz="1100" spc="-10">
                <a:latin typeface="Arial"/>
                <a:cs typeface="Arial"/>
              </a:rPr>
              <a:t>whose  </a:t>
            </a:r>
            <a:r>
              <a:rPr dirty="0" sz="1100" spc="-15">
                <a:latin typeface="Arial"/>
                <a:cs typeface="Arial"/>
              </a:rPr>
              <a:t>employees </a:t>
            </a:r>
            <a:r>
              <a:rPr dirty="0" sz="1100" spc="-5">
                <a:latin typeface="Arial"/>
                <a:cs typeface="Arial"/>
              </a:rPr>
              <a:t>are most directly </a:t>
            </a:r>
            <a:r>
              <a:rPr dirty="0" sz="1100" spc="-15">
                <a:latin typeface="Arial"/>
                <a:cs typeface="Arial"/>
              </a:rPr>
              <a:t>involved </a:t>
            </a:r>
            <a:r>
              <a:rPr dirty="0" sz="1100" spc="-5">
                <a:latin typeface="Arial"/>
                <a:cs typeface="Arial"/>
              </a:rPr>
              <a:t>in doing the work of  the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project.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145"/>
              </a:spcBef>
            </a:pPr>
            <a:r>
              <a:rPr dirty="0" sz="1100" spc="-10" b="1">
                <a:latin typeface="Arial"/>
                <a:cs typeface="Arial"/>
              </a:rPr>
              <a:t>Project team members. </a:t>
            </a:r>
            <a:r>
              <a:rPr dirty="0" sz="1100" spc="-10">
                <a:latin typeface="Arial"/>
                <a:cs typeface="Arial"/>
              </a:rPr>
              <a:t>The group </a:t>
            </a:r>
            <a:r>
              <a:rPr dirty="0" sz="1100" spc="-5">
                <a:latin typeface="Arial"/>
                <a:cs typeface="Arial"/>
              </a:rPr>
              <a:t>that is </a:t>
            </a:r>
            <a:r>
              <a:rPr dirty="0" sz="1100" spc="-10">
                <a:latin typeface="Arial"/>
                <a:cs typeface="Arial"/>
              </a:rPr>
              <a:t>performing </a:t>
            </a:r>
            <a:r>
              <a:rPr dirty="0" sz="1100" spc="-5">
                <a:latin typeface="Arial"/>
                <a:cs typeface="Arial"/>
              </a:rPr>
              <a:t>the  work of the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33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7245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Stakeholders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Stakeholders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08104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61541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97769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85621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47294" y="781466"/>
            <a:ext cx="3913504" cy="253238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dirty="0" sz="1100" spc="-30">
                <a:latin typeface="Arial"/>
                <a:cs typeface="Arial"/>
              </a:rPr>
              <a:t>Key </a:t>
            </a:r>
            <a:r>
              <a:rPr dirty="0" sz="1100" spc="-10">
                <a:latin typeface="Arial"/>
                <a:cs typeface="Arial"/>
              </a:rPr>
              <a:t>Stakeholders on </a:t>
            </a:r>
            <a:r>
              <a:rPr dirty="0" sz="1100" spc="-15">
                <a:latin typeface="Arial"/>
                <a:cs typeface="Arial"/>
              </a:rPr>
              <a:t>every </a:t>
            </a:r>
            <a:r>
              <a:rPr dirty="0" sz="1100" spc="-5">
                <a:latin typeface="Arial"/>
                <a:cs typeface="Arial"/>
              </a:rPr>
              <a:t>Project</a:t>
            </a:r>
            <a:r>
              <a:rPr dirty="0" sz="1100" spc="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include:</a:t>
            </a:r>
            <a:endParaRPr sz="1100">
              <a:latin typeface="Arial"/>
              <a:cs typeface="Arial"/>
            </a:endParaRPr>
          </a:p>
          <a:p>
            <a:pPr marL="289560" marR="113664">
              <a:lnSpc>
                <a:spcPct val="102600"/>
              </a:lnSpc>
              <a:spcBef>
                <a:spcPts val="170"/>
              </a:spcBef>
            </a:pPr>
            <a:r>
              <a:rPr dirty="0" sz="1100" spc="-10" b="1">
                <a:latin typeface="Arial"/>
                <a:cs typeface="Arial"/>
              </a:rPr>
              <a:t>Project management </a:t>
            </a:r>
            <a:r>
              <a:rPr dirty="0" sz="1100" spc="-5" b="1">
                <a:latin typeface="Arial"/>
                <a:cs typeface="Arial"/>
              </a:rPr>
              <a:t>team. </a:t>
            </a:r>
            <a:r>
              <a:rPr dirty="0" sz="1100" spc="-10">
                <a:latin typeface="Arial"/>
                <a:cs typeface="Arial"/>
              </a:rPr>
              <a:t>The members </a:t>
            </a:r>
            <a:r>
              <a:rPr dirty="0" sz="1100" spc="-5">
                <a:latin typeface="Arial"/>
                <a:cs typeface="Arial"/>
              </a:rPr>
              <a:t>of the project  </a:t>
            </a:r>
            <a:r>
              <a:rPr dirty="0" sz="1100" spc="-10">
                <a:latin typeface="Arial"/>
                <a:cs typeface="Arial"/>
              </a:rPr>
              <a:t>team who </a:t>
            </a:r>
            <a:r>
              <a:rPr dirty="0" sz="1100" spc="-5">
                <a:latin typeface="Arial"/>
                <a:cs typeface="Arial"/>
              </a:rPr>
              <a:t>are directly </a:t>
            </a:r>
            <a:r>
              <a:rPr dirty="0" sz="1100" spc="-15">
                <a:latin typeface="Arial"/>
                <a:cs typeface="Arial"/>
              </a:rPr>
              <a:t>involved </a:t>
            </a:r>
            <a:r>
              <a:rPr dirty="0" sz="1100" spc="-5">
                <a:latin typeface="Arial"/>
                <a:cs typeface="Arial"/>
              </a:rPr>
              <a:t>in project </a:t>
            </a:r>
            <a:r>
              <a:rPr dirty="0" sz="1100" spc="-10">
                <a:latin typeface="Arial"/>
                <a:cs typeface="Arial"/>
              </a:rPr>
              <a:t>management  activities.</a:t>
            </a:r>
            <a:endParaRPr sz="1100">
              <a:latin typeface="Arial"/>
              <a:cs typeface="Arial"/>
            </a:endParaRPr>
          </a:p>
          <a:p>
            <a:pPr marL="289560" marR="114935">
              <a:lnSpc>
                <a:spcPct val="102600"/>
              </a:lnSpc>
              <a:spcBef>
                <a:spcPts val="140"/>
              </a:spcBef>
            </a:pPr>
            <a:r>
              <a:rPr dirty="0" sz="1100" spc="-15" b="1">
                <a:latin typeface="Arial"/>
                <a:cs typeface="Arial"/>
              </a:rPr>
              <a:t>Sponsor. </a:t>
            </a: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person or </a:t>
            </a:r>
            <a:r>
              <a:rPr dirty="0" sz="1100" spc="-10">
                <a:latin typeface="Arial"/>
                <a:cs typeface="Arial"/>
              </a:rPr>
              <a:t>group </a:t>
            </a:r>
            <a:r>
              <a:rPr dirty="0" sz="1100" spc="-5">
                <a:latin typeface="Arial"/>
                <a:cs typeface="Arial"/>
              </a:rPr>
              <a:t>that </a:t>
            </a:r>
            <a:r>
              <a:rPr dirty="0" sz="1100" spc="-10">
                <a:latin typeface="Arial"/>
                <a:cs typeface="Arial"/>
              </a:rPr>
              <a:t>provides </a:t>
            </a:r>
            <a:r>
              <a:rPr dirty="0" sz="1100" spc="-5">
                <a:latin typeface="Arial"/>
                <a:cs typeface="Arial"/>
              </a:rPr>
              <a:t>the financial  </a:t>
            </a:r>
            <a:r>
              <a:rPr dirty="0" sz="1100" spc="-10">
                <a:latin typeface="Arial"/>
                <a:cs typeface="Arial"/>
              </a:rPr>
              <a:t>resources, </a:t>
            </a:r>
            <a:r>
              <a:rPr dirty="0" sz="1100" spc="-5">
                <a:latin typeface="Arial"/>
                <a:cs typeface="Arial"/>
              </a:rPr>
              <a:t>in cash or in kind,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the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project.</a:t>
            </a:r>
            <a:endParaRPr sz="1100">
              <a:latin typeface="Arial"/>
              <a:cs typeface="Arial"/>
            </a:endParaRPr>
          </a:p>
          <a:p>
            <a:pPr marL="289560" marR="29209">
              <a:lnSpc>
                <a:spcPct val="102600"/>
              </a:lnSpc>
              <a:spcBef>
                <a:spcPts val="145"/>
              </a:spcBef>
            </a:pPr>
            <a:r>
              <a:rPr dirty="0" sz="1100" spc="-10" b="1">
                <a:latin typeface="Arial"/>
                <a:cs typeface="Arial"/>
              </a:rPr>
              <a:t>Influencers. </a:t>
            </a:r>
            <a:r>
              <a:rPr dirty="0" sz="1100" spc="-15">
                <a:latin typeface="Arial"/>
                <a:cs typeface="Arial"/>
              </a:rPr>
              <a:t>People </a:t>
            </a:r>
            <a:r>
              <a:rPr dirty="0" sz="1100" spc="-5">
                <a:latin typeface="Arial"/>
                <a:cs typeface="Arial"/>
              </a:rPr>
              <a:t>or </a:t>
            </a:r>
            <a:r>
              <a:rPr dirty="0" sz="1100" spc="-10">
                <a:latin typeface="Arial"/>
                <a:cs typeface="Arial"/>
              </a:rPr>
              <a:t>groups </a:t>
            </a:r>
            <a:r>
              <a:rPr dirty="0" sz="1100" spc="-5">
                <a:latin typeface="Arial"/>
                <a:cs typeface="Arial"/>
              </a:rPr>
              <a:t>that are not directly related  to the acquisition or use of the </a:t>
            </a:r>
            <a:r>
              <a:rPr dirty="0" sz="1100" spc="-15">
                <a:latin typeface="Arial"/>
                <a:cs typeface="Arial"/>
              </a:rPr>
              <a:t>project’s </a:t>
            </a:r>
            <a:r>
              <a:rPr dirty="0" sz="1100" spc="-5">
                <a:latin typeface="Arial"/>
                <a:cs typeface="Arial"/>
              </a:rPr>
              <a:t>product, </a:t>
            </a:r>
            <a:r>
              <a:rPr dirty="0" sz="1100" spc="-15">
                <a:latin typeface="Arial"/>
                <a:cs typeface="Arial"/>
              </a:rPr>
              <a:t>but </a:t>
            </a:r>
            <a:r>
              <a:rPr dirty="0" sz="1100" spc="-10">
                <a:latin typeface="Arial"/>
                <a:cs typeface="Arial"/>
              </a:rPr>
              <a:t>due </a:t>
            </a:r>
            <a:r>
              <a:rPr dirty="0" sz="1100" spc="-5">
                <a:latin typeface="Arial"/>
                <a:cs typeface="Arial"/>
              </a:rPr>
              <a:t>to  </a:t>
            </a:r>
            <a:r>
              <a:rPr dirty="0" sz="1100" spc="-10">
                <a:latin typeface="Arial"/>
                <a:cs typeface="Arial"/>
              </a:rPr>
              <a:t>an individual’s </a:t>
            </a:r>
            <a:r>
              <a:rPr dirty="0" sz="1100" spc="-5">
                <a:latin typeface="Arial"/>
                <a:cs typeface="Arial"/>
              </a:rPr>
              <a:t>position in the customer organization or  </a:t>
            </a:r>
            <a:r>
              <a:rPr dirty="0" sz="1100" spc="-10">
                <a:latin typeface="Arial"/>
                <a:cs typeface="Arial"/>
              </a:rPr>
              <a:t>performing </a:t>
            </a:r>
            <a:r>
              <a:rPr dirty="0" sz="1100" spc="-5">
                <a:latin typeface="Arial"/>
                <a:cs typeface="Arial"/>
              </a:rPr>
              <a:t>organization, can </a:t>
            </a:r>
            <a:r>
              <a:rPr dirty="0" sz="1100" spc="-10">
                <a:latin typeface="Arial"/>
                <a:cs typeface="Arial"/>
              </a:rPr>
              <a:t>influence, positively </a:t>
            </a:r>
            <a:r>
              <a:rPr dirty="0" sz="1100" spc="-5">
                <a:latin typeface="Arial"/>
                <a:cs typeface="Arial"/>
              </a:rPr>
              <a:t>or  </a:t>
            </a:r>
            <a:r>
              <a:rPr dirty="0" sz="1100" spc="-20">
                <a:latin typeface="Arial"/>
                <a:cs typeface="Arial"/>
              </a:rPr>
              <a:t>negatively, </a:t>
            </a:r>
            <a:r>
              <a:rPr dirty="0" sz="1100" spc="-5">
                <a:latin typeface="Arial"/>
                <a:cs typeface="Arial"/>
              </a:rPr>
              <a:t>the course of the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project.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145"/>
              </a:spcBef>
            </a:pPr>
            <a:r>
              <a:rPr dirty="0" sz="1100" spc="-20" b="1">
                <a:latin typeface="Arial"/>
                <a:cs typeface="Arial"/>
              </a:rPr>
              <a:t>PMO. </a:t>
            </a:r>
            <a:r>
              <a:rPr dirty="0" sz="1100" spc="-5">
                <a:latin typeface="Arial"/>
                <a:cs typeface="Arial"/>
              </a:rPr>
              <a:t>If it </a:t>
            </a:r>
            <a:r>
              <a:rPr dirty="0" sz="1100" spc="-10">
                <a:latin typeface="Arial"/>
                <a:cs typeface="Arial"/>
              </a:rPr>
              <a:t>exists </a:t>
            </a:r>
            <a:r>
              <a:rPr dirty="0" sz="1100" spc="-5">
                <a:latin typeface="Arial"/>
                <a:cs typeface="Arial"/>
              </a:rPr>
              <a:t>in the </a:t>
            </a:r>
            <a:r>
              <a:rPr dirty="0" sz="1100" spc="-10">
                <a:latin typeface="Arial"/>
                <a:cs typeface="Arial"/>
              </a:rPr>
              <a:t>performing </a:t>
            </a:r>
            <a:r>
              <a:rPr dirty="0" sz="1100" spc="-5">
                <a:latin typeface="Arial"/>
                <a:cs typeface="Arial"/>
              </a:rPr>
              <a:t>organization, the </a:t>
            </a:r>
            <a:r>
              <a:rPr dirty="0" sz="1100" spc="-10">
                <a:latin typeface="Arial"/>
                <a:cs typeface="Arial"/>
              </a:rPr>
              <a:t>PMO  </a:t>
            </a:r>
            <a:r>
              <a:rPr dirty="0" sz="1100" spc="-5">
                <a:latin typeface="Arial"/>
                <a:cs typeface="Arial"/>
              </a:rPr>
              <a:t>can </a:t>
            </a:r>
            <a:r>
              <a:rPr dirty="0" sz="1100" spc="-10">
                <a:latin typeface="Arial"/>
                <a:cs typeface="Arial"/>
              </a:rPr>
              <a:t>be a stakeholder </a:t>
            </a:r>
            <a:r>
              <a:rPr dirty="0" sz="1100" spc="-5">
                <a:latin typeface="Arial"/>
                <a:cs typeface="Arial"/>
              </a:rPr>
              <a:t>if it has direct or indirect</a:t>
            </a:r>
            <a:r>
              <a:rPr dirty="0" sz="1100" spc="-9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responsibility 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outcome </a:t>
            </a:r>
            <a:r>
              <a:rPr dirty="0" sz="1100" spc="-5">
                <a:latin typeface="Arial"/>
                <a:cs typeface="Arial"/>
              </a:rPr>
              <a:t>of the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04131" y="3344092"/>
            <a:ext cx="240665" cy="11938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600" spc="-5">
                <a:latin typeface="Arial"/>
                <a:cs typeface="Arial"/>
              </a:rPr>
              <a:t>36</a:t>
            </a:r>
            <a:r>
              <a:rPr dirty="0" sz="600" spc="-100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/</a:t>
            </a:r>
            <a:r>
              <a:rPr dirty="0" sz="600" spc="-95">
                <a:latin typeface="Arial"/>
                <a:cs typeface="Arial"/>
              </a:rPr>
              <a:t> </a:t>
            </a:r>
            <a:r>
              <a:rPr dirty="0" sz="600" spc="-5">
                <a:latin typeface="Arial"/>
                <a:cs typeface="Arial"/>
              </a:rPr>
              <a:t>82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7245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Stakeholders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Stakeholders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08583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28181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47778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67374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86971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06569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26166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5363" y="245762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5363" y="285426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5363" y="305023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47294" y="776678"/>
            <a:ext cx="3731895" cy="255905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100" spc="-10" b="1">
                <a:latin typeface="Arial"/>
                <a:cs typeface="Arial"/>
              </a:rPr>
              <a:t>Stakeholders can be </a:t>
            </a:r>
            <a:r>
              <a:rPr dirty="0" sz="1100" spc="-5" b="1">
                <a:latin typeface="Arial"/>
                <a:cs typeface="Arial"/>
              </a:rPr>
              <a:t>further categorized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into:</a:t>
            </a:r>
            <a:endParaRPr sz="1100">
              <a:latin typeface="Arial"/>
              <a:cs typeface="Arial"/>
            </a:endParaRPr>
          </a:p>
          <a:p>
            <a:pPr marL="289560" marR="2719070">
              <a:lnSpc>
                <a:spcPct val="116900"/>
              </a:lnSpc>
              <a:spcBef>
                <a:spcPts val="20"/>
              </a:spcBef>
            </a:pPr>
            <a:r>
              <a:rPr dirty="0" sz="1100" spc="-5">
                <a:latin typeface="Arial"/>
                <a:cs typeface="Arial"/>
              </a:rPr>
              <a:t>Internal  External  </a:t>
            </a:r>
            <a:r>
              <a:rPr dirty="0" sz="1100" spc="-10">
                <a:latin typeface="Arial"/>
                <a:cs typeface="Arial"/>
              </a:rPr>
              <a:t>Owners  </a:t>
            </a:r>
            <a:r>
              <a:rPr dirty="0" sz="1100" spc="-15">
                <a:latin typeface="Arial"/>
                <a:cs typeface="Arial"/>
              </a:rPr>
              <a:t>Investors  </a:t>
            </a:r>
            <a:r>
              <a:rPr dirty="0" sz="1100" spc="-5">
                <a:latin typeface="Arial"/>
                <a:cs typeface="Arial"/>
              </a:rPr>
              <a:t>Sellers  </a:t>
            </a:r>
            <a:r>
              <a:rPr dirty="0" sz="1100" spc="-5">
                <a:latin typeface="Arial"/>
                <a:cs typeface="Arial"/>
              </a:rPr>
              <a:t>Cont</a:t>
            </a:r>
            <a:r>
              <a:rPr dirty="0" sz="1100" spc="-20">
                <a:latin typeface="Arial"/>
                <a:cs typeface="Arial"/>
              </a:rPr>
              <a:t>r</a:t>
            </a:r>
            <a:r>
              <a:rPr dirty="0" sz="1100" spc="-5">
                <a:latin typeface="Arial"/>
                <a:cs typeface="Arial"/>
              </a:rPr>
              <a:t>actors</a:t>
            </a:r>
            <a:endParaRPr sz="1100">
              <a:latin typeface="Arial"/>
              <a:cs typeface="Arial"/>
            </a:endParaRPr>
          </a:p>
          <a:p>
            <a:pPr marL="289560" marR="2013585">
              <a:lnSpc>
                <a:spcPct val="116900"/>
              </a:lnSpc>
            </a:pPr>
            <a:r>
              <a:rPr dirty="0" sz="1100" spc="-10">
                <a:latin typeface="Arial"/>
                <a:cs typeface="Arial"/>
              </a:rPr>
              <a:t>Government </a:t>
            </a:r>
            <a:r>
              <a:rPr dirty="0" sz="1100" spc="-5">
                <a:latin typeface="Arial"/>
                <a:cs typeface="Arial"/>
              </a:rPr>
              <a:t>agencies  </a:t>
            </a:r>
            <a:r>
              <a:rPr dirty="0" sz="1100" spc="-10">
                <a:latin typeface="Arial"/>
                <a:cs typeface="Arial"/>
              </a:rPr>
              <a:t>Lobbying</a:t>
            </a:r>
            <a:r>
              <a:rPr dirty="0" sz="1100" spc="-9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organisations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100" spc="-10" b="1">
                <a:latin typeface="Arial"/>
                <a:cs typeface="Arial"/>
              </a:rPr>
              <a:t>Stakeholders roles can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overlap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244"/>
              </a:spcBef>
            </a:pPr>
            <a:r>
              <a:rPr dirty="0" sz="1100" spc="-5">
                <a:latin typeface="Arial"/>
                <a:cs typeface="Arial"/>
              </a:rPr>
              <a:t>Construction of </a:t>
            </a:r>
            <a:r>
              <a:rPr dirty="0" sz="1100" spc="-15">
                <a:latin typeface="Arial"/>
                <a:cs typeface="Arial"/>
              </a:rPr>
              <a:t>new </a:t>
            </a:r>
            <a:r>
              <a:rPr dirty="0" sz="1100" spc="-10">
                <a:latin typeface="Arial"/>
                <a:cs typeface="Arial"/>
              </a:rPr>
              <a:t>fabrication </a:t>
            </a:r>
            <a:r>
              <a:rPr dirty="0" sz="1100" spc="-5">
                <a:latin typeface="Arial"/>
                <a:cs typeface="Arial"/>
              </a:rPr>
              <a:t>unit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a</a:t>
            </a:r>
            <a:r>
              <a:rPr dirty="0" sz="1100" spc="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factory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185"/>
              </a:spcBef>
            </a:pPr>
            <a:r>
              <a:rPr dirty="0" sz="1100" spc="-5">
                <a:latin typeface="Arial"/>
                <a:cs typeface="Arial"/>
              </a:rPr>
              <a:t>Self Financed (Sponsor); </a:t>
            </a:r>
            <a:r>
              <a:rPr dirty="0" sz="1100" spc="-10">
                <a:latin typeface="Arial"/>
                <a:cs typeface="Arial"/>
              </a:rPr>
              <a:t>End </a:t>
            </a:r>
            <a:r>
              <a:rPr dirty="0" sz="1100">
                <a:latin typeface="Arial"/>
                <a:cs typeface="Arial"/>
              </a:rPr>
              <a:t>User; </a:t>
            </a:r>
            <a:r>
              <a:rPr dirty="0" sz="1100" spc="-10">
                <a:latin typeface="Arial"/>
                <a:cs typeface="Arial"/>
              </a:rPr>
              <a:t>PM </a:t>
            </a:r>
            <a:r>
              <a:rPr dirty="0" sz="1100" spc="-40">
                <a:latin typeface="Arial"/>
                <a:cs typeface="Arial"/>
              </a:rPr>
              <a:t>Team </a:t>
            </a:r>
            <a:r>
              <a:rPr dirty="0" sz="1100" spc="-10">
                <a:latin typeface="Arial"/>
                <a:cs typeface="Arial"/>
              </a:rPr>
              <a:t>Members 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7245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Stakeholders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Stakeholders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40407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99622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237832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47294" y="1071471"/>
            <a:ext cx="3775710" cy="176403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Managers must manage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stakeholders;</a:t>
            </a:r>
            <a:endParaRPr sz="1100">
              <a:latin typeface="Arial"/>
              <a:cs typeface="Arial"/>
            </a:endParaRPr>
          </a:p>
          <a:p>
            <a:pPr marL="289560" marR="114935">
              <a:lnSpc>
                <a:spcPct val="102699"/>
              </a:lnSpc>
              <a:spcBef>
                <a:spcPts val="295"/>
              </a:spcBef>
            </a:pPr>
            <a:r>
              <a:rPr dirty="0" sz="1100" spc="-5">
                <a:latin typeface="Arial"/>
                <a:cs typeface="Arial"/>
              </a:rPr>
              <a:t>This is not </a:t>
            </a:r>
            <a:r>
              <a:rPr dirty="0" sz="1100" spc="-10">
                <a:latin typeface="Arial"/>
                <a:cs typeface="Arial"/>
              </a:rPr>
              <a:t>an </a:t>
            </a:r>
            <a:r>
              <a:rPr dirty="0" sz="1100" spc="-5">
                <a:latin typeface="Arial"/>
                <a:cs typeface="Arial"/>
              </a:rPr>
              <a:t>easy task as often </a:t>
            </a:r>
            <a:r>
              <a:rPr dirty="0" sz="1100" spc="-10">
                <a:latin typeface="Arial"/>
                <a:cs typeface="Arial"/>
              </a:rPr>
              <a:t>stakeholders </a:t>
            </a:r>
            <a:r>
              <a:rPr dirty="0" sz="1100" spc="-5">
                <a:latin typeface="Arial"/>
                <a:cs typeface="Arial"/>
              </a:rPr>
              <a:t>interests  </a:t>
            </a:r>
            <a:r>
              <a:rPr dirty="0" sz="1100" spc="-10">
                <a:latin typeface="Arial"/>
                <a:cs typeface="Arial"/>
              </a:rPr>
              <a:t>oppose each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other.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Example: </a:t>
            </a:r>
            <a:r>
              <a:rPr dirty="0" sz="1100" spc="-10">
                <a:latin typeface="Arial"/>
                <a:cs typeface="Arial"/>
              </a:rPr>
              <a:t>Wind</a:t>
            </a:r>
            <a:r>
              <a:rPr dirty="0" sz="1100" spc="6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Farms:</a:t>
            </a:r>
            <a:endParaRPr sz="1100">
              <a:latin typeface="Arial"/>
              <a:cs typeface="Arial"/>
            </a:endParaRPr>
          </a:p>
          <a:p>
            <a:pPr marL="289560" marR="3175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Most people </a:t>
            </a:r>
            <a:r>
              <a:rPr dirty="0" sz="1100" spc="-10">
                <a:latin typeface="Arial"/>
                <a:cs typeface="Arial"/>
              </a:rPr>
              <a:t>when asked </a:t>
            </a:r>
            <a:r>
              <a:rPr dirty="0" sz="1100" spc="-20">
                <a:latin typeface="Arial"/>
                <a:cs typeface="Arial"/>
              </a:rPr>
              <a:t>say </a:t>
            </a:r>
            <a:r>
              <a:rPr dirty="0" sz="1100" spc="-15">
                <a:latin typeface="Arial"/>
                <a:cs typeface="Arial"/>
              </a:rPr>
              <a:t>they </a:t>
            </a:r>
            <a:r>
              <a:rPr dirty="0" sz="1100" spc="-10">
                <a:latin typeface="Arial"/>
                <a:cs typeface="Arial"/>
              </a:rPr>
              <a:t>agree </a:t>
            </a:r>
            <a:r>
              <a:rPr dirty="0" sz="1100" spc="-5">
                <a:latin typeface="Arial"/>
                <a:cs typeface="Arial"/>
              </a:rPr>
              <a:t>that wind </a:t>
            </a:r>
            <a:r>
              <a:rPr dirty="0" sz="1100" spc="-10">
                <a:latin typeface="Arial"/>
                <a:cs typeface="Arial"/>
              </a:rPr>
              <a:t>farms  </a:t>
            </a:r>
            <a:r>
              <a:rPr dirty="0" sz="1100" spc="-5">
                <a:latin typeface="Arial"/>
                <a:cs typeface="Arial"/>
              </a:rPr>
              <a:t>are necessary; </a:t>
            </a:r>
            <a:r>
              <a:rPr dirty="0" sz="1100" spc="-10">
                <a:latin typeface="Arial"/>
                <a:cs typeface="Arial"/>
              </a:rPr>
              <a:t>green </a:t>
            </a:r>
            <a:r>
              <a:rPr dirty="0" sz="1100" spc="-5">
                <a:latin typeface="Arial"/>
                <a:cs typeface="Arial"/>
              </a:rPr>
              <a:t>energy etc.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20">
                <a:latin typeface="Arial"/>
                <a:cs typeface="Arial"/>
              </a:rPr>
              <a:t>Traditionally </a:t>
            </a:r>
            <a:r>
              <a:rPr dirty="0" sz="1100" spc="-5">
                <a:latin typeface="Arial"/>
                <a:cs typeface="Arial"/>
              </a:rPr>
              <a:t>it </a:t>
            </a:r>
            <a:r>
              <a:rPr dirty="0" sz="1100" spc="-15">
                <a:latin typeface="Arial"/>
                <a:cs typeface="Arial"/>
              </a:rPr>
              <a:t>was </a:t>
            </a:r>
            <a:r>
              <a:rPr dirty="0" sz="1100" spc="-5">
                <a:latin typeface="Arial"/>
                <a:cs typeface="Arial"/>
              </a:rPr>
              <a:t>very difficult to obtain </a:t>
            </a:r>
            <a:r>
              <a:rPr dirty="0" sz="1100" spc="-10">
                <a:latin typeface="Arial"/>
                <a:cs typeface="Arial"/>
              </a:rPr>
              <a:t>PP </a:t>
            </a:r>
            <a:r>
              <a:rPr dirty="0" sz="1100" spc="-5">
                <a:latin typeface="Arial"/>
                <a:cs typeface="Arial"/>
              </a:rPr>
              <a:t>from local  authorities. Legislation </a:t>
            </a:r>
            <a:r>
              <a:rPr dirty="0" sz="1100" spc="-10">
                <a:latin typeface="Arial"/>
                <a:cs typeface="Arial"/>
              </a:rPr>
              <a:t>had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enacted to </a:t>
            </a:r>
            <a:r>
              <a:rPr dirty="0" sz="1100" spc="-10">
                <a:latin typeface="Arial"/>
                <a:cs typeface="Arial"/>
              </a:rPr>
              <a:t>change this.  </a:t>
            </a:r>
            <a:r>
              <a:rPr dirty="0" sz="1100" spc="-10">
                <a:latin typeface="Arial"/>
                <a:cs typeface="Arial"/>
                <a:hlinkClick r:id="rId4"/>
              </a:rPr>
              <a:t>Kerry </a:t>
            </a:r>
            <a:r>
              <a:rPr dirty="0" sz="1100" spc="-20">
                <a:latin typeface="Arial"/>
                <a:cs typeface="Arial"/>
                <a:hlinkClick r:id="rId4"/>
              </a:rPr>
              <a:t>CC, </a:t>
            </a:r>
            <a:r>
              <a:rPr dirty="0" sz="1100" spc="-10">
                <a:latin typeface="Arial"/>
                <a:cs typeface="Arial"/>
                <a:hlinkClick r:id="rId4"/>
              </a:rPr>
              <a:t>Slaheny </a:t>
            </a:r>
            <a:r>
              <a:rPr dirty="0" sz="1100" spc="-5">
                <a:latin typeface="Arial"/>
                <a:cs typeface="Arial"/>
                <a:hlinkClick r:id="rId4"/>
              </a:rPr>
              <a:t>Energy Ltd., </a:t>
            </a:r>
            <a:r>
              <a:rPr dirty="0" sz="1100" spc="-10">
                <a:latin typeface="Arial"/>
                <a:cs typeface="Arial"/>
                <a:hlinkClick r:id="rId4"/>
              </a:rPr>
              <a:t>March</a:t>
            </a:r>
            <a:r>
              <a:rPr dirty="0" sz="1100" spc="15">
                <a:latin typeface="Arial"/>
                <a:cs typeface="Arial"/>
                <a:hlinkClick r:id="rId4"/>
              </a:rPr>
              <a:t> </a:t>
            </a:r>
            <a:r>
              <a:rPr dirty="0" sz="1100" spc="-10">
                <a:latin typeface="Arial"/>
                <a:cs typeface="Arial"/>
                <a:hlinkClick r:id="rId4"/>
              </a:rPr>
              <a:t>2003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7245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Stakeholders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Responsibility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 Project Manager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Stakeholders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30521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51524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72528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93531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14534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52745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47294" y="972614"/>
            <a:ext cx="3800475" cy="20504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1069340" indent="-277495">
              <a:lnSpc>
                <a:spcPct val="125299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Rooted in Ethics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Ethical </a:t>
            </a:r>
            <a:r>
              <a:rPr dirty="0" sz="1100" spc="-10">
                <a:latin typeface="Arial"/>
                <a:cs typeface="Arial"/>
              </a:rPr>
              <a:t>Behaviour  </a:t>
            </a:r>
            <a:r>
              <a:rPr dirty="0" sz="1100" spc="-20">
                <a:latin typeface="Arial"/>
                <a:cs typeface="Arial"/>
              </a:rPr>
              <a:t>Truthful </a:t>
            </a:r>
            <a:r>
              <a:rPr dirty="0" sz="1100" spc="-5">
                <a:latin typeface="Arial"/>
                <a:cs typeface="Arial"/>
              </a:rPr>
              <a:t>representation of all </a:t>
            </a:r>
            <a:r>
              <a:rPr dirty="0" sz="1100" spc="-10">
                <a:latin typeface="Arial"/>
                <a:cs typeface="Arial"/>
              </a:rPr>
              <a:t>information  </a:t>
            </a:r>
            <a:r>
              <a:rPr dirty="0" sz="1100" spc="-5">
                <a:latin typeface="Arial"/>
                <a:cs typeface="Arial"/>
              </a:rPr>
              <a:t>Full disclosure of all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information</a:t>
            </a:r>
            <a:endParaRPr sz="1100">
              <a:latin typeface="Arial"/>
              <a:cs typeface="Arial"/>
            </a:endParaRPr>
          </a:p>
          <a:p>
            <a:pPr marL="289560" marR="688975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Protection of company-proprietary </a:t>
            </a:r>
            <a:r>
              <a:rPr dirty="0" sz="1100" spc="-10">
                <a:latin typeface="Arial"/>
                <a:cs typeface="Arial"/>
              </a:rPr>
              <a:t>information  </a:t>
            </a:r>
            <a:r>
              <a:rPr dirty="0" sz="1100" spc="-5">
                <a:latin typeface="Arial"/>
                <a:cs typeface="Arial"/>
              </a:rPr>
              <a:t>Responsibility to </a:t>
            </a:r>
            <a:r>
              <a:rPr dirty="0" sz="1100">
                <a:latin typeface="Arial"/>
                <a:cs typeface="Arial"/>
              </a:rPr>
              <a:t>report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violations</a:t>
            </a:r>
            <a:endParaRPr sz="1100">
              <a:latin typeface="Arial"/>
              <a:cs typeface="Arial"/>
            </a:endParaRPr>
          </a:p>
          <a:p>
            <a:pPr marL="289560" marR="116839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Full </a:t>
            </a:r>
            <a:r>
              <a:rPr dirty="0" sz="1100" spc="-10">
                <a:latin typeface="Arial"/>
                <a:cs typeface="Arial"/>
              </a:rPr>
              <a:t>disclosure, and </a:t>
            </a:r>
            <a:r>
              <a:rPr dirty="0" sz="1100" spc="-5">
                <a:latin typeface="Arial"/>
                <a:cs typeface="Arial"/>
              </a:rPr>
              <a:t>in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timely </a:t>
            </a:r>
            <a:r>
              <a:rPr dirty="0" sz="1100" spc="-10">
                <a:latin typeface="Arial"/>
                <a:cs typeface="Arial"/>
              </a:rPr>
              <a:t>manner </a:t>
            </a:r>
            <a:r>
              <a:rPr dirty="0" sz="1100" spc="-5">
                <a:latin typeface="Arial"/>
                <a:cs typeface="Arial"/>
              </a:rPr>
              <a:t>of all conflicts of  interest</a:t>
            </a:r>
            <a:endParaRPr sz="1100">
              <a:latin typeface="Arial"/>
              <a:cs typeface="Arial"/>
            </a:endParaRPr>
          </a:p>
          <a:p>
            <a:pPr marL="12700" indent="27686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Ensure that all </a:t>
            </a:r>
            <a:r>
              <a:rPr dirty="0" sz="1100" spc="-10">
                <a:latin typeface="Arial"/>
                <a:cs typeface="Arial"/>
              </a:rPr>
              <a:t>PM team members </a:t>
            </a:r>
            <a:r>
              <a:rPr dirty="0" sz="1100" spc="-5">
                <a:latin typeface="Arial"/>
                <a:cs typeface="Arial"/>
              </a:rPr>
              <a:t>comply with the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20">
                <a:latin typeface="Arial"/>
                <a:cs typeface="Arial"/>
              </a:rPr>
              <a:t>above</a:t>
            </a:r>
            <a:endParaRPr sz="1100">
              <a:latin typeface="Arial"/>
              <a:cs typeface="Arial"/>
            </a:endParaRPr>
          </a:p>
          <a:p>
            <a:pPr marL="12700" marR="13335">
              <a:lnSpc>
                <a:spcPct val="102600"/>
              </a:lnSpc>
              <a:spcBef>
                <a:spcPts val="300"/>
              </a:spcBef>
            </a:pPr>
            <a:r>
              <a:rPr dirty="0" sz="1100" spc="-5" b="1">
                <a:latin typeface="Arial"/>
                <a:cs typeface="Arial"/>
              </a:rPr>
              <a:t>Ethical </a:t>
            </a:r>
            <a:r>
              <a:rPr dirty="0" sz="1100" spc="-10" b="1">
                <a:latin typeface="Arial"/>
                <a:cs typeface="Arial"/>
              </a:rPr>
              <a:t>Behaviour </a:t>
            </a:r>
            <a:r>
              <a:rPr dirty="0" sz="1100" spc="-15" b="1">
                <a:latin typeface="Arial"/>
                <a:cs typeface="Arial"/>
              </a:rPr>
              <a:t>may </a:t>
            </a:r>
            <a:r>
              <a:rPr dirty="0" sz="1100" spc="-10" b="1">
                <a:latin typeface="Arial"/>
                <a:cs typeface="Arial"/>
              </a:rPr>
              <a:t>be </a:t>
            </a:r>
            <a:r>
              <a:rPr dirty="0" sz="1100" spc="-5" b="1">
                <a:latin typeface="Arial"/>
                <a:cs typeface="Arial"/>
              </a:rPr>
              <a:t>either </a:t>
            </a:r>
            <a:r>
              <a:rPr dirty="0" sz="1100" spc="-20" b="1">
                <a:latin typeface="Arial"/>
                <a:cs typeface="Arial"/>
              </a:rPr>
              <a:t>voluntary, </a:t>
            </a:r>
            <a:r>
              <a:rPr dirty="0" sz="1100" spc="-5" b="1">
                <a:latin typeface="Arial"/>
                <a:cs typeface="Arial"/>
              </a:rPr>
              <a:t>or </a:t>
            </a:r>
            <a:r>
              <a:rPr dirty="0" sz="1100" spc="-10" b="1">
                <a:latin typeface="Arial"/>
                <a:cs typeface="Arial"/>
              </a:rPr>
              <a:t>imposed </a:t>
            </a:r>
            <a:r>
              <a:rPr dirty="0" sz="1100" spc="-20" b="1">
                <a:latin typeface="Arial"/>
                <a:cs typeface="Arial"/>
              </a:rPr>
              <a:t>by  </a:t>
            </a:r>
            <a:r>
              <a:rPr dirty="0" sz="1100" spc="-10" b="1">
                <a:latin typeface="Arial"/>
                <a:cs typeface="Arial"/>
              </a:rPr>
              <a:t>Company </a:t>
            </a:r>
            <a:r>
              <a:rPr dirty="0" sz="1100" spc="-15" b="1">
                <a:latin typeface="Arial"/>
                <a:cs typeface="Arial"/>
              </a:rPr>
              <a:t>Policy</a:t>
            </a:r>
            <a:r>
              <a:rPr dirty="0" sz="1100" spc="-1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4222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v.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Operational</a:t>
            </a:r>
            <a:r>
              <a:rPr dirty="0" sz="14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294" y="1466493"/>
            <a:ext cx="2445385" cy="8801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861694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Design of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15">
                <a:latin typeface="Arial"/>
                <a:cs typeface="Arial"/>
              </a:rPr>
              <a:t>new </a:t>
            </a:r>
            <a:r>
              <a:rPr dirty="0" sz="1100" spc="-5">
                <a:latin typeface="Arial"/>
                <a:cs typeface="Arial"/>
              </a:rPr>
              <a:t>car  </a:t>
            </a:r>
            <a:r>
              <a:rPr dirty="0" sz="1100" spc="-10">
                <a:latin typeface="Arial"/>
                <a:cs typeface="Arial"/>
              </a:rPr>
              <a:t>Manufacture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car  Design of </a:t>
            </a:r>
            <a:r>
              <a:rPr dirty="0" sz="1100" spc="-10">
                <a:latin typeface="Arial"/>
                <a:cs typeface="Arial"/>
              </a:rPr>
              <a:t>a building  </a:t>
            </a:r>
            <a:r>
              <a:rPr dirty="0" sz="1100" spc="-5">
                <a:latin typeface="Arial"/>
                <a:cs typeface="Arial"/>
              </a:rPr>
              <a:t>Construction of </a:t>
            </a:r>
            <a:r>
              <a:rPr dirty="0" sz="1100" spc="-10">
                <a:latin typeface="Arial"/>
                <a:cs typeface="Arial"/>
              </a:rPr>
              <a:t>a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building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Arial"/>
                <a:cs typeface="Arial"/>
              </a:rPr>
              <a:t>Annual </a:t>
            </a:r>
            <a:r>
              <a:rPr dirty="0" sz="1100" spc="-5">
                <a:latin typeface="Arial"/>
                <a:cs typeface="Arial"/>
              </a:rPr>
              <a:t>Accounts of </a:t>
            </a:r>
            <a:r>
              <a:rPr dirty="0" sz="1100" spc="-10">
                <a:latin typeface="Arial"/>
                <a:cs typeface="Arial"/>
              </a:rPr>
              <a:t>a building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company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7245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Stakeholders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Managing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Stakeholders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53769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209186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24395" y="1458898"/>
            <a:ext cx="3604260" cy="9182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Responsibility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Managing Stakeholders </a:t>
            </a:r>
            <a:r>
              <a:rPr dirty="0" sz="1100" spc="-5">
                <a:latin typeface="Arial"/>
                <a:cs typeface="Arial"/>
              </a:rPr>
              <a:t>rests </a:t>
            </a:r>
            <a:r>
              <a:rPr dirty="0" sz="1100">
                <a:latin typeface="Arial"/>
                <a:cs typeface="Arial"/>
              </a:rPr>
              <a:t>firmly </a:t>
            </a:r>
            <a:r>
              <a:rPr dirty="0" sz="1100" spc="-5">
                <a:latin typeface="Arial"/>
                <a:cs typeface="Arial"/>
              </a:rPr>
              <a:t>with  the Project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35">
                <a:latin typeface="Arial"/>
                <a:cs typeface="Arial"/>
              </a:rPr>
              <a:t>Team;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PM </a:t>
            </a:r>
            <a:r>
              <a:rPr dirty="0" sz="1100" spc="-40">
                <a:latin typeface="Arial"/>
                <a:cs typeface="Arial"/>
              </a:rPr>
              <a:t>Team </a:t>
            </a:r>
            <a:r>
              <a:rPr dirty="0" sz="1100" spc="-5">
                <a:latin typeface="Arial"/>
                <a:cs typeface="Arial"/>
              </a:rPr>
              <a:t>stand to  lose the most if it not</a:t>
            </a:r>
            <a:r>
              <a:rPr dirty="0" sz="1100" spc="-15">
                <a:latin typeface="Arial"/>
                <a:cs typeface="Arial"/>
              </a:rPr>
              <a:t> effective</a:t>
            </a:r>
            <a:endParaRPr sz="1100">
              <a:latin typeface="Arial"/>
              <a:cs typeface="Arial"/>
            </a:endParaRPr>
          </a:p>
          <a:p>
            <a:pPr marL="12700" marR="414020">
              <a:lnSpc>
                <a:spcPct val="102699"/>
              </a:lnSpc>
              <a:spcBef>
                <a:spcPts val="300"/>
              </a:spcBef>
            </a:pPr>
            <a:r>
              <a:rPr dirty="0" sz="1100">
                <a:latin typeface="Arial"/>
                <a:cs typeface="Arial"/>
              </a:rPr>
              <a:t>Primary </a:t>
            </a:r>
            <a:r>
              <a:rPr dirty="0" sz="1100" spc="-5">
                <a:latin typeface="Arial"/>
                <a:cs typeface="Arial"/>
              </a:rPr>
              <a:t>Requirement is </a:t>
            </a:r>
            <a:r>
              <a:rPr dirty="0" sz="1100" spc="-10">
                <a:latin typeface="Arial"/>
                <a:cs typeface="Arial"/>
              </a:rPr>
              <a:t>Open Communications and  Managed </a:t>
            </a:r>
            <a:r>
              <a:rPr dirty="0" sz="1100" spc="-5">
                <a:latin typeface="Arial"/>
                <a:cs typeface="Arial"/>
              </a:rPr>
              <a:t>Expectations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7245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Stakeholders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Managing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Stakeholders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08045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78738" y="1263865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59919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8738" y="1934451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78738" y="208627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57345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738" y="290870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788337"/>
            <a:ext cx="3876040" cy="252857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100" spc="-10">
                <a:latin typeface="Arial"/>
                <a:cs typeface="Arial"/>
              </a:rPr>
              <a:t>Managing </a:t>
            </a:r>
            <a:r>
              <a:rPr dirty="0" sz="1100" spc="-5">
                <a:latin typeface="Arial"/>
                <a:cs typeface="Arial"/>
              </a:rPr>
              <a:t>Expectations: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100" spc="-15" b="1">
                <a:latin typeface="Arial"/>
                <a:cs typeface="Arial"/>
              </a:rPr>
              <a:t>Always </a:t>
            </a:r>
            <a:r>
              <a:rPr dirty="0" sz="1100" spc="-10">
                <a:latin typeface="Arial"/>
                <a:cs typeface="Arial"/>
              </a:rPr>
              <a:t>build </a:t>
            </a:r>
            <a:r>
              <a:rPr dirty="0" sz="1100" spc="-5">
                <a:latin typeface="Arial"/>
                <a:cs typeface="Arial"/>
              </a:rPr>
              <a:t>Contingency into </a:t>
            </a:r>
            <a:r>
              <a:rPr dirty="0" sz="1100" spc="-15">
                <a:latin typeface="Arial"/>
                <a:cs typeface="Arial"/>
              </a:rPr>
              <a:t>your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plans</a:t>
            </a:r>
            <a:endParaRPr sz="1100">
              <a:latin typeface="Arial"/>
              <a:cs typeface="Arial"/>
            </a:endParaRPr>
          </a:p>
          <a:p>
            <a:pPr marL="566420" marR="28575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Be ready to </a:t>
            </a:r>
            <a:r>
              <a:rPr dirty="0" sz="1000" spc="-10">
                <a:latin typeface="Arial"/>
                <a:cs typeface="Arial"/>
              </a:rPr>
              <a:t>offer </a:t>
            </a:r>
            <a:r>
              <a:rPr dirty="0" sz="1000" spc="-5">
                <a:latin typeface="Arial"/>
                <a:cs typeface="Arial"/>
              </a:rPr>
              <a:t>alternatives/options that continue to meet  project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objectives</a:t>
            </a:r>
            <a:endParaRPr sz="1000">
              <a:latin typeface="Arial"/>
              <a:cs typeface="Arial"/>
            </a:endParaRPr>
          </a:p>
          <a:p>
            <a:pPr marL="289560" marR="5080">
              <a:lnSpc>
                <a:spcPts val="1200"/>
              </a:lnSpc>
              <a:spcBef>
                <a:spcPts val="330"/>
              </a:spcBef>
            </a:pPr>
            <a:r>
              <a:rPr dirty="0" sz="1100" spc="-10" b="1">
                <a:latin typeface="Arial"/>
                <a:cs typeface="Arial"/>
              </a:rPr>
              <a:t>Never </a:t>
            </a:r>
            <a:r>
              <a:rPr dirty="0" sz="1100" spc="-15">
                <a:latin typeface="Arial"/>
                <a:cs typeface="Arial"/>
              </a:rPr>
              <a:t>offer </a:t>
            </a:r>
            <a:r>
              <a:rPr dirty="0" sz="1100" spc="-10">
                <a:latin typeface="Arial"/>
                <a:cs typeface="Arial"/>
              </a:rPr>
              <a:t>an </a:t>
            </a:r>
            <a:r>
              <a:rPr dirty="0" sz="1100" spc="-5">
                <a:latin typeface="Arial"/>
                <a:cs typeface="Arial"/>
              </a:rPr>
              <a:t>alternative or </a:t>
            </a:r>
            <a:r>
              <a:rPr dirty="0" sz="1100" spc="-15">
                <a:latin typeface="Arial"/>
                <a:cs typeface="Arial"/>
              </a:rPr>
              <a:t>bow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stakeholder </a:t>
            </a:r>
            <a:r>
              <a:rPr dirty="0" sz="1100" spc="-5">
                <a:latin typeface="Arial"/>
                <a:cs typeface="Arial"/>
              </a:rPr>
              <a:t>pressure  unless </a:t>
            </a:r>
            <a:r>
              <a:rPr dirty="0" sz="1100" spc="-15">
                <a:latin typeface="Arial"/>
                <a:cs typeface="Arial"/>
              </a:rPr>
              <a:t>you </a:t>
            </a:r>
            <a:r>
              <a:rPr dirty="0" sz="1100" spc="-5">
                <a:latin typeface="Arial"/>
                <a:cs typeface="Arial"/>
              </a:rPr>
              <a:t>are sure that </a:t>
            </a:r>
            <a:r>
              <a:rPr dirty="0" sz="1100" spc="-15">
                <a:latin typeface="Arial"/>
                <a:cs typeface="Arial"/>
              </a:rPr>
              <a:t>your </a:t>
            </a:r>
            <a:r>
              <a:rPr dirty="0" sz="1100" spc="-5">
                <a:latin typeface="Arial"/>
                <a:cs typeface="Arial"/>
              </a:rPr>
              <a:t>(or their) alternative will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work</a:t>
            </a:r>
            <a:endParaRPr sz="1100">
              <a:latin typeface="Arial"/>
              <a:cs typeface="Arial"/>
            </a:endParaRPr>
          </a:p>
          <a:p>
            <a:pPr marL="566420">
              <a:lnSpc>
                <a:spcPts val="1200"/>
              </a:lnSpc>
              <a:spcBef>
                <a:spcPts val="150"/>
              </a:spcBef>
            </a:pPr>
            <a:r>
              <a:rPr dirty="0" sz="1000" spc="-5">
                <a:latin typeface="Arial"/>
                <a:cs typeface="Arial"/>
              </a:rPr>
              <a:t>Request time to </a:t>
            </a:r>
            <a:r>
              <a:rPr dirty="0" sz="1000" spc="-10">
                <a:latin typeface="Arial"/>
                <a:cs typeface="Arial"/>
              </a:rPr>
              <a:t>evaluate </a:t>
            </a:r>
            <a:r>
              <a:rPr dirty="0" sz="1000" spc="-5">
                <a:latin typeface="Arial"/>
                <a:cs typeface="Arial"/>
              </a:rPr>
              <a:t>alternatives</a:t>
            </a:r>
            <a:endParaRPr sz="1000">
              <a:latin typeface="Arial"/>
              <a:cs typeface="Arial"/>
            </a:endParaRPr>
          </a:p>
          <a:p>
            <a:pPr marL="566420" marR="95250">
              <a:lnSpc>
                <a:spcPts val="1200"/>
              </a:lnSpc>
              <a:spcBef>
                <a:spcPts val="35"/>
              </a:spcBef>
            </a:pPr>
            <a:r>
              <a:rPr dirty="0" sz="1000" spc="-5">
                <a:latin typeface="Arial"/>
                <a:cs typeface="Arial"/>
              </a:rPr>
              <a:t>If </a:t>
            </a:r>
            <a:r>
              <a:rPr dirty="0" sz="1000" spc="-10">
                <a:latin typeface="Arial"/>
                <a:cs typeface="Arial"/>
              </a:rPr>
              <a:t>you </a:t>
            </a:r>
            <a:r>
              <a:rPr dirty="0" sz="1000" spc="-5">
                <a:latin typeface="Arial"/>
                <a:cs typeface="Arial"/>
              </a:rPr>
              <a:t>don’t, </a:t>
            </a:r>
            <a:r>
              <a:rPr dirty="0" sz="1000" spc="-10">
                <a:latin typeface="Arial"/>
                <a:cs typeface="Arial"/>
              </a:rPr>
              <a:t>you </a:t>
            </a:r>
            <a:r>
              <a:rPr dirty="0" sz="1000">
                <a:latin typeface="Arial"/>
                <a:cs typeface="Arial"/>
              </a:rPr>
              <a:t>run </a:t>
            </a:r>
            <a:r>
              <a:rPr dirty="0" sz="1000" spc="-5">
                <a:latin typeface="Arial"/>
                <a:cs typeface="Arial"/>
              </a:rPr>
              <a:t>the very real </a:t>
            </a:r>
            <a:r>
              <a:rPr dirty="0" sz="1000">
                <a:latin typeface="Arial"/>
                <a:cs typeface="Arial"/>
              </a:rPr>
              <a:t>risk </a:t>
            </a:r>
            <a:r>
              <a:rPr dirty="0" sz="1000" spc="-5">
                <a:latin typeface="Arial"/>
                <a:cs typeface="Arial"/>
              </a:rPr>
              <a:t>of signing up to  ‘mission impossible’ and causing real damage to the </a:t>
            </a:r>
            <a:r>
              <a:rPr dirty="0" sz="1000">
                <a:latin typeface="Arial"/>
                <a:cs typeface="Arial"/>
              </a:rPr>
              <a:t>trust  </a:t>
            </a:r>
            <a:r>
              <a:rPr dirty="0" sz="1000" spc="-5">
                <a:latin typeface="Arial"/>
                <a:cs typeface="Arial"/>
              </a:rPr>
              <a:t>between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parties</a:t>
            </a:r>
            <a:endParaRPr sz="1000">
              <a:latin typeface="Arial"/>
              <a:cs typeface="Arial"/>
            </a:endParaRPr>
          </a:p>
          <a:p>
            <a:pPr marL="289560" marR="445770">
              <a:lnSpc>
                <a:spcPts val="1200"/>
              </a:lnSpc>
              <a:spcBef>
                <a:spcPts val="285"/>
              </a:spcBef>
            </a:pPr>
            <a:r>
              <a:rPr dirty="0" sz="1100" spc="-10" b="1">
                <a:latin typeface="Arial"/>
                <a:cs typeface="Arial"/>
              </a:rPr>
              <a:t>Beware </a:t>
            </a:r>
            <a:r>
              <a:rPr dirty="0" sz="1100" spc="-5">
                <a:latin typeface="Arial"/>
                <a:cs typeface="Arial"/>
              </a:rPr>
              <a:t>of modifying </a:t>
            </a:r>
            <a:r>
              <a:rPr dirty="0" sz="1100" spc="-15">
                <a:latin typeface="Arial"/>
                <a:cs typeface="Arial"/>
              </a:rPr>
              <a:t>yours, </a:t>
            </a:r>
            <a:r>
              <a:rPr dirty="0" sz="1100" spc="-5">
                <a:latin typeface="Arial"/>
                <a:cs typeface="Arial"/>
              </a:rPr>
              <a:t>or </a:t>
            </a:r>
            <a:r>
              <a:rPr dirty="0" sz="1100" spc="-10">
                <a:latin typeface="Arial"/>
                <a:cs typeface="Arial"/>
              </a:rPr>
              <a:t>others, </a:t>
            </a:r>
            <a:r>
              <a:rPr dirty="0" sz="1100" spc="-5">
                <a:latin typeface="Arial"/>
                <a:cs typeface="Arial"/>
              </a:rPr>
              <a:t>estimates </a:t>
            </a:r>
            <a:r>
              <a:rPr dirty="0" sz="1100" spc="-10">
                <a:latin typeface="Arial"/>
                <a:cs typeface="Arial"/>
              </a:rPr>
              <a:t>on  time/cost/complexity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566420" marR="93345">
              <a:lnSpc>
                <a:spcPct val="100000"/>
              </a:lnSpc>
              <a:spcBef>
                <a:spcPts val="155"/>
              </a:spcBef>
            </a:pPr>
            <a:r>
              <a:rPr dirty="0" sz="1000" spc="-5">
                <a:latin typeface="Arial"/>
                <a:cs typeface="Arial"/>
              </a:rPr>
              <a:t>Estimates are often used as the first point of attack on a  plan. i.e. </a:t>
            </a:r>
            <a:r>
              <a:rPr dirty="0" sz="1000" spc="-40">
                <a:latin typeface="Arial"/>
                <a:cs typeface="Arial"/>
              </a:rPr>
              <a:t>‘You </a:t>
            </a:r>
            <a:r>
              <a:rPr dirty="0" sz="1000" spc="-5">
                <a:latin typeface="Arial"/>
                <a:cs typeface="Arial"/>
              </a:rPr>
              <a:t>are too conservative here; </a:t>
            </a:r>
            <a:r>
              <a:rPr dirty="0" sz="1000" spc="-10">
                <a:latin typeface="Arial"/>
                <a:cs typeface="Arial"/>
              </a:rPr>
              <a:t>you </a:t>
            </a:r>
            <a:r>
              <a:rPr dirty="0" sz="1000" spc="-5">
                <a:latin typeface="Arial"/>
                <a:cs typeface="Arial"/>
              </a:rPr>
              <a:t>can </a:t>
            </a:r>
            <a:r>
              <a:rPr dirty="0" sz="1000" spc="-15">
                <a:latin typeface="Arial"/>
                <a:cs typeface="Arial"/>
              </a:rPr>
              <a:t>shave </a:t>
            </a:r>
            <a:r>
              <a:rPr dirty="0" sz="1000" spc="-5">
                <a:latin typeface="Arial"/>
                <a:cs typeface="Arial"/>
              </a:rPr>
              <a:t>a  week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off that .</a:t>
            </a:r>
            <a:r>
              <a:rPr dirty="0" sz="1000" spc="-114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.</a:t>
            </a:r>
            <a:r>
              <a:rPr dirty="0" sz="1000" spc="-114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.</a:t>
            </a:r>
            <a:r>
              <a:rPr dirty="0" sz="1000" spc="-114">
                <a:latin typeface="Arial"/>
                <a:cs typeface="Arial"/>
              </a:rPr>
              <a:t> </a:t>
            </a:r>
            <a:r>
              <a:rPr dirty="0" sz="1000" spc="-55">
                <a:latin typeface="Arial"/>
                <a:cs typeface="Arial"/>
              </a:rPr>
              <a:t>.’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7245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Stakeholders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Managing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Stakeholders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42364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63367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201578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39788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77999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47294" y="962747"/>
            <a:ext cx="3850640" cy="21024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" b="1">
                <a:latin typeface="Arial"/>
                <a:cs typeface="Arial"/>
              </a:rPr>
              <a:t>Giving</a:t>
            </a:r>
            <a:r>
              <a:rPr dirty="0" sz="1100" spc="-10" b="1">
                <a:latin typeface="Arial"/>
                <a:cs typeface="Arial"/>
              </a:rPr>
              <a:t> Commitments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Arial"/>
                <a:cs typeface="Arial"/>
              </a:rPr>
              <a:t>At </a:t>
            </a:r>
            <a:r>
              <a:rPr dirty="0" sz="1100" spc="-10">
                <a:latin typeface="Arial"/>
                <a:cs typeface="Arial"/>
              </a:rPr>
              <a:t>some </a:t>
            </a:r>
            <a:r>
              <a:rPr dirty="0" sz="1100" spc="-5">
                <a:latin typeface="Arial"/>
                <a:cs typeface="Arial"/>
              </a:rPr>
              <a:t>point </a:t>
            </a:r>
            <a:r>
              <a:rPr dirty="0" sz="1100" spc="-15">
                <a:latin typeface="Arial"/>
                <a:cs typeface="Arial"/>
              </a:rPr>
              <a:t>you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5">
                <a:latin typeface="Arial"/>
                <a:cs typeface="Arial"/>
              </a:rPr>
              <a:t>give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commitment, </a:t>
            </a:r>
            <a:r>
              <a:rPr dirty="0" sz="1100" spc="-5" b="1">
                <a:latin typeface="Arial"/>
                <a:cs typeface="Arial"/>
              </a:rPr>
              <a:t>so</a:t>
            </a:r>
            <a:r>
              <a:rPr dirty="0" sz="1100" spc="-5">
                <a:latin typeface="Arial"/>
                <a:cs typeface="Arial"/>
              </a:rPr>
              <a:t>. .</a:t>
            </a:r>
            <a:r>
              <a:rPr dirty="0" sz="1100" spc="-2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20">
                <a:latin typeface="Arial"/>
                <a:cs typeface="Arial"/>
              </a:rPr>
              <a:t>Never </a:t>
            </a:r>
            <a:r>
              <a:rPr dirty="0" sz="1100" spc="-5">
                <a:latin typeface="Arial"/>
                <a:cs typeface="Arial"/>
              </a:rPr>
              <a:t>commit [to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deadline] too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early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5">
                <a:latin typeface="Arial"/>
                <a:cs typeface="Arial"/>
              </a:rPr>
              <a:t>Make </a:t>
            </a:r>
            <a:r>
              <a:rPr dirty="0" sz="1100" spc="-5">
                <a:latin typeface="Arial"/>
                <a:cs typeface="Arial"/>
              </a:rPr>
              <a:t>sure </a:t>
            </a:r>
            <a:r>
              <a:rPr dirty="0" sz="1100" spc="-15">
                <a:latin typeface="Arial"/>
                <a:cs typeface="Arial"/>
              </a:rPr>
              <a:t>you know </a:t>
            </a:r>
            <a:r>
              <a:rPr dirty="0" sz="1100" spc="-5">
                <a:latin typeface="Arial"/>
                <a:cs typeface="Arial"/>
              </a:rPr>
              <a:t>what the customer is </a:t>
            </a:r>
            <a:r>
              <a:rPr dirty="0" sz="1100" spc="-10" b="1">
                <a:latin typeface="Arial"/>
                <a:cs typeface="Arial"/>
              </a:rPr>
              <a:t>expecting</a:t>
            </a:r>
            <a:r>
              <a:rPr dirty="0" sz="1100" spc="-10">
                <a:latin typeface="Arial"/>
                <a:cs typeface="Arial"/>
              </a:rPr>
              <a:t>; </a:t>
            </a:r>
            <a:r>
              <a:rPr dirty="0" sz="1100" spc="-5">
                <a:latin typeface="Arial"/>
                <a:cs typeface="Arial"/>
              </a:rPr>
              <a:t>this  is normally </a:t>
            </a:r>
            <a:r>
              <a:rPr dirty="0" sz="1100" spc="-10">
                <a:latin typeface="Arial"/>
                <a:cs typeface="Arial"/>
              </a:rPr>
              <a:t>based on </a:t>
            </a:r>
            <a:r>
              <a:rPr dirty="0" sz="1100" spc="-5">
                <a:latin typeface="Arial"/>
                <a:cs typeface="Arial"/>
              </a:rPr>
              <a:t>what </a:t>
            </a:r>
            <a:r>
              <a:rPr dirty="0" sz="1100" spc="-15">
                <a:latin typeface="Arial"/>
                <a:cs typeface="Arial"/>
              </a:rPr>
              <a:t>you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5">
                <a:latin typeface="Arial"/>
                <a:cs typeface="Arial"/>
              </a:rPr>
              <a:t>led </a:t>
            </a:r>
            <a:r>
              <a:rPr dirty="0" sz="1100" spc="-10">
                <a:latin typeface="Arial"/>
                <a:cs typeface="Arial"/>
              </a:rPr>
              <a:t>them </a:t>
            </a:r>
            <a:r>
              <a:rPr dirty="0" sz="1100" spc="-5">
                <a:latin typeface="Arial"/>
                <a:cs typeface="Arial"/>
              </a:rPr>
              <a:t>to</a:t>
            </a:r>
            <a:r>
              <a:rPr dirty="0" sz="1100" spc="4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believe</a:t>
            </a:r>
            <a:endParaRPr sz="1100">
              <a:latin typeface="Arial"/>
              <a:cs typeface="Arial"/>
            </a:endParaRPr>
          </a:p>
          <a:p>
            <a:pPr marL="289560" marR="53975">
              <a:lnSpc>
                <a:spcPct val="102600"/>
              </a:lnSpc>
              <a:spcBef>
                <a:spcPts val="295"/>
              </a:spcBef>
            </a:pPr>
            <a:r>
              <a:rPr dirty="0" sz="1100" spc="-15">
                <a:latin typeface="Arial"/>
                <a:cs typeface="Arial"/>
              </a:rPr>
              <a:t>Know </a:t>
            </a:r>
            <a:r>
              <a:rPr dirty="0" sz="1100" spc="-5">
                <a:latin typeface="Arial"/>
                <a:cs typeface="Arial"/>
              </a:rPr>
              <a:t>what elements </a:t>
            </a:r>
            <a:r>
              <a:rPr dirty="0" sz="1100" spc="-10">
                <a:latin typeface="Arial"/>
                <a:cs typeface="Arial"/>
              </a:rPr>
              <a:t>on </a:t>
            </a:r>
            <a:r>
              <a:rPr dirty="0" sz="1100" spc="-15">
                <a:latin typeface="Arial"/>
                <a:cs typeface="Arial"/>
              </a:rPr>
              <a:t>your </a:t>
            </a: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10">
                <a:latin typeface="Arial"/>
                <a:cs typeface="Arial"/>
              </a:rPr>
              <a:t>no </a:t>
            </a:r>
            <a:r>
              <a:rPr dirty="0" sz="1100" spc="-10" b="1">
                <a:latin typeface="Arial"/>
                <a:cs typeface="Arial"/>
              </a:rPr>
              <a:t>margin </a:t>
            </a:r>
            <a:r>
              <a:rPr dirty="0" sz="1100" spc="-15" b="1">
                <a:latin typeface="Arial"/>
                <a:cs typeface="Arial"/>
              </a:rPr>
              <a:t>for  </a:t>
            </a:r>
            <a:r>
              <a:rPr dirty="0" sz="1100" spc="-10" b="1">
                <a:latin typeface="Arial"/>
                <a:cs typeface="Arial"/>
              </a:rPr>
              <a:t>error</a:t>
            </a:r>
            <a:r>
              <a:rPr dirty="0" sz="1100" spc="-10">
                <a:latin typeface="Arial"/>
                <a:cs typeface="Arial"/>
              </a:rPr>
              <a:t>, and </a:t>
            </a:r>
            <a:r>
              <a:rPr dirty="0" sz="1100" spc="-15">
                <a:latin typeface="Arial"/>
                <a:cs typeface="Arial"/>
              </a:rPr>
              <a:t>make </a:t>
            </a:r>
            <a:r>
              <a:rPr dirty="0" sz="1100" spc="-5">
                <a:latin typeface="Arial"/>
                <a:cs typeface="Arial"/>
              </a:rPr>
              <a:t>sure that nothing </a:t>
            </a:r>
            <a:r>
              <a:rPr dirty="0" sz="1100" spc="-10">
                <a:latin typeface="Arial"/>
                <a:cs typeface="Arial"/>
              </a:rPr>
              <a:t>goes wrong </a:t>
            </a:r>
            <a:r>
              <a:rPr dirty="0" sz="1100" spc="-5">
                <a:latin typeface="Arial"/>
                <a:cs typeface="Arial"/>
              </a:rPr>
              <a:t>with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them.</a:t>
            </a:r>
            <a:endParaRPr sz="1100">
              <a:latin typeface="Arial"/>
              <a:cs typeface="Arial"/>
            </a:endParaRPr>
          </a:p>
          <a:p>
            <a:pPr marL="289560" marR="208279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When </a:t>
            </a:r>
            <a:r>
              <a:rPr dirty="0" sz="1100" spc="-5">
                <a:latin typeface="Arial"/>
                <a:cs typeface="Arial"/>
              </a:rPr>
              <a:t>giving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commitment, </a:t>
            </a:r>
            <a:r>
              <a:rPr dirty="0" sz="1100" spc="-15">
                <a:latin typeface="Arial"/>
                <a:cs typeface="Arial"/>
              </a:rPr>
              <a:t>make </a:t>
            </a:r>
            <a:r>
              <a:rPr dirty="0" sz="1100" spc="-5">
                <a:latin typeface="Arial"/>
                <a:cs typeface="Arial"/>
              </a:rPr>
              <a:t>sure that </a:t>
            </a:r>
            <a:r>
              <a:rPr dirty="0" sz="1100" spc="-15">
                <a:latin typeface="Arial"/>
                <a:cs typeface="Arial"/>
              </a:rPr>
              <a:t>you </a:t>
            </a:r>
            <a:r>
              <a:rPr dirty="0" sz="1100" spc="-5">
                <a:latin typeface="Arial"/>
                <a:cs typeface="Arial"/>
              </a:rPr>
              <a:t>can </a:t>
            </a:r>
            <a:r>
              <a:rPr dirty="0" sz="1100" spc="-5" b="1">
                <a:latin typeface="Arial"/>
                <a:cs typeface="Arial"/>
              </a:rPr>
              <a:t>at  least </a:t>
            </a:r>
            <a:r>
              <a:rPr dirty="0" sz="1100" spc="-10" b="1">
                <a:latin typeface="Arial"/>
                <a:cs typeface="Arial"/>
              </a:rPr>
              <a:t>meet </a:t>
            </a:r>
            <a:r>
              <a:rPr dirty="0" sz="1100" spc="-5" b="1">
                <a:latin typeface="Arial"/>
                <a:cs typeface="Arial"/>
              </a:rPr>
              <a:t>it</a:t>
            </a:r>
            <a:r>
              <a:rPr dirty="0" sz="1100" spc="-5">
                <a:latin typeface="Arial"/>
                <a:cs typeface="Arial"/>
              </a:rPr>
              <a:t>,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hopefully </a:t>
            </a:r>
            <a:r>
              <a:rPr dirty="0" sz="1100" spc="-15">
                <a:latin typeface="Arial"/>
                <a:cs typeface="Arial"/>
              </a:rPr>
              <a:t>exceed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it.</a:t>
            </a:r>
            <a:endParaRPr sz="1100">
              <a:latin typeface="Arial"/>
              <a:cs typeface="Arial"/>
            </a:endParaRPr>
          </a:p>
          <a:p>
            <a:pPr marL="289560" marR="104775">
              <a:lnSpc>
                <a:spcPct val="102699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If </a:t>
            </a:r>
            <a:r>
              <a:rPr dirty="0" sz="1100" spc="-15">
                <a:latin typeface="Arial"/>
                <a:cs typeface="Arial"/>
              </a:rPr>
              <a:t>you </a:t>
            </a:r>
            <a:r>
              <a:rPr dirty="0" sz="1100" spc="-5">
                <a:latin typeface="Arial"/>
                <a:cs typeface="Arial"/>
              </a:rPr>
              <a:t>are going to </a:t>
            </a:r>
            <a:r>
              <a:rPr dirty="0" sz="1100" spc="-15">
                <a:latin typeface="Arial"/>
                <a:cs typeface="Arial"/>
              </a:rPr>
              <a:t>fail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meet a </a:t>
            </a:r>
            <a:r>
              <a:rPr dirty="0" sz="1100" spc="-5">
                <a:latin typeface="Arial"/>
                <a:cs typeface="Arial"/>
              </a:rPr>
              <a:t>commitment, </a:t>
            </a:r>
            <a:r>
              <a:rPr dirty="0" sz="1100" spc="-15">
                <a:latin typeface="Arial"/>
                <a:cs typeface="Arial"/>
              </a:rPr>
              <a:t>make </a:t>
            </a:r>
            <a:r>
              <a:rPr dirty="0" sz="1100" spc="-5">
                <a:latin typeface="Arial"/>
                <a:cs typeface="Arial"/>
              </a:rPr>
              <a:t>sure  </a:t>
            </a:r>
            <a:r>
              <a:rPr dirty="0" sz="1100" spc="-15">
                <a:latin typeface="Arial"/>
                <a:cs typeface="Arial"/>
              </a:rPr>
              <a:t>you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10" b="1">
                <a:latin typeface="Arial"/>
                <a:cs typeface="Arial"/>
              </a:rPr>
              <a:t>fallback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position.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7245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</a:t>
            </a:r>
            <a:r>
              <a:rPr dirty="0" sz="600" spc="-3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Stakeholders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Stakeholders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4746" y="906297"/>
            <a:ext cx="3584806" cy="23080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7137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Organization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Organization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01913" y="1236819"/>
            <a:ext cx="2782403" cy="1562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7137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Organization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Organisational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Influences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56096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232517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253521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74524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47294" y="1100072"/>
            <a:ext cx="3893185" cy="1758314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70485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Projects are typically </a:t>
            </a:r>
            <a:r>
              <a:rPr dirty="0" sz="1100" spc="5">
                <a:latin typeface="Arial"/>
                <a:cs typeface="Arial"/>
              </a:rPr>
              <a:t>part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an </a:t>
            </a:r>
            <a:r>
              <a:rPr dirty="0" sz="1100" spc="-5">
                <a:latin typeface="Arial"/>
                <a:cs typeface="Arial"/>
              </a:rPr>
              <a:t>organisation that is larger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than  the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Arial"/>
                <a:cs typeface="Arial"/>
              </a:rPr>
              <a:t>HSE </a:t>
            </a:r>
            <a:r>
              <a:rPr dirty="0" sz="1100" spc="-5">
                <a:latin typeface="Arial"/>
                <a:cs typeface="Arial"/>
              </a:rPr>
              <a:t>is bigger than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15">
                <a:latin typeface="Arial"/>
                <a:cs typeface="Arial"/>
              </a:rPr>
              <a:t>new</a:t>
            </a:r>
            <a:r>
              <a:rPr dirty="0" sz="1100" spc="-5">
                <a:latin typeface="Arial"/>
                <a:cs typeface="Arial"/>
              </a:rPr>
              <a:t> hospital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maturity of </a:t>
            </a:r>
            <a:r>
              <a:rPr dirty="0" sz="1100" spc="-10">
                <a:latin typeface="Arial"/>
                <a:cs typeface="Arial"/>
              </a:rPr>
              <a:t>an </a:t>
            </a:r>
            <a:r>
              <a:rPr dirty="0" sz="1100" spc="-5">
                <a:latin typeface="Arial"/>
                <a:cs typeface="Arial"/>
              </a:rPr>
              <a:t>organisations Project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Systems  can (and normally does) influence the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30">
                <a:latin typeface="Arial"/>
                <a:cs typeface="Arial"/>
              </a:rPr>
              <a:t>Key </a:t>
            </a:r>
            <a:r>
              <a:rPr dirty="0" sz="1100" spc="-5">
                <a:latin typeface="Arial"/>
                <a:cs typeface="Arial"/>
              </a:rPr>
              <a:t>Aspects of these orgainsations are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their:</a:t>
            </a:r>
            <a:endParaRPr sz="1100">
              <a:latin typeface="Arial"/>
              <a:cs typeface="Arial"/>
            </a:endParaRPr>
          </a:p>
          <a:p>
            <a:pPr marL="289560" marR="1462405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Organisational Systems  Organisational Cultures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Styles  Organisational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Structures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7137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Organization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Organisational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14904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35907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56911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77914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198917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19920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79134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816442"/>
            <a:ext cx="3608070" cy="2259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1631314" indent="-277495">
              <a:lnSpc>
                <a:spcPct val="125299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Organisational Systems can</a:t>
            </a:r>
            <a:r>
              <a:rPr dirty="0" sz="1100" spc="-9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be:  Financial Systems  Reporting Systems  Procurement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Systems</a:t>
            </a:r>
            <a:endParaRPr sz="1100">
              <a:latin typeface="Arial"/>
              <a:cs typeface="Arial"/>
            </a:endParaRPr>
          </a:p>
          <a:p>
            <a:pPr marL="289560" marR="1710689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IT Systems  </a:t>
            </a:r>
            <a:r>
              <a:rPr dirty="0" sz="1100" spc="-10">
                <a:latin typeface="Arial"/>
                <a:cs typeface="Arial"/>
              </a:rPr>
              <a:t>Communications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Systems  Departments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In basic terms, the organisational infrastructure required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to  </a:t>
            </a:r>
            <a:r>
              <a:rPr dirty="0" sz="1100">
                <a:latin typeface="Arial"/>
                <a:cs typeface="Arial"/>
              </a:rPr>
              <a:t>support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projects</a:t>
            </a:r>
            <a:endParaRPr sz="1100">
              <a:latin typeface="Arial"/>
              <a:cs typeface="Arial"/>
            </a:endParaRPr>
          </a:p>
          <a:p>
            <a:pPr marL="289560" marR="71120">
              <a:lnSpc>
                <a:spcPct val="102699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PMBOK</a:t>
            </a:r>
            <a:r>
              <a:rPr dirty="0" baseline="27777" sz="1200" spc="-15">
                <a:latin typeface="Tahoma"/>
                <a:cs typeface="Tahoma"/>
              </a:rPr>
              <a:t>® </a:t>
            </a:r>
            <a:r>
              <a:rPr dirty="0" sz="1100" spc="-10">
                <a:latin typeface="Arial"/>
                <a:cs typeface="Arial"/>
              </a:rPr>
              <a:t>refers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5">
                <a:latin typeface="Arial"/>
                <a:cs typeface="Arial"/>
              </a:rPr>
              <a:t>many </a:t>
            </a:r>
            <a:r>
              <a:rPr dirty="0" sz="1100" spc="-5">
                <a:latin typeface="Arial"/>
                <a:cs typeface="Arial"/>
              </a:rPr>
              <a:t>of these as </a:t>
            </a:r>
            <a:r>
              <a:rPr dirty="0" sz="1100" spc="-10" b="1">
                <a:latin typeface="Arial"/>
                <a:cs typeface="Arial"/>
              </a:rPr>
              <a:t>Organisational  Process Assets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7137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Organization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Organisational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84776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222986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47294" y="1214779"/>
            <a:ext cx="3867150" cy="15106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389890">
              <a:lnSpc>
                <a:spcPct val="102699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Project-based organisations are those </a:t>
            </a:r>
            <a:r>
              <a:rPr dirty="0" sz="1100" spc="-10">
                <a:latin typeface="Arial"/>
                <a:cs typeface="Arial"/>
              </a:rPr>
              <a:t>whose operations  </a:t>
            </a:r>
            <a:r>
              <a:rPr dirty="0" sz="1100" spc="-5">
                <a:latin typeface="Arial"/>
                <a:cs typeface="Arial"/>
              </a:rPr>
              <a:t>consist primarily of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40" b="1">
                <a:latin typeface="Arial"/>
                <a:cs typeface="Arial"/>
              </a:rPr>
              <a:t>Two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categories:</a:t>
            </a:r>
            <a:endParaRPr sz="1100">
              <a:latin typeface="Arial"/>
              <a:cs typeface="Arial"/>
            </a:endParaRPr>
          </a:p>
          <a:p>
            <a:pPr marL="289560" marR="310515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Organisations that </a:t>
            </a:r>
            <a:r>
              <a:rPr dirty="0" sz="1100" spc="-10">
                <a:latin typeface="Arial"/>
                <a:cs typeface="Arial"/>
              </a:rPr>
              <a:t>derive </a:t>
            </a:r>
            <a:r>
              <a:rPr dirty="0" sz="1100" spc="-5">
                <a:latin typeface="Arial"/>
                <a:cs typeface="Arial"/>
              </a:rPr>
              <a:t>their </a:t>
            </a:r>
            <a:r>
              <a:rPr dirty="0" sz="1100" spc="-20">
                <a:latin typeface="Arial"/>
                <a:cs typeface="Arial"/>
              </a:rPr>
              <a:t>revenue </a:t>
            </a:r>
            <a:r>
              <a:rPr dirty="0" sz="1100" spc="-5">
                <a:latin typeface="Arial"/>
                <a:cs typeface="Arial"/>
              </a:rPr>
              <a:t>primarily from  </a:t>
            </a:r>
            <a:r>
              <a:rPr dirty="0" sz="1100" spc="-10">
                <a:latin typeface="Arial"/>
                <a:cs typeface="Arial"/>
              </a:rPr>
              <a:t>performing </a:t>
            </a:r>
            <a:r>
              <a:rPr dirty="0" sz="1100" spc="-5">
                <a:latin typeface="Arial"/>
                <a:cs typeface="Arial"/>
              </a:rPr>
              <a:t>projects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others under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contract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5">
                <a:latin typeface="Arial"/>
                <a:cs typeface="Arial"/>
              </a:rPr>
              <a:t>Organisations that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5">
                <a:latin typeface="Arial"/>
                <a:cs typeface="Arial"/>
              </a:rPr>
              <a:t>adopted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20">
                <a:latin typeface="Arial"/>
                <a:cs typeface="Arial"/>
              </a:rPr>
              <a:t>by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Projects</a:t>
            </a:r>
            <a:endParaRPr sz="1100">
              <a:latin typeface="Arial"/>
              <a:cs typeface="Arial"/>
            </a:endParaRPr>
          </a:p>
          <a:p>
            <a:pPr marL="12700" marR="129539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Non-Project </a:t>
            </a:r>
            <a:r>
              <a:rPr dirty="0" sz="1100" spc="-10">
                <a:latin typeface="Arial"/>
                <a:cs typeface="Arial"/>
              </a:rPr>
              <a:t>based </a:t>
            </a:r>
            <a:r>
              <a:rPr dirty="0" sz="1100" spc="-5">
                <a:latin typeface="Arial"/>
                <a:cs typeface="Arial"/>
              </a:rPr>
              <a:t>organisations often </a:t>
            </a:r>
            <a:r>
              <a:rPr dirty="0" sz="1100" spc="-15">
                <a:latin typeface="Arial"/>
                <a:cs typeface="Arial"/>
              </a:rPr>
              <a:t>lack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management  </a:t>
            </a:r>
            <a:r>
              <a:rPr dirty="0" sz="1100" spc="-5">
                <a:latin typeface="Arial"/>
                <a:cs typeface="Arial"/>
              </a:rPr>
              <a:t>systems to </a:t>
            </a:r>
            <a:r>
              <a:rPr dirty="0" sz="1100">
                <a:latin typeface="Arial"/>
                <a:cs typeface="Arial"/>
              </a:rPr>
              <a:t>support </a:t>
            </a:r>
            <a:r>
              <a:rPr dirty="0" sz="1100" spc="-5">
                <a:latin typeface="Arial"/>
                <a:cs typeface="Arial"/>
              </a:rPr>
              <a:t>projects</a:t>
            </a:r>
            <a:r>
              <a:rPr dirty="0" sz="1100" spc="-20">
                <a:latin typeface="Arial"/>
                <a:cs typeface="Arial"/>
              </a:rPr>
              <a:t> effectively.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7137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</a:t>
            </a:r>
            <a:r>
              <a:rPr dirty="0" sz="600" spc="-2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Organization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Organisation Cultures and</a:t>
            </a: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Styles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20601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41605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62608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183611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25618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63828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5363" y="284831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7294" y="873415"/>
            <a:ext cx="3913504" cy="225996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 b="1">
                <a:latin typeface="Arial"/>
                <a:cs typeface="Arial"/>
              </a:rPr>
              <a:t>Cultures </a:t>
            </a:r>
            <a:r>
              <a:rPr dirty="0" sz="1100" spc="-10" b="1">
                <a:latin typeface="Arial"/>
                <a:cs typeface="Arial"/>
              </a:rPr>
              <a:t>and </a:t>
            </a:r>
            <a:r>
              <a:rPr dirty="0" sz="1100" spc="-5" b="1">
                <a:latin typeface="Arial"/>
                <a:cs typeface="Arial"/>
              </a:rPr>
              <a:t>Styles </a:t>
            </a:r>
            <a:r>
              <a:rPr dirty="0" sz="1100" spc="-10" b="1">
                <a:latin typeface="Arial"/>
                <a:cs typeface="Arial"/>
              </a:rPr>
              <a:t>can</a:t>
            </a:r>
            <a:r>
              <a:rPr dirty="0" sz="1100" spc="-6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be</a:t>
            </a:r>
            <a:endParaRPr sz="1100">
              <a:latin typeface="Arial"/>
              <a:cs typeface="Arial"/>
            </a:endParaRPr>
          </a:p>
          <a:p>
            <a:pPr marL="289560" marR="695960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Shared </a:t>
            </a:r>
            <a:r>
              <a:rPr dirty="0" sz="1100" spc="-20">
                <a:latin typeface="Arial"/>
                <a:cs typeface="Arial"/>
              </a:rPr>
              <a:t>Values, </a:t>
            </a:r>
            <a:r>
              <a:rPr dirty="0" sz="1100" spc="-5">
                <a:latin typeface="Arial"/>
                <a:cs typeface="Arial"/>
              </a:rPr>
              <a:t>norms, beliefs </a:t>
            </a:r>
            <a:r>
              <a:rPr dirty="0" sz="1100" spc="-10">
                <a:latin typeface="Arial"/>
                <a:cs typeface="Arial"/>
              </a:rPr>
              <a:t>and expectations  </a:t>
            </a:r>
            <a:r>
              <a:rPr dirty="0" sz="1100" spc="-15">
                <a:latin typeface="Arial"/>
                <a:cs typeface="Arial"/>
              </a:rPr>
              <a:t>Policies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Procedures</a:t>
            </a:r>
            <a:endParaRPr sz="1100">
              <a:latin typeface="Arial"/>
              <a:cs typeface="Arial"/>
            </a:endParaRPr>
          </a:p>
          <a:p>
            <a:pPr marL="289560" marR="1710689">
              <a:lnSpc>
                <a:spcPct val="125299"/>
              </a:lnSpc>
            </a:pPr>
            <a:r>
              <a:rPr dirty="0" sz="1100" spc="-15">
                <a:latin typeface="Arial"/>
                <a:cs typeface="Arial"/>
              </a:rPr>
              <a:t>View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Authority</a:t>
            </a:r>
            <a:r>
              <a:rPr dirty="0" sz="1100" spc="-3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Relationships  </a:t>
            </a:r>
            <a:r>
              <a:rPr dirty="0" sz="1100" spc="-15">
                <a:latin typeface="Arial"/>
                <a:cs typeface="Arial"/>
              </a:rPr>
              <a:t>Work </a:t>
            </a:r>
            <a:r>
              <a:rPr dirty="0" sz="1100" spc="-5">
                <a:latin typeface="Arial"/>
                <a:cs typeface="Arial"/>
              </a:rPr>
              <a:t>ethic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work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hours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10">
                <a:latin typeface="Arial"/>
                <a:cs typeface="Arial"/>
              </a:rPr>
              <a:t>Such </a:t>
            </a:r>
            <a:r>
              <a:rPr dirty="0" sz="1100" spc="-5">
                <a:latin typeface="Arial"/>
                <a:cs typeface="Arial"/>
              </a:rPr>
              <a:t>as: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295"/>
              </a:spcBef>
            </a:pPr>
            <a:r>
              <a:rPr dirty="0" sz="1100" spc="-5">
                <a:latin typeface="Arial"/>
                <a:cs typeface="Arial"/>
              </a:rPr>
              <a:t>Entrepreneurial Leadership: </a:t>
            </a:r>
            <a:r>
              <a:rPr dirty="0" sz="1100" spc="-10">
                <a:latin typeface="Arial"/>
                <a:cs typeface="Arial"/>
              </a:rPr>
              <a:t>More likely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5">
                <a:latin typeface="Arial"/>
                <a:cs typeface="Arial"/>
              </a:rPr>
              <a:t>take </a:t>
            </a:r>
            <a:r>
              <a:rPr dirty="0" sz="1100" spc="-10">
                <a:latin typeface="Arial"/>
                <a:cs typeface="Arial"/>
              </a:rPr>
              <a:t>on </a:t>
            </a:r>
            <a:r>
              <a:rPr dirty="0" sz="1100" spc="-5">
                <a:latin typeface="Arial"/>
                <a:cs typeface="Arial"/>
              </a:rPr>
              <a:t>high </a:t>
            </a:r>
            <a:r>
              <a:rPr dirty="0" sz="1100">
                <a:latin typeface="Arial"/>
                <a:cs typeface="Arial"/>
              </a:rPr>
              <a:t>risk  </a:t>
            </a:r>
            <a:r>
              <a:rPr dirty="0" sz="1100" spc="-5">
                <a:latin typeface="Arial"/>
                <a:cs typeface="Arial"/>
              </a:rPr>
              <a:t>project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Arial"/>
                <a:cs typeface="Arial"/>
              </a:rPr>
              <a:t>Bureaucratic </a:t>
            </a:r>
            <a:r>
              <a:rPr dirty="0" sz="1100" spc="-5">
                <a:latin typeface="Arial"/>
                <a:cs typeface="Arial"/>
              </a:rPr>
              <a:t>Style: Less </a:t>
            </a:r>
            <a:r>
              <a:rPr dirty="0" sz="1100" spc="-10">
                <a:latin typeface="Arial"/>
                <a:cs typeface="Arial"/>
              </a:rPr>
              <a:t>likely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5">
                <a:latin typeface="Arial"/>
                <a:cs typeface="Arial"/>
              </a:rPr>
              <a:t>take </a:t>
            </a:r>
            <a:r>
              <a:rPr dirty="0" sz="1100" spc="-10">
                <a:latin typeface="Arial"/>
                <a:cs typeface="Arial"/>
              </a:rPr>
              <a:t>on</a:t>
            </a:r>
            <a:r>
              <a:rPr dirty="0" sz="1100" spc="85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risk</a:t>
            </a:r>
            <a:endParaRPr sz="1100">
              <a:latin typeface="Arial"/>
              <a:cs typeface="Arial"/>
            </a:endParaRPr>
          </a:p>
          <a:p>
            <a:pPr marL="289560" marR="8509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Participative </a:t>
            </a:r>
            <a:r>
              <a:rPr dirty="0" sz="1100" spc="-5">
                <a:latin typeface="Arial"/>
                <a:cs typeface="Arial"/>
              </a:rPr>
              <a:t>Style: Assists in project </a:t>
            </a:r>
            <a:r>
              <a:rPr dirty="0" sz="1100" spc="-10">
                <a:latin typeface="Arial"/>
                <a:cs typeface="Arial"/>
              </a:rPr>
              <a:t>communications and  </a:t>
            </a:r>
            <a:r>
              <a:rPr dirty="0" sz="1100" spc="-5">
                <a:latin typeface="Arial"/>
                <a:cs typeface="Arial"/>
              </a:rPr>
              <a:t>ultimately project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sucess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1017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Management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38548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93967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232177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24395" y="1306689"/>
            <a:ext cx="3624579" cy="13004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10489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Up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5">
                <a:latin typeface="Arial"/>
                <a:cs typeface="Arial"/>
              </a:rPr>
              <a:t>now we </a:t>
            </a:r>
            <a:r>
              <a:rPr dirty="0" sz="1100" spc="-20">
                <a:latin typeface="Arial"/>
                <a:cs typeface="Arial"/>
              </a:rPr>
              <a:t>have </a:t>
            </a:r>
            <a:r>
              <a:rPr dirty="0" sz="1100" spc="-10">
                <a:latin typeface="Arial"/>
                <a:cs typeface="Arial"/>
              </a:rPr>
              <a:t>been </a:t>
            </a:r>
            <a:r>
              <a:rPr dirty="0" sz="1100" spc="-5">
                <a:latin typeface="Arial"/>
                <a:cs typeface="Arial"/>
              </a:rPr>
              <a:t>‘setting the seen’, </a:t>
            </a:r>
            <a:r>
              <a:rPr dirty="0" sz="1100" spc="-10">
                <a:latin typeface="Arial"/>
                <a:cs typeface="Arial"/>
              </a:rPr>
              <a:t>i.e. </a:t>
            </a:r>
            <a:r>
              <a:rPr dirty="0" sz="1100" spc="-5">
                <a:latin typeface="Arial"/>
                <a:cs typeface="Arial"/>
              </a:rPr>
              <a:t>looking at  what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is, who </a:t>
            </a:r>
            <a:r>
              <a:rPr dirty="0" sz="1100" spc="-5">
                <a:latin typeface="Arial"/>
                <a:cs typeface="Arial"/>
              </a:rPr>
              <a:t>is </a:t>
            </a:r>
            <a:r>
              <a:rPr dirty="0" sz="1100" spc="-15">
                <a:latin typeface="Arial"/>
                <a:cs typeface="Arial"/>
              </a:rPr>
              <a:t>involved, </a:t>
            </a:r>
            <a:r>
              <a:rPr dirty="0" sz="1100" spc="-5">
                <a:latin typeface="Arial"/>
                <a:cs typeface="Arial"/>
              </a:rPr>
              <a:t>what organisation  structures best </a:t>
            </a:r>
            <a:r>
              <a:rPr dirty="0" sz="1100">
                <a:latin typeface="Arial"/>
                <a:cs typeface="Arial"/>
              </a:rPr>
              <a:t>support </a:t>
            </a:r>
            <a:r>
              <a:rPr dirty="0" sz="1100" spc="-5">
                <a:latin typeface="Arial"/>
                <a:cs typeface="Arial"/>
              </a:rPr>
              <a:t>projects </a:t>
            </a:r>
            <a:r>
              <a:rPr dirty="0" sz="1100" spc="-10">
                <a:latin typeface="Arial"/>
                <a:cs typeface="Arial"/>
              </a:rPr>
              <a:t>&amp; </a:t>
            </a: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mangers,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12700" marR="70485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This lecture presents </a:t>
            </a:r>
            <a:r>
              <a:rPr dirty="0" sz="1100" spc="-10">
                <a:latin typeface="Arial"/>
                <a:cs typeface="Arial"/>
              </a:rPr>
              <a:t>an </a:t>
            </a:r>
            <a:r>
              <a:rPr dirty="0" sz="1100" spc="-15">
                <a:latin typeface="Arial"/>
                <a:cs typeface="Arial"/>
              </a:rPr>
              <a:t>overview </a:t>
            </a:r>
            <a:r>
              <a:rPr dirty="0" sz="1100" spc="-5">
                <a:latin typeface="Arial"/>
                <a:cs typeface="Arial"/>
              </a:rPr>
              <a:t>of the project 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processes </a:t>
            </a:r>
            <a:r>
              <a:rPr dirty="0" sz="1100" spc="-10">
                <a:latin typeface="Arial"/>
                <a:cs typeface="Arial"/>
              </a:rPr>
              <a:t>used </a:t>
            </a:r>
            <a:r>
              <a:rPr dirty="0" sz="1100" spc="-5">
                <a:latin typeface="Arial"/>
                <a:cs typeface="Arial"/>
              </a:rPr>
              <a:t>in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industry.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5">
                <a:latin typeface="Arial"/>
                <a:cs typeface="Arial"/>
              </a:rPr>
              <a:t>Over </a:t>
            </a:r>
            <a:r>
              <a:rPr dirty="0" sz="1100" spc="-5">
                <a:latin typeface="Arial"/>
                <a:cs typeface="Arial"/>
              </a:rPr>
              <a:t>the coming </a:t>
            </a:r>
            <a:r>
              <a:rPr dirty="0" sz="1100" spc="-10">
                <a:latin typeface="Arial"/>
                <a:cs typeface="Arial"/>
              </a:rPr>
              <a:t>weeks &amp; </a:t>
            </a:r>
            <a:r>
              <a:rPr dirty="0" sz="1100" spc="-5">
                <a:latin typeface="Arial"/>
                <a:cs typeface="Arial"/>
              </a:rPr>
              <a:t>months these areas are going</a:t>
            </a:r>
            <a:r>
              <a:rPr dirty="0" sz="1100" spc="-5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to 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presented in detail.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4222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1400" spc="-45">
                <a:solidFill>
                  <a:srgbClr val="FFFFFF"/>
                </a:solidFill>
                <a:latin typeface="Arial"/>
                <a:cs typeface="Arial"/>
              </a:rPr>
              <a:t>v.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Operational</a:t>
            </a:r>
            <a:r>
              <a:rPr dirty="0" sz="1400" spc="-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7294" y="1466493"/>
            <a:ext cx="3275329" cy="8801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796925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Design of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15">
                <a:latin typeface="Arial"/>
                <a:cs typeface="Arial"/>
              </a:rPr>
              <a:t>new </a:t>
            </a:r>
            <a:r>
              <a:rPr dirty="0" sz="1100" spc="-5">
                <a:latin typeface="Arial"/>
                <a:cs typeface="Arial"/>
              </a:rPr>
              <a:t>car </a:t>
            </a:r>
            <a:r>
              <a:rPr dirty="0" sz="1100" spc="-10">
                <a:latin typeface="Arial"/>
                <a:cs typeface="Arial"/>
              </a:rPr>
              <a:t>– </a:t>
            </a:r>
            <a:r>
              <a:rPr dirty="0" sz="1100" spc="-5">
                <a:latin typeface="Arial"/>
                <a:cs typeface="Arial"/>
              </a:rPr>
              <a:t>Project  </a:t>
            </a:r>
            <a:r>
              <a:rPr dirty="0" sz="1100" spc="-10">
                <a:latin typeface="Arial"/>
                <a:cs typeface="Arial"/>
              </a:rPr>
              <a:t>Manufacture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car </a:t>
            </a:r>
            <a:r>
              <a:rPr dirty="0" sz="1100" spc="-10">
                <a:latin typeface="Arial"/>
                <a:cs typeface="Arial"/>
              </a:rPr>
              <a:t>– Operations  </a:t>
            </a:r>
            <a:r>
              <a:rPr dirty="0" sz="1100" spc="-5">
                <a:latin typeface="Arial"/>
                <a:cs typeface="Arial"/>
              </a:rPr>
              <a:t>Design of </a:t>
            </a:r>
            <a:r>
              <a:rPr dirty="0" sz="1100" spc="-10">
                <a:latin typeface="Arial"/>
                <a:cs typeface="Arial"/>
              </a:rPr>
              <a:t>a building – </a:t>
            </a:r>
            <a:r>
              <a:rPr dirty="0" sz="1100" spc="-5">
                <a:latin typeface="Arial"/>
                <a:cs typeface="Arial"/>
              </a:rPr>
              <a:t>Project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(overlap?)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99"/>
              </a:lnSpc>
            </a:pPr>
            <a:r>
              <a:rPr dirty="0" sz="1100" spc="-5">
                <a:latin typeface="Arial"/>
                <a:cs typeface="Arial"/>
              </a:rPr>
              <a:t>Construction of </a:t>
            </a:r>
            <a:r>
              <a:rPr dirty="0" sz="1100" spc="-10">
                <a:latin typeface="Arial"/>
                <a:cs typeface="Arial"/>
              </a:rPr>
              <a:t>a building – </a:t>
            </a: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(overlap?)  Annual </a:t>
            </a:r>
            <a:r>
              <a:rPr dirty="0" sz="1100" spc="-5">
                <a:latin typeface="Arial"/>
                <a:cs typeface="Arial"/>
              </a:rPr>
              <a:t>Accounts of </a:t>
            </a:r>
            <a:r>
              <a:rPr dirty="0" sz="1100" spc="-10">
                <a:latin typeface="Arial"/>
                <a:cs typeface="Arial"/>
              </a:rPr>
              <a:t>a building company –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Operations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1017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Management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Processes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95130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216133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47294" y="1490407"/>
            <a:ext cx="3596004" cy="7842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is accomplished through </a:t>
            </a:r>
            <a:r>
              <a:rPr dirty="0" sz="1100" spc="-10" b="1">
                <a:latin typeface="Arial"/>
                <a:cs typeface="Arial"/>
              </a:rPr>
              <a:t>processes</a:t>
            </a:r>
            <a:r>
              <a:rPr dirty="0" sz="1100" spc="-10">
                <a:latin typeface="Arial"/>
                <a:cs typeface="Arial"/>
              </a:rPr>
              <a:t>,  </a:t>
            </a:r>
            <a:r>
              <a:rPr dirty="0" sz="1100" spc="-5">
                <a:latin typeface="Arial"/>
                <a:cs typeface="Arial"/>
              </a:rPr>
              <a:t>using </a:t>
            </a:r>
            <a:r>
              <a:rPr dirty="0" sz="1100" spc="-10">
                <a:latin typeface="Arial"/>
                <a:cs typeface="Arial"/>
              </a:rPr>
              <a:t>PM knowledge, skills, </a:t>
            </a:r>
            <a:r>
              <a:rPr dirty="0" sz="1100" spc="-5">
                <a:latin typeface="Arial"/>
                <a:cs typeface="Arial"/>
              </a:rPr>
              <a:t>tools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techniques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that:</a:t>
            </a:r>
            <a:endParaRPr sz="1100">
              <a:latin typeface="Arial"/>
              <a:cs typeface="Arial"/>
            </a:endParaRPr>
          </a:p>
          <a:p>
            <a:pPr marL="289560" marR="2228850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Receive </a:t>
            </a:r>
            <a:r>
              <a:rPr dirty="0" sz="1100" spc="-5">
                <a:latin typeface="Arial"/>
                <a:cs typeface="Arial"/>
              </a:rPr>
              <a:t>inputs  </a:t>
            </a:r>
            <a:r>
              <a:rPr dirty="0" sz="1100" spc="-10">
                <a:latin typeface="Arial"/>
                <a:cs typeface="Arial"/>
              </a:rPr>
              <a:t>Generate</a:t>
            </a:r>
            <a:r>
              <a:rPr dirty="0" sz="1100" spc="-7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outputs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1017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Management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Processes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28969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49973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70976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09186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47397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24395" y="1167127"/>
            <a:ext cx="3583304" cy="1591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7630">
              <a:lnSpc>
                <a:spcPct val="125299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In order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project to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successful, the </a:t>
            </a:r>
            <a:r>
              <a:rPr dirty="0" sz="1100" spc="-10">
                <a:latin typeface="Arial"/>
                <a:cs typeface="Arial"/>
              </a:rPr>
              <a:t>PM team must  </a:t>
            </a:r>
            <a:r>
              <a:rPr dirty="0" sz="1100" spc="-5">
                <a:latin typeface="Arial"/>
                <a:cs typeface="Arial"/>
              </a:rPr>
              <a:t>Select appropriate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Processes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Use a </a:t>
            </a:r>
            <a:r>
              <a:rPr dirty="0" sz="1100" spc="-5" b="1">
                <a:latin typeface="Arial"/>
                <a:cs typeface="Arial"/>
              </a:rPr>
              <a:t>defined </a:t>
            </a:r>
            <a:r>
              <a:rPr dirty="0" sz="1100" spc="-5">
                <a:latin typeface="Arial"/>
                <a:cs typeface="Arial"/>
              </a:rPr>
              <a:t>approach to adapt specifications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plans  to </a:t>
            </a:r>
            <a:r>
              <a:rPr dirty="0" sz="1100" spc="-10">
                <a:latin typeface="Arial"/>
                <a:cs typeface="Arial"/>
              </a:rPr>
              <a:t>meet </a:t>
            </a:r>
            <a:r>
              <a:rPr dirty="0" sz="1100" spc="-5">
                <a:latin typeface="Arial"/>
                <a:cs typeface="Arial"/>
              </a:rPr>
              <a:t>project (and/or product)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requirements</a:t>
            </a:r>
            <a:endParaRPr sz="1100">
              <a:latin typeface="Arial"/>
              <a:cs typeface="Arial"/>
            </a:endParaRPr>
          </a:p>
          <a:p>
            <a:pPr marL="12700" marR="187325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Comply </a:t>
            </a:r>
            <a:r>
              <a:rPr dirty="0" sz="1100" spc="-5">
                <a:latin typeface="Arial"/>
                <a:cs typeface="Arial"/>
              </a:rPr>
              <a:t>with requirements to </a:t>
            </a:r>
            <a:r>
              <a:rPr dirty="0" sz="1100" spc="-10">
                <a:latin typeface="Arial"/>
                <a:cs typeface="Arial"/>
              </a:rPr>
              <a:t>meet stakeholders needs,  wants and</a:t>
            </a:r>
            <a:r>
              <a:rPr dirty="0" sz="1100" spc="-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expectations</a:t>
            </a:r>
            <a:endParaRPr sz="1100">
              <a:latin typeface="Arial"/>
              <a:cs typeface="Arial"/>
            </a:endParaRPr>
          </a:p>
          <a:p>
            <a:pPr marL="12700" marR="36195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Balance the </a:t>
            </a:r>
            <a:r>
              <a:rPr dirty="0" sz="1100" spc="-10">
                <a:latin typeface="Arial"/>
                <a:cs typeface="Arial"/>
              </a:rPr>
              <a:t>demands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Scope, Time, </a:t>
            </a:r>
            <a:r>
              <a:rPr dirty="0" sz="1100" spc="-5">
                <a:latin typeface="Arial"/>
                <a:cs typeface="Arial"/>
              </a:rPr>
              <a:t>Cost, </a:t>
            </a:r>
            <a:r>
              <a:rPr dirty="0" sz="1100" spc="-20">
                <a:latin typeface="Arial"/>
                <a:cs typeface="Arial"/>
              </a:rPr>
              <a:t>Quality,  </a:t>
            </a:r>
            <a:r>
              <a:rPr dirty="0" sz="1100" spc="-10">
                <a:latin typeface="Arial"/>
                <a:cs typeface="Arial"/>
              </a:rPr>
              <a:t>Resources, and</a:t>
            </a:r>
            <a:r>
              <a:rPr dirty="0" sz="1100" spc="-5">
                <a:latin typeface="Arial"/>
                <a:cs typeface="Arial"/>
              </a:rPr>
              <a:t> Risk.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1017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Management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Groups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8703" y="1512125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8703" y="1722158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8703" y="1932190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8703" y="2142223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8703" y="2352256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80">
                <a:moveTo>
                  <a:pt x="0" y="119113"/>
                </a:moveTo>
                <a:lnTo>
                  <a:pt x="119113" y="119113"/>
                </a:lnTo>
                <a:lnTo>
                  <a:pt x="119113" y="0"/>
                </a:lnTo>
                <a:lnTo>
                  <a:pt x="0" y="0"/>
                </a:lnTo>
                <a:lnTo>
                  <a:pt x="0" y="11911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47294" y="1205012"/>
            <a:ext cx="3268345" cy="14960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5">
                <a:latin typeface="Arial"/>
                <a:cs typeface="Arial"/>
              </a:rPr>
              <a:t>There are </a:t>
            </a:r>
            <a:r>
              <a:rPr dirty="0" sz="1100" spc="-10">
                <a:latin typeface="Arial"/>
                <a:cs typeface="Arial"/>
              </a:rPr>
              <a:t>5 </a:t>
            </a:r>
            <a:r>
              <a:rPr dirty="0" sz="1100" spc="-5">
                <a:latin typeface="Arial"/>
                <a:cs typeface="Arial"/>
              </a:rPr>
              <a:t>process</a:t>
            </a:r>
            <a:r>
              <a:rPr dirty="0" sz="1100" spc="-10">
                <a:latin typeface="Arial"/>
                <a:cs typeface="Arial"/>
              </a:rPr>
              <a:t> groups:</a:t>
            </a:r>
            <a:endParaRPr sz="1100">
              <a:latin typeface="Arial"/>
              <a:cs typeface="Arial"/>
            </a:endParaRPr>
          </a:p>
          <a:p>
            <a:pPr marL="289560" indent="-156845">
              <a:lnSpc>
                <a:spcPct val="100000"/>
              </a:lnSpc>
              <a:spcBef>
                <a:spcPts val="334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Initiating Process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  <a:p>
            <a:pPr marL="289560" indent="-156845">
              <a:lnSpc>
                <a:spcPct val="100000"/>
              </a:lnSpc>
              <a:spcBef>
                <a:spcPts val="330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Planning Process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  <a:p>
            <a:pPr marL="289560" indent="-156845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10">
                <a:latin typeface="Arial"/>
                <a:cs typeface="Arial"/>
              </a:rPr>
              <a:t>Executing </a:t>
            </a:r>
            <a:r>
              <a:rPr dirty="0" sz="1100" spc="-5">
                <a:latin typeface="Arial"/>
                <a:cs typeface="Arial"/>
              </a:rPr>
              <a:t>Process </a:t>
            </a:r>
            <a:r>
              <a:rPr dirty="0" sz="1100" spc="-10">
                <a:latin typeface="Arial"/>
                <a:cs typeface="Arial"/>
              </a:rPr>
              <a:t>Group</a:t>
            </a:r>
            <a:endParaRPr sz="1100">
              <a:latin typeface="Arial"/>
              <a:cs typeface="Arial"/>
            </a:endParaRPr>
          </a:p>
          <a:p>
            <a:pPr marL="289560" indent="-156845">
              <a:lnSpc>
                <a:spcPct val="100000"/>
              </a:lnSpc>
              <a:spcBef>
                <a:spcPts val="335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Monitoring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Controlling Process</a:t>
            </a:r>
            <a:r>
              <a:rPr dirty="0" sz="1100" spc="-10">
                <a:latin typeface="Arial"/>
                <a:cs typeface="Arial"/>
              </a:rPr>
              <a:t> Group</a:t>
            </a:r>
            <a:endParaRPr sz="1100">
              <a:latin typeface="Arial"/>
              <a:cs typeface="Arial"/>
            </a:endParaRPr>
          </a:p>
          <a:p>
            <a:pPr marL="289560" indent="-156845">
              <a:lnSpc>
                <a:spcPct val="100000"/>
              </a:lnSpc>
              <a:spcBef>
                <a:spcPts val="334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dirty="0" sz="1100" spc="-5">
                <a:latin typeface="Arial"/>
                <a:cs typeface="Arial"/>
              </a:rPr>
              <a:t>Closing Process</a:t>
            </a:r>
            <a:r>
              <a:rPr dirty="0" sz="1100" spc="-10">
                <a:latin typeface="Arial"/>
                <a:cs typeface="Arial"/>
              </a:rPr>
              <a:t> Group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00" spc="-10">
                <a:latin typeface="Arial"/>
                <a:cs typeface="Arial"/>
              </a:rPr>
              <a:t>PROCESS </a:t>
            </a:r>
            <a:r>
              <a:rPr dirty="0" sz="1100" spc="-15">
                <a:latin typeface="Arial"/>
                <a:cs typeface="Arial"/>
              </a:rPr>
              <a:t>GROUPS </a:t>
            </a:r>
            <a:r>
              <a:rPr dirty="0" sz="1100" spc="-10">
                <a:latin typeface="Arial"/>
                <a:cs typeface="Arial"/>
              </a:rPr>
              <a:t>ARE </a:t>
            </a:r>
            <a:r>
              <a:rPr dirty="0" sz="1100" spc="-25">
                <a:latin typeface="Arial"/>
                <a:cs typeface="Arial"/>
              </a:rPr>
              <a:t>NOT </a:t>
            </a:r>
            <a:r>
              <a:rPr dirty="0" sz="1100" spc="-10">
                <a:latin typeface="Arial"/>
                <a:cs typeface="Arial"/>
              </a:rPr>
              <a:t>PROJECT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PHASES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1017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Management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Process Groups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Overview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96734" y="942076"/>
            <a:ext cx="1750590" cy="22182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1017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Management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Initiating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06359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61778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8738" y="197328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63251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4395" y="984807"/>
            <a:ext cx="3614420" cy="21050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Initiating Process </a:t>
            </a:r>
            <a:r>
              <a:rPr dirty="0" sz="1100" spc="-10">
                <a:latin typeface="Arial"/>
                <a:cs typeface="Arial"/>
              </a:rPr>
              <a:t>Group </a:t>
            </a:r>
            <a:r>
              <a:rPr dirty="0" sz="1100" spc="-5">
                <a:latin typeface="Arial"/>
                <a:cs typeface="Arial"/>
              </a:rPr>
              <a:t>Consists of the processes  that </a:t>
            </a:r>
            <a:r>
              <a:rPr dirty="0" sz="1100" spc="-10">
                <a:latin typeface="Arial"/>
                <a:cs typeface="Arial"/>
              </a:rPr>
              <a:t>facilitate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formal </a:t>
            </a:r>
            <a:r>
              <a:rPr dirty="0" sz="1100" spc="-5">
                <a:latin typeface="Arial"/>
                <a:cs typeface="Arial"/>
              </a:rPr>
              <a:t>authorisation to </a:t>
            </a:r>
            <a:r>
              <a:rPr dirty="0" sz="1100">
                <a:latin typeface="Arial"/>
                <a:cs typeface="Arial"/>
              </a:rPr>
              <a:t>start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15">
                <a:latin typeface="Arial"/>
                <a:cs typeface="Arial"/>
              </a:rPr>
              <a:t>new </a:t>
            </a:r>
            <a:r>
              <a:rPr dirty="0" sz="1100" spc="-5">
                <a:latin typeface="Arial"/>
                <a:cs typeface="Arial"/>
              </a:rPr>
              <a:t>project  or</a:t>
            </a:r>
            <a:r>
              <a:rPr dirty="0" sz="1100" spc="-10">
                <a:latin typeface="Arial"/>
                <a:cs typeface="Arial"/>
              </a:rPr>
              <a:t> phase.</a:t>
            </a:r>
            <a:endParaRPr sz="1100">
              <a:latin typeface="Arial"/>
              <a:cs typeface="Arial"/>
            </a:endParaRPr>
          </a:p>
          <a:p>
            <a:pPr marL="12700" marR="365125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Elements are often carried out </a:t>
            </a:r>
            <a:r>
              <a:rPr dirty="0" sz="1100" spc="-10">
                <a:latin typeface="Arial"/>
                <a:cs typeface="Arial"/>
              </a:rPr>
              <a:t>external </a:t>
            </a:r>
            <a:r>
              <a:rPr dirty="0" sz="1100" spc="-5">
                <a:latin typeface="Arial"/>
                <a:cs typeface="Arial"/>
              </a:rPr>
              <a:t>to the project  scope of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control;</a:t>
            </a:r>
            <a:endParaRPr sz="1100">
              <a:latin typeface="Arial"/>
              <a:cs typeface="Arial"/>
            </a:endParaRPr>
          </a:p>
          <a:p>
            <a:pPr marL="289560" marR="25654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i.e. </a:t>
            </a:r>
            <a:r>
              <a:rPr dirty="0" sz="1000" spc="-10">
                <a:latin typeface="Arial"/>
                <a:cs typeface="Arial"/>
              </a:rPr>
              <a:t>before </a:t>
            </a:r>
            <a:r>
              <a:rPr dirty="0" sz="1000" spc="-5">
                <a:latin typeface="Arial"/>
                <a:cs typeface="Arial"/>
              </a:rPr>
              <a:t>embarking on a project an organisation </a:t>
            </a:r>
            <a:r>
              <a:rPr dirty="0" sz="1000" spc="-15">
                <a:latin typeface="Arial"/>
                <a:cs typeface="Arial"/>
              </a:rPr>
              <a:t>may  </a:t>
            </a:r>
            <a:r>
              <a:rPr dirty="0" sz="1000" spc="-5">
                <a:latin typeface="Arial"/>
                <a:cs typeface="Arial"/>
              </a:rPr>
              <a:t>document its requirements, </a:t>
            </a:r>
            <a:r>
              <a:rPr dirty="0" sz="1000" spc="-10">
                <a:latin typeface="Arial"/>
                <a:cs typeface="Arial"/>
              </a:rPr>
              <a:t>evaluate </a:t>
            </a:r>
            <a:r>
              <a:rPr dirty="0" sz="1000" spc="-5">
                <a:latin typeface="Arial"/>
                <a:cs typeface="Arial"/>
              </a:rPr>
              <a:t>alternatives, and  chose one; a project scope statement </a:t>
            </a:r>
            <a:r>
              <a:rPr dirty="0" sz="1000" spc="-15">
                <a:latin typeface="Arial"/>
                <a:cs typeface="Arial"/>
              </a:rPr>
              <a:t>may </a:t>
            </a:r>
            <a:r>
              <a:rPr dirty="0" sz="1000" spc="-5">
                <a:latin typeface="Arial"/>
                <a:cs typeface="Arial"/>
              </a:rPr>
              <a:t>also be  generated.</a:t>
            </a:r>
            <a:endParaRPr sz="1000">
              <a:latin typeface="Arial"/>
              <a:cs typeface="Arial"/>
            </a:endParaRPr>
          </a:p>
          <a:p>
            <a:pPr marL="12700" marR="139065">
              <a:lnSpc>
                <a:spcPct val="102600"/>
              </a:lnSpc>
              <a:spcBef>
                <a:spcPts val="305"/>
              </a:spcBef>
            </a:pPr>
            <a:r>
              <a:rPr dirty="0" sz="1100" spc="-5">
                <a:latin typeface="Arial"/>
                <a:cs typeface="Arial"/>
              </a:rPr>
              <a:t>This can </a:t>
            </a:r>
            <a:r>
              <a:rPr dirty="0" sz="1100" spc="-10">
                <a:latin typeface="Arial"/>
                <a:cs typeface="Arial"/>
              </a:rPr>
              <a:t>‘blur’ </a:t>
            </a:r>
            <a:r>
              <a:rPr dirty="0" sz="1100" spc="-5">
                <a:latin typeface="Arial"/>
                <a:cs typeface="Arial"/>
              </a:rPr>
              <a:t>the boundary </a:t>
            </a:r>
            <a:r>
              <a:rPr dirty="0" sz="1100" spc="-10">
                <a:latin typeface="Arial"/>
                <a:cs typeface="Arial"/>
              </a:rPr>
              <a:t>between </a:t>
            </a:r>
            <a:r>
              <a:rPr dirty="0" sz="1100" spc="-5">
                <a:latin typeface="Arial"/>
                <a:cs typeface="Arial"/>
              </a:rPr>
              <a:t>the original  </a:t>
            </a:r>
            <a:r>
              <a:rPr dirty="0" sz="1100" spc="-10">
                <a:latin typeface="Arial"/>
                <a:cs typeface="Arial"/>
              </a:rPr>
              <a:t>investigation (feasibility </a:t>
            </a:r>
            <a:r>
              <a:rPr dirty="0" sz="1100" spc="-5">
                <a:latin typeface="Arial"/>
                <a:cs typeface="Arial"/>
              </a:rPr>
              <a:t>study)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formal </a:t>
            </a:r>
            <a:r>
              <a:rPr dirty="0" sz="1100" spc="-5">
                <a:latin typeface="Arial"/>
                <a:cs typeface="Arial"/>
              </a:rPr>
              <a:t>initiation of  the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1017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Management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Initiating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4740" y="1227448"/>
            <a:ext cx="2862825" cy="15098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1017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Management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Initiating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0500" y="1233702"/>
            <a:ext cx="2838754" cy="15043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1017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Management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Initiating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59133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80136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218347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24395" y="1468765"/>
            <a:ext cx="3339465" cy="828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59410">
              <a:lnSpc>
                <a:spcPct val="125299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This is the </a:t>
            </a:r>
            <a:r>
              <a:rPr dirty="0" sz="1100" spc="-10">
                <a:latin typeface="Arial"/>
                <a:cs typeface="Arial"/>
              </a:rPr>
              <a:t>formal commencement </a:t>
            </a:r>
            <a:r>
              <a:rPr dirty="0" sz="1100" spc="-5">
                <a:latin typeface="Arial"/>
                <a:cs typeface="Arial"/>
              </a:rPr>
              <a:t>of the Project  </a:t>
            </a:r>
            <a:r>
              <a:rPr dirty="0" sz="1100" spc="-10">
                <a:latin typeface="Arial"/>
                <a:cs typeface="Arial"/>
              </a:rPr>
              <a:t>Used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validate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assumptions, </a:t>
            </a:r>
            <a:r>
              <a:rPr dirty="0" sz="1100" spc="-5">
                <a:latin typeface="Arial"/>
                <a:cs typeface="Arial"/>
              </a:rPr>
              <a:t>decisions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and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Arial"/>
                <a:cs typeface="Arial"/>
              </a:rPr>
              <a:t>constraints previously made and </a:t>
            </a:r>
            <a:r>
              <a:rPr dirty="0" sz="1100" spc="-5">
                <a:latin typeface="Arial"/>
                <a:cs typeface="Arial"/>
              </a:rPr>
              <a:t>identified (Kill</a:t>
            </a:r>
            <a:r>
              <a:rPr dirty="0" sz="1100" spc="55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Point?)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Manger </a:t>
            </a:r>
            <a:r>
              <a:rPr dirty="0" sz="1100" spc="-5">
                <a:latin typeface="Arial"/>
                <a:cs typeface="Arial"/>
              </a:rPr>
              <a:t>is usually appointed at this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stage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1017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Management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Planning Process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05693" y="873413"/>
            <a:ext cx="1770980" cy="23704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1017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Management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Planning Process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08352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250798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47294" y="778990"/>
            <a:ext cx="3867785" cy="255460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100" spc="-5">
                <a:latin typeface="Arial"/>
                <a:cs typeface="Arial"/>
              </a:rPr>
              <a:t>Thought </a:t>
            </a:r>
            <a:r>
              <a:rPr dirty="0" sz="1100" spc="-20">
                <a:latin typeface="Arial"/>
                <a:cs typeface="Arial"/>
              </a:rPr>
              <a:t>by </a:t>
            </a:r>
            <a:r>
              <a:rPr dirty="0" sz="1100" spc="-15">
                <a:latin typeface="Arial"/>
                <a:cs typeface="Arial"/>
              </a:rPr>
              <a:t>many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the most</a:t>
            </a:r>
            <a:r>
              <a:rPr dirty="0" sz="1100" spc="1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important</a:t>
            </a:r>
            <a:endParaRPr sz="1100">
              <a:latin typeface="Arial"/>
              <a:cs typeface="Arial"/>
            </a:endParaRPr>
          </a:p>
          <a:p>
            <a:pPr marL="289560" marR="441325">
              <a:lnSpc>
                <a:spcPct val="102600"/>
              </a:lnSpc>
              <a:spcBef>
                <a:spcPts val="190"/>
              </a:spcBef>
            </a:pPr>
            <a:r>
              <a:rPr dirty="0" sz="1100" spc="-5">
                <a:latin typeface="Arial"/>
                <a:cs typeface="Arial"/>
              </a:rPr>
              <a:t>it is vital, </a:t>
            </a:r>
            <a:r>
              <a:rPr dirty="0" sz="1100" spc="-15">
                <a:latin typeface="Arial"/>
                <a:cs typeface="Arial"/>
              </a:rPr>
              <a:t>but </a:t>
            </a:r>
            <a:r>
              <a:rPr dirty="0" sz="1100" spc="-5">
                <a:latin typeface="Arial"/>
                <a:cs typeface="Arial"/>
              </a:rPr>
              <a:t>pointless if not </a:t>
            </a:r>
            <a:r>
              <a:rPr dirty="0" sz="1100" spc="-10">
                <a:latin typeface="Arial"/>
                <a:cs typeface="Arial"/>
              </a:rPr>
              <a:t>integrated </a:t>
            </a:r>
            <a:r>
              <a:rPr dirty="0" sz="1100" spc="-5">
                <a:latin typeface="Arial"/>
                <a:cs typeface="Arial"/>
              </a:rPr>
              <a:t>into all other  aspects of Project </a:t>
            </a: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Process</a:t>
            </a:r>
            <a:r>
              <a:rPr dirty="0" sz="1100" spc="-2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Groups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100" spc="-10">
                <a:latin typeface="Arial"/>
                <a:cs typeface="Arial"/>
              </a:rPr>
              <a:t>PP Group </a:t>
            </a:r>
            <a:r>
              <a:rPr dirty="0" sz="1100" spc="-5">
                <a:latin typeface="Arial"/>
                <a:cs typeface="Arial"/>
              </a:rPr>
              <a:t>is </a:t>
            </a:r>
            <a:r>
              <a:rPr dirty="0" sz="1100" spc="-10">
                <a:latin typeface="Arial"/>
                <a:cs typeface="Arial"/>
              </a:rPr>
              <a:t>used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 spc="-15">
                <a:latin typeface="Arial"/>
                <a:cs typeface="Arial"/>
              </a:rPr>
              <a:t>develop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PM</a:t>
            </a:r>
            <a:r>
              <a:rPr dirty="0" sz="1100" spc="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Plan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10">
                <a:latin typeface="Arial"/>
                <a:cs typeface="Arial"/>
              </a:rPr>
              <a:t>These </a:t>
            </a:r>
            <a:r>
              <a:rPr dirty="0" sz="1100" spc="-5">
                <a:latin typeface="Arial"/>
                <a:cs typeface="Arial"/>
              </a:rPr>
              <a:t>processes </a:t>
            </a:r>
            <a:r>
              <a:rPr dirty="0" sz="1100" spc="-20">
                <a:latin typeface="Arial"/>
                <a:cs typeface="Arial"/>
              </a:rPr>
              <a:t>identify, </a:t>
            </a:r>
            <a:r>
              <a:rPr dirty="0" sz="1100" spc="-5">
                <a:latin typeface="Arial"/>
                <a:cs typeface="Arial"/>
              </a:rPr>
              <a:t>define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mature the project </a:t>
            </a:r>
            <a:r>
              <a:rPr dirty="0" sz="1100" spc="-10">
                <a:latin typeface="Arial"/>
                <a:cs typeface="Arial"/>
              </a:rPr>
              <a:t>scope,  </a:t>
            </a:r>
            <a:r>
              <a:rPr dirty="0" sz="1100" spc="-5">
                <a:latin typeface="Arial"/>
                <a:cs typeface="Arial"/>
              </a:rPr>
              <a:t>cost,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schedule</a:t>
            </a:r>
            <a:endParaRPr sz="1100">
              <a:latin typeface="Arial"/>
              <a:cs typeface="Arial"/>
            </a:endParaRPr>
          </a:p>
          <a:p>
            <a:pPr marL="12700" marR="55244">
              <a:lnSpc>
                <a:spcPct val="102699"/>
              </a:lnSpc>
            </a:pPr>
            <a:r>
              <a:rPr dirty="0" sz="1100" spc="-10">
                <a:latin typeface="Arial"/>
                <a:cs typeface="Arial"/>
              </a:rPr>
              <a:t>The PP Group </a:t>
            </a:r>
            <a:r>
              <a:rPr dirty="0" sz="1100" spc="-5">
                <a:latin typeface="Arial"/>
                <a:cs typeface="Arial"/>
              </a:rPr>
              <a:t>should </a:t>
            </a:r>
            <a:r>
              <a:rPr dirty="0" sz="1100" spc="-20">
                <a:latin typeface="Arial"/>
                <a:cs typeface="Arial"/>
              </a:rPr>
              <a:t>involve </a:t>
            </a:r>
            <a:r>
              <a:rPr dirty="0" sz="1100" spc="-5">
                <a:latin typeface="Arial"/>
                <a:cs typeface="Arial"/>
              </a:rPr>
              <a:t>all </a:t>
            </a:r>
            <a:r>
              <a:rPr dirty="0" sz="1100" spc="-15">
                <a:latin typeface="Arial"/>
                <a:cs typeface="Arial"/>
              </a:rPr>
              <a:t>relevant </a:t>
            </a:r>
            <a:r>
              <a:rPr dirty="0" sz="1100" spc="-10">
                <a:latin typeface="Arial"/>
                <a:cs typeface="Arial"/>
              </a:rPr>
              <a:t>stakeholders </a:t>
            </a:r>
            <a:r>
              <a:rPr dirty="0" sz="1100" spc="-5">
                <a:latin typeface="Arial"/>
                <a:cs typeface="Arial"/>
              </a:rPr>
              <a:t>- NPfIT  Project </a:t>
            </a:r>
            <a:r>
              <a:rPr dirty="0" sz="1100" spc="-10">
                <a:latin typeface="Arial"/>
                <a:cs typeface="Arial"/>
              </a:rPr>
              <a:t>failed </a:t>
            </a:r>
            <a:r>
              <a:rPr dirty="0" sz="1100" spc="-5">
                <a:latin typeface="Arial"/>
                <a:cs typeface="Arial"/>
              </a:rPr>
              <a:t>in this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respect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">
                <a:latin typeface="Arial"/>
                <a:cs typeface="Arial"/>
              </a:rPr>
              <a:t>It is </a:t>
            </a:r>
            <a:r>
              <a:rPr dirty="0" sz="1100" spc="-10">
                <a:latin typeface="Arial"/>
                <a:cs typeface="Arial"/>
              </a:rPr>
              <a:t>an iterative</a:t>
            </a:r>
            <a:r>
              <a:rPr dirty="0" sz="1100" spc="-5">
                <a:latin typeface="Arial"/>
                <a:cs typeface="Arial"/>
              </a:rPr>
              <a:t> process</a:t>
            </a:r>
            <a:endParaRPr sz="1100">
              <a:latin typeface="Arial"/>
              <a:cs typeface="Arial"/>
            </a:endParaRPr>
          </a:p>
          <a:p>
            <a:pPr marL="289560" marR="241935">
              <a:lnSpc>
                <a:spcPct val="102600"/>
              </a:lnSpc>
              <a:spcBef>
                <a:spcPts val="190"/>
              </a:spcBef>
            </a:pP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instance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schedule </a:t>
            </a:r>
            <a:r>
              <a:rPr dirty="0" sz="1100">
                <a:latin typeface="Arial"/>
                <a:cs typeface="Arial"/>
              </a:rPr>
              <a:t>risk </a:t>
            </a: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5">
                <a:latin typeface="Arial"/>
                <a:cs typeface="Arial"/>
              </a:rPr>
              <a:t>not </a:t>
            </a:r>
            <a:r>
              <a:rPr dirty="0" sz="1100" spc="-10">
                <a:latin typeface="Arial"/>
                <a:cs typeface="Arial"/>
              </a:rPr>
              <a:t>be </a:t>
            </a:r>
            <a:r>
              <a:rPr dirty="0" sz="1100" spc="-5">
                <a:latin typeface="Arial"/>
                <a:cs typeface="Arial"/>
              </a:rPr>
              <a:t>identified until  ‘activity </a:t>
            </a:r>
            <a:r>
              <a:rPr dirty="0" sz="1100" spc="-10">
                <a:latin typeface="Arial"/>
                <a:cs typeface="Arial"/>
              </a:rPr>
              <a:t>duration </a:t>
            </a:r>
            <a:r>
              <a:rPr dirty="0" sz="1100" spc="-5">
                <a:latin typeface="Arial"/>
                <a:cs typeface="Arial"/>
              </a:rPr>
              <a:t>estimating’ has </a:t>
            </a:r>
            <a:r>
              <a:rPr dirty="0" sz="1100" spc="-10">
                <a:latin typeface="Arial"/>
                <a:cs typeface="Arial"/>
              </a:rPr>
              <a:t>been </a:t>
            </a:r>
            <a:r>
              <a:rPr dirty="0" sz="1100" spc="-5">
                <a:latin typeface="Arial"/>
                <a:cs typeface="Arial"/>
              </a:rPr>
              <a:t>completed</a:t>
            </a:r>
            <a:endParaRPr sz="1100">
              <a:latin typeface="Arial"/>
              <a:cs typeface="Arial"/>
            </a:endParaRPr>
          </a:p>
          <a:p>
            <a:pPr marL="12700" marR="13970">
              <a:lnSpc>
                <a:spcPct val="102600"/>
              </a:lnSpc>
              <a:spcBef>
                <a:spcPts val="190"/>
              </a:spcBef>
            </a:pPr>
            <a:r>
              <a:rPr dirty="0" sz="1100" spc="-5">
                <a:latin typeface="Arial"/>
                <a:cs typeface="Arial"/>
              </a:rPr>
              <a:t>Cannot </a:t>
            </a:r>
            <a:r>
              <a:rPr dirty="0" sz="1100" spc="-10">
                <a:latin typeface="Arial"/>
                <a:cs typeface="Arial"/>
              </a:rPr>
              <a:t>continue </a:t>
            </a:r>
            <a:r>
              <a:rPr dirty="0" sz="1100" spc="-5">
                <a:latin typeface="Arial"/>
                <a:cs typeface="Arial"/>
              </a:rPr>
              <a:t>indefinitely; the </a:t>
            </a:r>
            <a:r>
              <a:rPr dirty="0" sz="1100" spc="-15">
                <a:latin typeface="Arial"/>
                <a:cs typeface="Arial"/>
              </a:rPr>
              <a:t>executing </a:t>
            </a:r>
            <a:r>
              <a:rPr dirty="0" sz="1100" spc="-5">
                <a:latin typeface="Arial"/>
                <a:cs typeface="Arial"/>
              </a:rPr>
              <a:t>organisation should  set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date </a:t>
            </a:r>
            <a:r>
              <a:rPr dirty="0" sz="1100" spc="-20">
                <a:latin typeface="Arial"/>
                <a:cs typeface="Arial"/>
              </a:rPr>
              <a:t>for </a:t>
            </a:r>
            <a:r>
              <a:rPr dirty="0" sz="1100" spc="-5">
                <a:latin typeface="Arial"/>
                <a:cs typeface="Arial"/>
              </a:rPr>
              <a:t>completion, dependant </a:t>
            </a:r>
            <a:r>
              <a:rPr dirty="0" sz="1100" spc="-10">
                <a:latin typeface="Arial"/>
                <a:cs typeface="Arial"/>
              </a:rPr>
              <a:t>on </a:t>
            </a:r>
            <a:r>
              <a:rPr dirty="0" sz="1100" spc="-5">
                <a:latin typeface="Arial"/>
                <a:cs typeface="Arial"/>
              </a:rPr>
              <a:t>the nature of the  project. </a:t>
            </a:r>
            <a:r>
              <a:rPr dirty="0" sz="1100" spc="-10">
                <a:latin typeface="Arial"/>
                <a:cs typeface="Arial"/>
              </a:rPr>
              <a:t>(General Management</a:t>
            </a:r>
            <a:r>
              <a:rPr dirty="0" sz="1100" spc="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Issue)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4222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Management?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92093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213097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234100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55103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47294" y="1115897"/>
            <a:ext cx="3638550" cy="1720214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 i="1">
                <a:latin typeface="Arial"/>
                <a:cs typeface="Arial"/>
              </a:rPr>
              <a:t>Project </a:t>
            </a:r>
            <a:r>
              <a:rPr dirty="0" sz="1100" spc="-10" i="1">
                <a:latin typeface="Arial"/>
                <a:cs typeface="Arial"/>
              </a:rPr>
              <a:t>Management </a:t>
            </a:r>
            <a:r>
              <a:rPr dirty="0" sz="1100" spc="-5" i="1">
                <a:latin typeface="Arial"/>
                <a:cs typeface="Arial"/>
              </a:rPr>
              <a:t>is the application of </a:t>
            </a:r>
            <a:r>
              <a:rPr dirty="0" sz="1100" spc="-10" i="1">
                <a:latin typeface="Arial"/>
                <a:cs typeface="Arial"/>
              </a:rPr>
              <a:t>knowledge, skills,  </a:t>
            </a:r>
            <a:r>
              <a:rPr dirty="0" sz="1100" spc="-5" i="1">
                <a:latin typeface="Arial"/>
                <a:cs typeface="Arial"/>
              </a:rPr>
              <a:t>tools </a:t>
            </a:r>
            <a:r>
              <a:rPr dirty="0" sz="1100" spc="-10" i="1">
                <a:latin typeface="Arial"/>
                <a:cs typeface="Arial"/>
              </a:rPr>
              <a:t>and </a:t>
            </a:r>
            <a:r>
              <a:rPr dirty="0" sz="1100" spc="-5" i="1">
                <a:latin typeface="Arial"/>
                <a:cs typeface="Arial"/>
              </a:rPr>
              <a:t>techniques to project activities to </a:t>
            </a:r>
            <a:r>
              <a:rPr dirty="0" sz="1100" spc="-10" i="1">
                <a:latin typeface="Arial"/>
                <a:cs typeface="Arial"/>
              </a:rPr>
              <a:t>meet </a:t>
            </a:r>
            <a:r>
              <a:rPr dirty="0" sz="1100" spc="-5" i="1">
                <a:latin typeface="Arial"/>
                <a:cs typeface="Arial"/>
              </a:rPr>
              <a:t>project  requirements</a:t>
            </a:r>
            <a:r>
              <a:rPr dirty="0" sz="1100" spc="-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 b="1">
                <a:latin typeface="Arial"/>
                <a:cs typeface="Arial"/>
              </a:rPr>
              <a:t>Managing Projects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includes: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Identifying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Requirements</a:t>
            </a:r>
            <a:endParaRPr sz="1100">
              <a:latin typeface="Arial"/>
              <a:cs typeface="Arial"/>
            </a:endParaRPr>
          </a:p>
          <a:p>
            <a:pPr marL="289560" marR="582295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Establishing </a:t>
            </a:r>
            <a:r>
              <a:rPr dirty="0" sz="1100" spc="-5">
                <a:latin typeface="Arial"/>
                <a:cs typeface="Arial"/>
              </a:rPr>
              <a:t>clear </a:t>
            </a:r>
            <a:r>
              <a:rPr dirty="0" sz="1100" spc="-10" b="1">
                <a:latin typeface="Arial"/>
                <a:cs typeface="Arial"/>
              </a:rPr>
              <a:t>and </a:t>
            </a:r>
            <a:r>
              <a:rPr dirty="0" sz="1100" spc="-15" b="1">
                <a:latin typeface="Arial"/>
                <a:cs typeface="Arial"/>
              </a:rPr>
              <a:t>achievable </a:t>
            </a:r>
            <a:r>
              <a:rPr dirty="0" sz="1100" spc="-10">
                <a:latin typeface="Arial"/>
                <a:cs typeface="Arial"/>
              </a:rPr>
              <a:t>objectives  </a:t>
            </a:r>
            <a:r>
              <a:rPr dirty="0" sz="1100" spc="-5">
                <a:latin typeface="Arial"/>
                <a:cs typeface="Arial"/>
              </a:rPr>
              <a:t>Balancing </a:t>
            </a:r>
            <a:r>
              <a:rPr dirty="0" sz="1100" spc="-20">
                <a:latin typeface="Arial"/>
                <a:cs typeface="Arial"/>
              </a:rPr>
              <a:t>quality, </a:t>
            </a:r>
            <a:r>
              <a:rPr dirty="0" sz="1100" spc="-10">
                <a:latin typeface="Arial"/>
                <a:cs typeface="Arial"/>
              </a:rPr>
              <a:t>scope, </a:t>
            </a:r>
            <a:r>
              <a:rPr dirty="0" sz="1100" spc="-5">
                <a:latin typeface="Arial"/>
                <a:cs typeface="Arial"/>
              </a:rPr>
              <a:t>time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cost</a:t>
            </a:r>
            <a:endParaRPr sz="1100">
              <a:latin typeface="Arial"/>
              <a:cs typeface="Arial"/>
            </a:endParaRPr>
          </a:p>
          <a:p>
            <a:pPr marL="289560" marR="6350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Adaptation of </a:t>
            </a:r>
            <a:r>
              <a:rPr dirty="0" sz="1100" spc="-10">
                <a:latin typeface="Arial"/>
                <a:cs typeface="Arial"/>
              </a:rPr>
              <a:t>specs, plans, and </a:t>
            </a:r>
            <a:r>
              <a:rPr dirty="0" sz="1100" spc="-5">
                <a:latin typeface="Arial"/>
                <a:cs typeface="Arial"/>
              </a:rPr>
              <a:t>approach to </a:t>
            </a:r>
            <a:r>
              <a:rPr dirty="0" sz="1100" spc="-10">
                <a:latin typeface="Arial"/>
                <a:cs typeface="Arial"/>
              </a:rPr>
              <a:t>meet </a:t>
            </a:r>
            <a:r>
              <a:rPr dirty="0" sz="1100" spc="-5">
                <a:latin typeface="Arial"/>
                <a:cs typeface="Arial"/>
              </a:rPr>
              <a:t>the  requirements of project</a:t>
            </a:r>
            <a:r>
              <a:rPr dirty="0" sz="1100" spc="-10">
                <a:latin typeface="Arial"/>
                <a:cs typeface="Arial"/>
              </a:rPr>
              <a:t> stakeholders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1017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Management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Executing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24067" y="1003896"/>
            <a:ext cx="2129103" cy="20827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1017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Management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Executing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dirty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01033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39244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94661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32872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882912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24395" y="931543"/>
            <a:ext cx="3636645" cy="22364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This process </a:t>
            </a:r>
            <a:r>
              <a:rPr dirty="0" sz="1100" spc="-10">
                <a:latin typeface="Arial"/>
                <a:cs typeface="Arial"/>
              </a:rPr>
              <a:t>group </a:t>
            </a:r>
            <a:r>
              <a:rPr dirty="0" sz="1100" spc="-5">
                <a:latin typeface="Arial"/>
                <a:cs typeface="Arial"/>
              </a:rPr>
              <a:t>consists of processes </a:t>
            </a:r>
            <a:r>
              <a:rPr dirty="0" sz="1100" spc="-10">
                <a:latin typeface="Arial"/>
                <a:cs typeface="Arial"/>
              </a:rPr>
              <a:t>used </a:t>
            </a:r>
            <a:r>
              <a:rPr dirty="0" sz="1100" spc="-5">
                <a:latin typeface="Arial"/>
                <a:cs typeface="Arial"/>
              </a:rPr>
              <a:t>to</a:t>
            </a:r>
            <a:r>
              <a:rPr dirty="0" sz="1100" spc="-204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complete  the work defined in the project </a:t>
            </a:r>
            <a:r>
              <a:rPr dirty="0" sz="1100" spc="-10">
                <a:latin typeface="Arial"/>
                <a:cs typeface="Arial"/>
              </a:rPr>
              <a:t>management</a:t>
            </a:r>
            <a:r>
              <a:rPr dirty="0" sz="1100" spc="-1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plan.</a:t>
            </a:r>
            <a:endParaRPr sz="1100">
              <a:latin typeface="Arial"/>
              <a:cs typeface="Arial"/>
            </a:endParaRPr>
          </a:p>
          <a:p>
            <a:pPr marL="12700" marR="243204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The Executing </a:t>
            </a:r>
            <a:r>
              <a:rPr dirty="0" sz="1100" spc="-55">
                <a:latin typeface="Arial"/>
                <a:cs typeface="Arial"/>
              </a:rPr>
              <a:t>P.G. </a:t>
            </a:r>
            <a:r>
              <a:rPr dirty="0" sz="1100" spc="-15">
                <a:latin typeface="Arial"/>
                <a:cs typeface="Arial"/>
              </a:rPr>
              <a:t>involves </a:t>
            </a:r>
            <a:r>
              <a:rPr dirty="0" sz="1100" spc="-5">
                <a:latin typeface="Arial"/>
                <a:cs typeface="Arial"/>
              </a:rPr>
              <a:t>coordination of people </a:t>
            </a:r>
            <a:r>
              <a:rPr dirty="0" sz="1100" spc="-10">
                <a:latin typeface="Arial"/>
                <a:cs typeface="Arial"/>
              </a:rPr>
              <a:t>and  resources, </a:t>
            </a:r>
            <a:r>
              <a:rPr dirty="0" sz="1100" spc="-5">
                <a:latin typeface="Arial"/>
                <a:cs typeface="Arial"/>
              </a:rPr>
              <a:t>as </a:t>
            </a:r>
            <a:r>
              <a:rPr dirty="0" sz="1100" spc="-10">
                <a:latin typeface="Arial"/>
                <a:cs typeface="Arial"/>
              </a:rPr>
              <a:t>well </a:t>
            </a:r>
            <a:r>
              <a:rPr dirty="0" sz="1100" spc="-5">
                <a:latin typeface="Arial"/>
                <a:cs typeface="Arial"/>
              </a:rPr>
              <a:t>as </a:t>
            </a:r>
            <a:r>
              <a:rPr dirty="0" sz="1100" spc="-10">
                <a:latin typeface="Arial"/>
                <a:cs typeface="Arial"/>
              </a:rPr>
              <a:t>integrating and performing </a:t>
            </a:r>
            <a:r>
              <a:rPr dirty="0" sz="1100" spc="-5">
                <a:latin typeface="Arial"/>
                <a:cs typeface="Arial"/>
              </a:rPr>
              <a:t>the  activities in accordance with the </a:t>
            </a:r>
            <a:r>
              <a:rPr dirty="0" sz="1100" spc="-10">
                <a:latin typeface="Arial"/>
                <a:cs typeface="Arial"/>
              </a:rPr>
              <a:t>PM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Plan</a:t>
            </a:r>
            <a:endParaRPr sz="1100">
              <a:latin typeface="Arial"/>
              <a:cs typeface="Arial"/>
            </a:endParaRPr>
          </a:p>
          <a:p>
            <a:pPr marL="12700" marR="1828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This process </a:t>
            </a:r>
            <a:r>
              <a:rPr dirty="0" sz="1100" spc="-10">
                <a:latin typeface="Arial"/>
                <a:cs typeface="Arial"/>
              </a:rPr>
              <a:t>group </a:t>
            </a:r>
            <a:r>
              <a:rPr dirty="0" sz="1100" spc="-5">
                <a:latin typeface="Arial"/>
                <a:cs typeface="Arial"/>
              </a:rPr>
              <a:t>also addresses issues of </a:t>
            </a:r>
            <a:r>
              <a:rPr dirty="0" sz="1100" spc="-10">
                <a:latin typeface="Arial"/>
                <a:cs typeface="Arial"/>
              </a:rPr>
              <a:t>Scope and  change </a:t>
            </a:r>
            <a:r>
              <a:rPr dirty="0" sz="1100" spc="-5">
                <a:latin typeface="Arial"/>
                <a:cs typeface="Arial"/>
              </a:rPr>
              <a:t>control.</a:t>
            </a:r>
            <a:endParaRPr sz="1100">
              <a:latin typeface="Arial"/>
              <a:cs typeface="Arial"/>
            </a:endParaRPr>
          </a:p>
          <a:p>
            <a:pPr marL="12700" marR="299720">
              <a:lnSpc>
                <a:spcPct val="102600"/>
              </a:lnSpc>
              <a:spcBef>
                <a:spcPts val="300"/>
              </a:spcBef>
            </a:pPr>
            <a:r>
              <a:rPr dirty="0" sz="1100" spc="-15">
                <a:latin typeface="Arial"/>
                <a:cs typeface="Arial"/>
              </a:rPr>
              <a:t>Normally, execution </a:t>
            </a:r>
            <a:r>
              <a:rPr dirty="0" sz="1100" spc="-5">
                <a:latin typeface="Arial"/>
                <a:cs typeface="Arial"/>
              </a:rPr>
              <a:t>will cause changes to planning;  identify </a:t>
            </a:r>
            <a:r>
              <a:rPr dirty="0" sz="1100" spc="-10">
                <a:latin typeface="Arial"/>
                <a:cs typeface="Arial"/>
              </a:rPr>
              <a:t>previously unknown </a:t>
            </a:r>
            <a:r>
              <a:rPr dirty="0" sz="1100" spc="-5">
                <a:latin typeface="Arial"/>
                <a:cs typeface="Arial"/>
              </a:rPr>
              <a:t>risks; etc. Not all changes  </a:t>
            </a:r>
            <a:r>
              <a:rPr dirty="0" sz="1100" spc="-10">
                <a:latin typeface="Arial"/>
                <a:cs typeface="Arial"/>
              </a:rPr>
              <a:t>effect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PM </a:t>
            </a:r>
            <a:r>
              <a:rPr dirty="0" sz="1100" spc="-5">
                <a:latin typeface="Arial"/>
                <a:cs typeface="Arial"/>
              </a:rPr>
              <a:t>Plan, </a:t>
            </a:r>
            <a:r>
              <a:rPr dirty="0" sz="1100" spc="-15">
                <a:latin typeface="Arial"/>
                <a:cs typeface="Arial"/>
              </a:rPr>
              <a:t>but </a:t>
            </a:r>
            <a:r>
              <a:rPr dirty="0" sz="1100" spc="-5">
                <a:latin typeface="Arial"/>
                <a:cs typeface="Arial"/>
              </a:rPr>
              <a:t>usually require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analysis</a:t>
            </a:r>
            <a:endParaRPr sz="1100">
              <a:latin typeface="Arial"/>
              <a:cs typeface="Arial"/>
            </a:endParaRPr>
          </a:p>
          <a:p>
            <a:pPr marL="12700" marR="30226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15">
                <a:latin typeface="Arial"/>
                <a:cs typeface="Arial"/>
              </a:rPr>
              <a:t>vast </a:t>
            </a:r>
            <a:r>
              <a:rPr dirty="0" sz="1100" spc="-5">
                <a:latin typeface="Arial"/>
                <a:cs typeface="Arial"/>
              </a:rPr>
              <a:t>majority of the Project Budget is </a:t>
            </a:r>
            <a:r>
              <a:rPr dirty="0" sz="1100" spc="-10">
                <a:latin typeface="Arial"/>
                <a:cs typeface="Arial"/>
              </a:rPr>
              <a:t>expended </a:t>
            </a:r>
            <a:r>
              <a:rPr dirty="0" sz="1100" spc="-5">
                <a:latin typeface="Arial"/>
                <a:cs typeface="Arial"/>
              </a:rPr>
              <a:t>in  </a:t>
            </a:r>
            <a:r>
              <a:rPr dirty="0" sz="1100" spc="-10">
                <a:latin typeface="Arial"/>
                <a:cs typeface="Arial"/>
              </a:rPr>
              <a:t>performing </a:t>
            </a:r>
            <a:r>
              <a:rPr dirty="0" sz="1100" spc="-5">
                <a:latin typeface="Arial"/>
                <a:cs typeface="Arial"/>
              </a:rPr>
              <a:t>the </a:t>
            </a:r>
            <a:r>
              <a:rPr dirty="0" sz="1100" spc="-10">
                <a:latin typeface="Arial"/>
                <a:cs typeface="Arial"/>
              </a:rPr>
              <a:t>Executing </a:t>
            </a:r>
            <a:r>
              <a:rPr dirty="0" sz="1100" spc="-5">
                <a:latin typeface="Arial"/>
                <a:cs typeface="Arial"/>
              </a:rPr>
              <a:t>Process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Group.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1017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Management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Monitoring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Controlling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14476" y="941548"/>
            <a:ext cx="2138531" cy="22338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1017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Management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Monitoring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Controlling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08182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78738" y="1417078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7"/>
                </a:moveTo>
                <a:lnTo>
                  <a:pt x="66167" y="66167"/>
                </a:lnTo>
                <a:lnTo>
                  <a:pt x="66167" y="0"/>
                </a:lnTo>
                <a:lnTo>
                  <a:pt x="0" y="0"/>
                </a:lnTo>
                <a:lnTo>
                  <a:pt x="0" y="66167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77265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15475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36479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63" y="274689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4395" y="1003031"/>
            <a:ext cx="3570604" cy="20288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260"/>
              </a:lnSpc>
              <a:spcBef>
                <a:spcPts val="90"/>
              </a:spcBef>
            </a:pPr>
            <a:r>
              <a:rPr dirty="0" sz="1100" spc="-10">
                <a:latin typeface="Arial"/>
                <a:cs typeface="Arial"/>
              </a:rPr>
              <a:t>The M&amp;C </a:t>
            </a:r>
            <a:r>
              <a:rPr dirty="0" sz="1100" spc="-5">
                <a:latin typeface="Arial"/>
                <a:cs typeface="Arial"/>
              </a:rPr>
              <a:t>process </a:t>
            </a:r>
            <a:r>
              <a:rPr dirty="0" sz="1100" spc="-10">
                <a:latin typeface="Arial"/>
                <a:cs typeface="Arial"/>
              </a:rPr>
              <a:t>group </a:t>
            </a:r>
            <a:r>
              <a:rPr dirty="0" sz="1100" spc="-5">
                <a:latin typeface="Arial"/>
                <a:cs typeface="Arial"/>
              </a:rPr>
              <a:t>consists processes </a:t>
            </a:r>
            <a:r>
              <a:rPr dirty="0" sz="1100" spc="-10">
                <a:latin typeface="Arial"/>
                <a:cs typeface="Arial"/>
              </a:rPr>
              <a:t>used</a:t>
            </a:r>
            <a:r>
              <a:rPr dirty="0" sz="1100" spc="-5">
                <a:latin typeface="Arial"/>
                <a:cs typeface="Arial"/>
              </a:rPr>
              <a:t> to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260"/>
              </a:lnSpc>
            </a:pPr>
            <a:r>
              <a:rPr dirty="0" sz="1100" spc="-5" b="1">
                <a:latin typeface="Arial"/>
                <a:cs typeface="Arial"/>
              </a:rPr>
              <a:t>observe </a:t>
            </a:r>
            <a:r>
              <a:rPr dirty="0" sz="1100" spc="-5">
                <a:latin typeface="Arial"/>
                <a:cs typeface="Arial"/>
              </a:rPr>
              <a:t>project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execution.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Arial"/>
                <a:cs typeface="Arial"/>
              </a:rPr>
              <a:t>Used to identify potential </a:t>
            </a:r>
            <a:r>
              <a:rPr dirty="0" sz="1000" spc="-10">
                <a:latin typeface="Arial"/>
                <a:cs typeface="Arial"/>
              </a:rPr>
              <a:t>problems, </a:t>
            </a:r>
            <a:r>
              <a:rPr dirty="0" sz="1000" spc="-5">
                <a:latin typeface="Arial"/>
                <a:cs typeface="Arial"/>
              </a:rPr>
              <a:t>corrective actions, and  control project</a:t>
            </a:r>
            <a:r>
              <a:rPr dirty="0" sz="1000" spc="-10">
                <a:latin typeface="Arial"/>
                <a:cs typeface="Arial"/>
              </a:rPr>
              <a:t> execution.</a:t>
            </a:r>
            <a:endParaRPr sz="1000">
              <a:latin typeface="Arial"/>
              <a:cs typeface="Arial"/>
            </a:endParaRPr>
          </a:p>
          <a:p>
            <a:pPr marL="12700" marR="276225">
              <a:lnSpc>
                <a:spcPct val="102600"/>
              </a:lnSpc>
              <a:spcBef>
                <a:spcPts val="315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output of these processes are </a:t>
            </a:r>
            <a:r>
              <a:rPr dirty="0" sz="1100" spc="-10">
                <a:latin typeface="Arial"/>
                <a:cs typeface="Arial"/>
              </a:rPr>
              <a:t>compared </a:t>
            </a:r>
            <a:r>
              <a:rPr dirty="0" sz="1100" spc="-5">
                <a:latin typeface="Arial"/>
                <a:cs typeface="Arial"/>
              </a:rPr>
              <a:t>with the  project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plan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100" spc="-5">
                <a:latin typeface="Arial"/>
                <a:cs typeface="Arial"/>
              </a:rPr>
              <a:t>Also includes </a:t>
            </a:r>
            <a:r>
              <a:rPr dirty="0" sz="1100" spc="-10">
                <a:latin typeface="Arial"/>
                <a:cs typeface="Arial"/>
              </a:rPr>
              <a:t>Change </a:t>
            </a:r>
            <a:r>
              <a:rPr dirty="0" sz="1100" spc="-5">
                <a:latin typeface="Arial"/>
                <a:cs typeface="Arial"/>
              </a:rPr>
              <a:t>Control, </a:t>
            </a:r>
            <a:r>
              <a:rPr dirty="0" sz="1100" spc="-15">
                <a:latin typeface="Arial"/>
                <a:cs typeface="Arial"/>
              </a:rPr>
              <a:t>Preventative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Actions,</a:t>
            </a:r>
            <a:endParaRPr sz="1100">
              <a:latin typeface="Arial"/>
              <a:cs typeface="Arial"/>
            </a:endParaRPr>
          </a:p>
          <a:p>
            <a:pPr marL="12700" marR="227965">
              <a:lnSpc>
                <a:spcPct val="102600"/>
              </a:lnSpc>
              <a:spcBef>
                <a:spcPts val="295"/>
              </a:spcBef>
            </a:pPr>
            <a:r>
              <a:rPr dirty="0" sz="1100" spc="-5">
                <a:latin typeface="Arial"/>
                <a:cs typeface="Arial"/>
              </a:rPr>
              <a:t>It is </a:t>
            </a:r>
            <a:r>
              <a:rPr dirty="0" sz="1100" spc="-10">
                <a:latin typeface="Arial"/>
                <a:cs typeface="Arial"/>
              </a:rPr>
              <a:t>a continuous process, providing an </a:t>
            </a:r>
            <a:r>
              <a:rPr dirty="0" sz="1100" spc="-5">
                <a:latin typeface="Arial"/>
                <a:cs typeface="Arial"/>
              </a:rPr>
              <a:t>insight into the  status of the entire project at </a:t>
            </a:r>
            <a:r>
              <a:rPr dirty="0" sz="1100" spc="-15">
                <a:latin typeface="Arial"/>
                <a:cs typeface="Arial"/>
              </a:rPr>
              <a:t>any given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time</a:t>
            </a:r>
            <a:endParaRPr sz="1100">
              <a:latin typeface="Arial"/>
              <a:cs typeface="Arial"/>
            </a:endParaRPr>
          </a:p>
          <a:p>
            <a:pPr marL="12700" marR="135255">
              <a:lnSpc>
                <a:spcPct val="102699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This </a:t>
            </a:r>
            <a:r>
              <a:rPr dirty="0" sz="1100" spc="-10">
                <a:latin typeface="Arial"/>
                <a:cs typeface="Arial"/>
              </a:rPr>
              <a:t>information </a:t>
            </a: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5">
                <a:latin typeface="Arial"/>
                <a:cs typeface="Arial"/>
              </a:rPr>
              <a:t>necessitate the modification of the  </a:t>
            </a:r>
            <a:r>
              <a:rPr dirty="0" sz="1100" spc="-15">
                <a:latin typeface="Arial"/>
                <a:cs typeface="Arial"/>
              </a:rPr>
              <a:t>overall </a:t>
            </a:r>
            <a:r>
              <a:rPr dirty="0" sz="1100" spc="-5">
                <a:latin typeface="Arial"/>
                <a:cs typeface="Arial"/>
              </a:rPr>
              <a:t>project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plan.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1017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Management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Closing Process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0943" y="1235312"/>
            <a:ext cx="2826110" cy="1491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1017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Management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Closing Process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40067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954847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24395" y="1321878"/>
            <a:ext cx="3358515" cy="12623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closing process </a:t>
            </a:r>
            <a:r>
              <a:rPr dirty="0" sz="1100" spc="-10">
                <a:latin typeface="Arial"/>
                <a:cs typeface="Arial"/>
              </a:rPr>
              <a:t>group </a:t>
            </a:r>
            <a:r>
              <a:rPr dirty="0" sz="1100" spc="-5">
                <a:latin typeface="Arial"/>
                <a:cs typeface="Arial"/>
              </a:rPr>
              <a:t>includes processes </a:t>
            </a:r>
            <a:r>
              <a:rPr dirty="0" sz="1100" spc="-10">
                <a:latin typeface="Arial"/>
                <a:cs typeface="Arial"/>
              </a:rPr>
              <a:t>used </a:t>
            </a:r>
            <a:r>
              <a:rPr dirty="0" sz="1100" spc="-5">
                <a:latin typeface="Arial"/>
                <a:cs typeface="Arial"/>
              </a:rPr>
              <a:t>to  </a:t>
            </a:r>
            <a:r>
              <a:rPr dirty="0" sz="1100" spc="-15" b="1" i="1">
                <a:latin typeface="Arial"/>
                <a:cs typeface="Arial"/>
              </a:rPr>
              <a:t>formally </a:t>
            </a:r>
            <a:r>
              <a:rPr dirty="0" sz="1100" spc="-5">
                <a:latin typeface="Arial"/>
                <a:cs typeface="Arial"/>
              </a:rPr>
              <a:t>terminate all activities of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project or project  phase</a:t>
            </a:r>
            <a:endParaRPr sz="1100">
              <a:latin typeface="Arial"/>
              <a:cs typeface="Arial"/>
            </a:endParaRPr>
          </a:p>
          <a:p>
            <a:pPr marL="12700" marR="1270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When </a:t>
            </a:r>
            <a:r>
              <a:rPr dirty="0" sz="1100" spc="-5">
                <a:latin typeface="Arial"/>
                <a:cs typeface="Arial"/>
              </a:rPr>
              <a:t>completed, this process </a:t>
            </a:r>
            <a:r>
              <a:rPr dirty="0" sz="1100" spc="-10">
                <a:latin typeface="Arial"/>
                <a:cs typeface="Arial"/>
              </a:rPr>
              <a:t>group verifies </a:t>
            </a:r>
            <a:r>
              <a:rPr dirty="0" sz="1100" spc="-5">
                <a:latin typeface="Arial"/>
                <a:cs typeface="Arial"/>
              </a:rPr>
              <a:t>that all  processes defined within the other process </a:t>
            </a:r>
            <a:r>
              <a:rPr dirty="0" sz="1100" spc="-10">
                <a:latin typeface="Arial"/>
                <a:cs typeface="Arial"/>
              </a:rPr>
              <a:t>groups</a:t>
            </a:r>
            <a:r>
              <a:rPr dirty="0" sz="1100" spc="-6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are  completed, </a:t>
            </a:r>
            <a:r>
              <a:rPr dirty="0" sz="1100" spc="-10">
                <a:latin typeface="Arial"/>
                <a:cs typeface="Arial"/>
              </a:rPr>
              <a:t>and formally establishes </a:t>
            </a:r>
            <a:r>
              <a:rPr dirty="0" sz="1100" spc="-5">
                <a:latin typeface="Arial"/>
                <a:cs typeface="Arial"/>
              </a:rPr>
              <a:t>that the project or  project </a:t>
            </a:r>
            <a:r>
              <a:rPr dirty="0" sz="1100" spc="-10">
                <a:latin typeface="Arial"/>
                <a:cs typeface="Arial"/>
              </a:rPr>
              <a:t>phase </a:t>
            </a:r>
            <a:r>
              <a:rPr dirty="0" sz="1100" spc="-5">
                <a:latin typeface="Arial"/>
                <a:cs typeface="Arial"/>
              </a:rPr>
              <a:t>is finished.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1017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Management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Interactions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4743" y="1035799"/>
            <a:ext cx="3212601" cy="19913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1017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Management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Interactions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078776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460881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184298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225103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60720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738" y="2962706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4395" y="999984"/>
            <a:ext cx="3543935" cy="20669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8890">
              <a:lnSpc>
                <a:spcPct val="102600"/>
              </a:lnSpc>
              <a:spcBef>
                <a:spcPts val="55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5">
                <a:latin typeface="Arial"/>
                <a:cs typeface="Arial"/>
              </a:rPr>
              <a:t>Process Groups are </a:t>
            </a:r>
            <a:r>
              <a:rPr dirty="0" sz="1100" spc="-10">
                <a:latin typeface="Arial"/>
                <a:cs typeface="Arial"/>
              </a:rPr>
              <a:t>linked; </a:t>
            </a:r>
            <a:r>
              <a:rPr dirty="0" sz="1100" spc="-15">
                <a:latin typeface="Arial"/>
                <a:cs typeface="Arial"/>
              </a:rPr>
              <a:t>they </a:t>
            </a:r>
            <a:r>
              <a:rPr dirty="0" sz="1100" spc="-5">
                <a:latin typeface="Arial"/>
                <a:cs typeface="Arial"/>
              </a:rPr>
              <a:t>are not independent  of </a:t>
            </a:r>
            <a:r>
              <a:rPr dirty="0" sz="1100" spc="-10">
                <a:latin typeface="Arial"/>
                <a:cs typeface="Arial"/>
              </a:rPr>
              <a:t>each </a:t>
            </a:r>
            <a:r>
              <a:rPr dirty="0" sz="1100" spc="-15">
                <a:latin typeface="Arial"/>
                <a:cs typeface="Arial"/>
              </a:rPr>
              <a:t>other.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Arial"/>
                <a:cs typeface="Arial"/>
              </a:rPr>
              <a:t>Generally </a:t>
            </a:r>
            <a:r>
              <a:rPr dirty="0" sz="1100" spc="-5">
                <a:latin typeface="Arial"/>
                <a:cs typeface="Arial"/>
              </a:rPr>
              <a:t>the output of </a:t>
            </a:r>
            <a:r>
              <a:rPr dirty="0" sz="1100" spc="-10">
                <a:latin typeface="Arial"/>
                <a:cs typeface="Arial"/>
              </a:rPr>
              <a:t>one </a:t>
            </a:r>
            <a:r>
              <a:rPr dirty="0" sz="1100" spc="-5">
                <a:latin typeface="Arial"/>
                <a:cs typeface="Arial"/>
              </a:rPr>
              <a:t>process </a:t>
            </a:r>
            <a:r>
              <a:rPr dirty="0" sz="1100" spc="-10">
                <a:latin typeface="Arial"/>
                <a:cs typeface="Arial"/>
              </a:rPr>
              <a:t>becomes </a:t>
            </a:r>
            <a:r>
              <a:rPr dirty="0" sz="1100" spc="-5">
                <a:latin typeface="Arial"/>
                <a:cs typeface="Arial"/>
              </a:rPr>
              <a:t>the input of  another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process</a:t>
            </a:r>
            <a:endParaRPr sz="1100">
              <a:latin typeface="Arial"/>
              <a:cs typeface="Arial"/>
            </a:endParaRPr>
          </a:p>
          <a:p>
            <a:pPr marL="12700" marR="180340">
              <a:lnSpc>
                <a:spcPct val="102699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Processes Groups are seldom, if </a:t>
            </a:r>
            <a:r>
              <a:rPr dirty="0" sz="1100" spc="-30">
                <a:latin typeface="Arial"/>
                <a:cs typeface="Arial"/>
              </a:rPr>
              <a:t>ever, </a:t>
            </a:r>
            <a:r>
              <a:rPr dirty="0" sz="1100" spc="-5">
                <a:latin typeface="Arial"/>
                <a:cs typeface="Arial"/>
              </a:rPr>
              <a:t>discrete</a:t>
            </a:r>
            <a:r>
              <a:rPr dirty="0" sz="1100" spc="-40">
                <a:latin typeface="Arial"/>
                <a:cs typeface="Arial"/>
              </a:rPr>
              <a:t> </a:t>
            </a:r>
            <a:r>
              <a:rPr dirty="0" sz="1100" spc="-15">
                <a:latin typeface="Arial"/>
                <a:cs typeface="Arial"/>
              </a:rPr>
              <a:t>events;  </a:t>
            </a:r>
            <a:r>
              <a:rPr dirty="0" sz="1100" spc="-5">
                <a:latin typeface="Arial"/>
                <a:cs typeface="Arial"/>
              </a:rPr>
              <a:t>often </a:t>
            </a:r>
            <a:r>
              <a:rPr dirty="0" sz="1100" spc="-10">
                <a:latin typeface="Arial"/>
                <a:cs typeface="Arial"/>
              </a:rPr>
              <a:t>overlap </a:t>
            </a:r>
            <a:r>
              <a:rPr dirty="0" sz="1100" spc="-5">
                <a:latin typeface="Arial"/>
                <a:cs typeface="Arial"/>
              </a:rPr>
              <a:t>with other</a:t>
            </a:r>
            <a:r>
              <a:rPr dirty="0" sz="1100" spc="-10">
                <a:latin typeface="Arial"/>
                <a:cs typeface="Arial"/>
              </a:rPr>
              <a:t> groups.</a:t>
            </a:r>
            <a:endParaRPr sz="1100">
              <a:latin typeface="Arial"/>
              <a:cs typeface="Arial"/>
            </a:endParaRPr>
          </a:p>
          <a:p>
            <a:pPr marL="12700" marR="58419">
              <a:lnSpc>
                <a:spcPct val="102600"/>
              </a:lnSpc>
              <a:spcBef>
                <a:spcPts val="295"/>
              </a:spcBef>
            </a:pPr>
            <a:r>
              <a:rPr dirty="0" sz="1100" spc="-10">
                <a:latin typeface="Arial"/>
                <a:cs typeface="Arial"/>
              </a:rPr>
              <a:t>The </a:t>
            </a:r>
            <a:r>
              <a:rPr dirty="0" sz="1100" spc="-20">
                <a:latin typeface="Arial"/>
                <a:cs typeface="Arial"/>
              </a:rPr>
              <a:t>level </a:t>
            </a:r>
            <a:r>
              <a:rPr dirty="0" sz="1100" spc="-5">
                <a:latin typeface="Arial"/>
                <a:cs typeface="Arial"/>
              </a:rPr>
              <a:t>of </a:t>
            </a:r>
            <a:r>
              <a:rPr dirty="0" sz="1100" spc="-10">
                <a:latin typeface="Arial"/>
                <a:cs typeface="Arial"/>
              </a:rPr>
              <a:t>interaction generally depends on </a:t>
            </a:r>
            <a:r>
              <a:rPr dirty="0" sz="1100" spc="-15">
                <a:latin typeface="Arial"/>
                <a:cs typeface="Arial"/>
              </a:rPr>
              <a:t>how </a:t>
            </a:r>
            <a:r>
              <a:rPr dirty="0" sz="1100" spc="-20">
                <a:latin typeface="Arial"/>
                <a:cs typeface="Arial"/>
              </a:rPr>
              <a:t>far </a:t>
            </a:r>
            <a:r>
              <a:rPr dirty="0" sz="1100" spc="-5">
                <a:latin typeface="Arial"/>
                <a:cs typeface="Arial"/>
              </a:rPr>
              <a:t>the  project has</a:t>
            </a:r>
            <a:r>
              <a:rPr dirty="0" sz="1100" spc="-10">
                <a:latin typeface="Arial"/>
                <a:cs typeface="Arial"/>
              </a:rPr>
              <a:t> progressed.</a:t>
            </a:r>
            <a:endParaRPr sz="1100">
              <a:latin typeface="Arial"/>
              <a:cs typeface="Arial"/>
            </a:endParaRPr>
          </a:p>
          <a:p>
            <a:pPr marL="12700" marR="123189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If </a:t>
            </a:r>
            <a:r>
              <a:rPr dirty="0" sz="1100" spc="-10">
                <a:latin typeface="Arial"/>
                <a:cs typeface="Arial"/>
              </a:rPr>
              <a:t>a </a:t>
            </a:r>
            <a:r>
              <a:rPr dirty="0" sz="1100" spc="-5">
                <a:latin typeface="Arial"/>
                <a:cs typeface="Arial"/>
              </a:rPr>
              <a:t>project is split into </a:t>
            </a:r>
            <a:r>
              <a:rPr dirty="0" sz="1100" spc="-10">
                <a:latin typeface="Arial"/>
                <a:cs typeface="Arial"/>
              </a:rPr>
              <a:t>formal phases, </a:t>
            </a:r>
            <a:r>
              <a:rPr dirty="0" sz="1100" spc="-5">
                <a:latin typeface="Arial"/>
                <a:cs typeface="Arial"/>
              </a:rPr>
              <a:t>these </a:t>
            </a:r>
            <a:r>
              <a:rPr dirty="0" sz="1100" spc="-10">
                <a:latin typeface="Arial"/>
                <a:cs typeface="Arial"/>
              </a:rPr>
              <a:t>interactions  </a:t>
            </a:r>
            <a:r>
              <a:rPr dirty="0" sz="1100" spc="-20">
                <a:latin typeface="Arial"/>
                <a:cs typeface="Arial"/>
              </a:rPr>
              <a:t>may </a:t>
            </a:r>
            <a:r>
              <a:rPr dirty="0" sz="1100" spc="-5">
                <a:latin typeface="Arial"/>
                <a:cs typeface="Arial"/>
              </a:rPr>
              <a:t>cross </a:t>
            </a:r>
            <a:r>
              <a:rPr dirty="0" sz="1100" spc="-20">
                <a:latin typeface="Arial"/>
                <a:cs typeface="Arial"/>
              </a:rPr>
              <a:t>over </a:t>
            </a:r>
            <a:r>
              <a:rPr dirty="0" sz="1100" spc="-5">
                <a:latin typeface="Arial"/>
                <a:cs typeface="Arial"/>
              </a:rPr>
              <a:t>project</a:t>
            </a:r>
            <a:r>
              <a:rPr dirty="0" sz="1100" spc="2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phases.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000" spc="-30">
                <a:latin typeface="Arial"/>
                <a:cs typeface="Arial"/>
              </a:rPr>
              <a:t>Tends </a:t>
            </a:r>
            <a:r>
              <a:rPr dirty="0" sz="1000" spc="-5">
                <a:latin typeface="Arial"/>
                <a:cs typeface="Arial"/>
              </a:rPr>
              <a:t>to present difficulties when it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does.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1017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Management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Interactions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55291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91477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8738" y="2250033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0" y="66166"/>
                </a:moveTo>
                <a:lnTo>
                  <a:pt x="66167" y="66166"/>
                </a:lnTo>
                <a:lnTo>
                  <a:pt x="66167" y="0"/>
                </a:lnTo>
                <a:lnTo>
                  <a:pt x="0" y="0"/>
                </a:lnTo>
                <a:lnTo>
                  <a:pt x="0" y="66166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24395" y="1474125"/>
            <a:ext cx="3578225" cy="8801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369570">
              <a:lnSpc>
                <a:spcPct val="102600"/>
              </a:lnSpc>
              <a:spcBef>
                <a:spcPts val="55"/>
              </a:spcBef>
            </a:pPr>
            <a:r>
              <a:rPr dirty="0" sz="1100" spc="-5">
                <a:latin typeface="Arial"/>
                <a:cs typeface="Arial"/>
              </a:rPr>
              <a:t>Not all processes are required </a:t>
            </a:r>
            <a:r>
              <a:rPr dirty="0" sz="1100" spc="-10">
                <a:latin typeface="Arial"/>
                <a:cs typeface="Arial"/>
              </a:rPr>
              <a:t>on </a:t>
            </a:r>
            <a:r>
              <a:rPr dirty="0" sz="1100" spc="-5">
                <a:latin typeface="Arial"/>
                <a:cs typeface="Arial"/>
              </a:rPr>
              <a:t>all projects; not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all  process </a:t>
            </a:r>
            <a:r>
              <a:rPr dirty="0" sz="1100" spc="-10">
                <a:latin typeface="Arial"/>
                <a:cs typeface="Arial"/>
              </a:rPr>
              <a:t>interactions </a:t>
            </a:r>
            <a:r>
              <a:rPr dirty="0" sz="1100" spc="-5">
                <a:latin typeface="Arial"/>
                <a:cs typeface="Arial"/>
              </a:rPr>
              <a:t>are present </a:t>
            </a:r>
            <a:r>
              <a:rPr dirty="0" sz="1100" spc="-10">
                <a:latin typeface="Arial"/>
                <a:cs typeface="Arial"/>
              </a:rPr>
              <a:t>on </a:t>
            </a:r>
            <a:r>
              <a:rPr dirty="0" sz="1100" spc="-5">
                <a:latin typeface="Arial"/>
                <a:cs typeface="Arial"/>
              </a:rPr>
              <a:t>all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projects</a:t>
            </a:r>
            <a:endParaRPr sz="1100">
              <a:latin typeface="Arial"/>
              <a:cs typeface="Arial"/>
            </a:endParaRPr>
          </a:p>
          <a:p>
            <a:pPr marL="12700" marR="215265">
              <a:lnSpc>
                <a:spcPts val="1200"/>
              </a:lnSpc>
              <a:spcBef>
                <a:spcPts val="315"/>
              </a:spcBef>
            </a:pPr>
            <a:r>
              <a:rPr dirty="0" sz="1100" spc="-10">
                <a:latin typeface="Arial"/>
                <a:cs typeface="Arial"/>
              </a:rPr>
              <a:t>The PM team must </a:t>
            </a:r>
            <a:r>
              <a:rPr dirty="0" sz="1100" spc="-5">
                <a:latin typeface="Arial"/>
                <a:cs typeface="Arial"/>
              </a:rPr>
              <a:t>decide which processes to </a:t>
            </a:r>
            <a:r>
              <a:rPr dirty="0" sz="1100">
                <a:latin typeface="Arial"/>
                <a:cs typeface="Arial"/>
              </a:rPr>
              <a:t>run </a:t>
            </a:r>
            <a:r>
              <a:rPr dirty="0" sz="1100" spc="-10">
                <a:latin typeface="Arial"/>
                <a:cs typeface="Arial"/>
              </a:rPr>
              <a:t>and  </a:t>
            </a:r>
            <a:r>
              <a:rPr dirty="0" sz="1100" spc="-15">
                <a:latin typeface="Arial"/>
                <a:cs typeface="Arial"/>
              </a:rPr>
              <a:t>how </a:t>
            </a:r>
            <a:r>
              <a:rPr dirty="0" sz="1100" spc="-5">
                <a:latin typeface="Arial"/>
                <a:cs typeface="Arial"/>
              </a:rPr>
              <a:t>to </a:t>
            </a:r>
            <a:r>
              <a:rPr dirty="0" sz="1100">
                <a:latin typeface="Arial"/>
                <a:cs typeface="Arial"/>
              </a:rPr>
              <a:t>run </a:t>
            </a:r>
            <a:r>
              <a:rPr dirty="0" sz="1100" spc="-5">
                <a:latin typeface="Arial"/>
                <a:cs typeface="Arial"/>
              </a:rPr>
              <a:t>them.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50"/>
              </a:spcBef>
            </a:pPr>
            <a:r>
              <a:rPr dirty="0" sz="1000" spc="-10">
                <a:latin typeface="Arial"/>
                <a:cs typeface="Arial"/>
              </a:rPr>
              <a:t>(may </a:t>
            </a:r>
            <a:r>
              <a:rPr dirty="0" sz="1000" spc="-5">
                <a:latin typeface="Arial"/>
                <a:cs typeface="Arial"/>
              </a:rPr>
              <a:t>be governed/dictated </a:t>
            </a:r>
            <a:r>
              <a:rPr dirty="0" sz="1000" spc="-15">
                <a:latin typeface="Arial"/>
                <a:cs typeface="Arial"/>
              </a:rPr>
              <a:t>by PMO, </a:t>
            </a:r>
            <a:r>
              <a:rPr dirty="0" sz="1000" spc="-5">
                <a:latin typeface="Arial"/>
                <a:cs typeface="Arial"/>
              </a:rPr>
              <a:t>or Company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Protocol)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1017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Management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Single Phase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4746" y="1209306"/>
            <a:ext cx="3572541" cy="15942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4222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83692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204696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2429065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639098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63" y="284913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47294" y="1031873"/>
            <a:ext cx="3756025" cy="193040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22555">
              <a:lnSpc>
                <a:spcPct val="102600"/>
              </a:lnSpc>
              <a:spcBef>
                <a:spcPts val="55"/>
              </a:spcBef>
            </a:pPr>
            <a:r>
              <a:rPr dirty="0" sz="1100" spc="-5" i="1">
                <a:latin typeface="Arial"/>
                <a:cs typeface="Arial"/>
              </a:rPr>
              <a:t>Project </a:t>
            </a:r>
            <a:r>
              <a:rPr dirty="0" sz="1100" spc="-10" i="1">
                <a:latin typeface="Arial"/>
                <a:cs typeface="Arial"/>
              </a:rPr>
              <a:t>Management </a:t>
            </a:r>
            <a:r>
              <a:rPr dirty="0" sz="1100" spc="-5" i="1">
                <a:latin typeface="Arial"/>
                <a:cs typeface="Arial"/>
              </a:rPr>
              <a:t>is the application of </a:t>
            </a:r>
            <a:r>
              <a:rPr dirty="0" sz="1100" spc="-10" i="1">
                <a:latin typeface="Arial"/>
                <a:cs typeface="Arial"/>
              </a:rPr>
              <a:t>knowledge, skills,  </a:t>
            </a:r>
            <a:r>
              <a:rPr dirty="0" sz="1100" spc="-5" i="1">
                <a:latin typeface="Arial"/>
                <a:cs typeface="Arial"/>
              </a:rPr>
              <a:t>tools </a:t>
            </a:r>
            <a:r>
              <a:rPr dirty="0" sz="1100" spc="-10" i="1">
                <a:latin typeface="Arial"/>
                <a:cs typeface="Arial"/>
              </a:rPr>
              <a:t>and </a:t>
            </a:r>
            <a:r>
              <a:rPr dirty="0" sz="1100" spc="-5" i="1">
                <a:latin typeface="Arial"/>
                <a:cs typeface="Arial"/>
              </a:rPr>
              <a:t>techniques to project activities to </a:t>
            </a:r>
            <a:r>
              <a:rPr dirty="0" sz="1100" spc="-10" i="1">
                <a:latin typeface="Arial"/>
                <a:cs typeface="Arial"/>
              </a:rPr>
              <a:t>meet </a:t>
            </a:r>
            <a:r>
              <a:rPr dirty="0" sz="1100" spc="-5" i="1">
                <a:latin typeface="Arial"/>
                <a:cs typeface="Arial"/>
              </a:rPr>
              <a:t>project  requirements</a:t>
            </a:r>
            <a:r>
              <a:rPr dirty="0" sz="1100" spc="-5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 b="1">
                <a:latin typeface="Arial"/>
                <a:cs typeface="Arial"/>
              </a:rPr>
              <a:t>Areas </a:t>
            </a:r>
            <a:r>
              <a:rPr dirty="0" sz="1100" spc="-5" b="1">
                <a:latin typeface="Arial"/>
                <a:cs typeface="Arial"/>
              </a:rPr>
              <a:t>of Expertise: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Project </a:t>
            </a:r>
            <a:r>
              <a:rPr dirty="0" sz="1100" spc="-10">
                <a:latin typeface="Arial"/>
                <a:cs typeface="Arial"/>
              </a:rPr>
              <a:t>Management Body </a:t>
            </a:r>
            <a:r>
              <a:rPr dirty="0" sz="1100" spc="-5">
                <a:latin typeface="Arial"/>
                <a:cs typeface="Arial"/>
              </a:rPr>
              <a:t>of</a:t>
            </a:r>
            <a:r>
              <a:rPr dirty="0" sz="1100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Knowledge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5">
                <a:latin typeface="Arial"/>
                <a:cs typeface="Arial"/>
              </a:rPr>
              <a:t>Application Area </a:t>
            </a:r>
            <a:r>
              <a:rPr dirty="0" sz="1100" spc="-10">
                <a:latin typeface="Arial"/>
                <a:cs typeface="Arial"/>
              </a:rPr>
              <a:t>Knowledge, </a:t>
            </a:r>
            <a:r>
              <a:rPr dirty="0" sz="1100" spc="-5">
                <a:latin typeface="Arial"/>
                <a:cs typeface="Arial"/>
              </a:rPr>
              <a:t>standards </a:t>
            </a:r>
            <a:r>
              <a:rPr dirty="0" sz="1100" spc="-10">
                <a:latin typeface="Arial"/>
                <a:cs typeface="Arial"/>
              </a:rPr>
              <a:t>and</a:t>
            </a:r>
            <a:r>
              <a:rPr dirty="0" sz="1100" spc="-5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Regulations  (in our case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construction)</a:t>
            </a:r>
            <a:endParaRPr sz="1100">
              <a:latin typeface="Arial"/>
              <a:cs typeface="Arial"/>
            </a:endParaRPr>
          </a:p>
          <a:p>
            <a:pPr marL="289560" marR="812800">
              <a:lnSpc>
                <a:spcPct val="125299"/>
              </a:lnSpc>
            </a:pPr>
            <a:r>
              <a:rPr dirty="0" sz="1100" spc="-5">
                <a:latin typeface="Arial"/>
                <a:cs typeface="Arial"/>
              </a:rPr>
              <a:t>Understanding the Project </a:t>
            </a:r>
            <a:r>
              <a:rPr dirty="0" sz="1100" spc="-10">
                <a:latin typeface="Arial"/>
                <a:cs typeface="Arial"/>
              </a:rPr>
              <a:t>Environment  General Management knowledge and </a:t>
            </a:r>
            <a:r>
              <a:rPr dirty="0" sz="1100" spc="-5">
                <a:latin typeface="Arial"/>
                <a:cs typeface="Arial"/>
              </a:rPr>
              <a:t>skills  Interpersonal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Skills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1017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Management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Multiphase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4746" y="1368601"/>
            <a:ext cx="3554367" cy="11959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11017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Project Management</a:t>
            </a:r>
            <a:r>
              <a:rPr dirty="0" sz="600" spc="-1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Processes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Overlapping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Phases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9050" y="1140908"/>
            <a:ext cx="3548440" cy="17499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37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4222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Areas </a:t>
            </a:r>
            <a:r>
              <a:rPr dirty="0" sz="1400" spc="1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20">
                <a:solidFill>
                  <a:srgbClr val="FFFFFF"/>
                </a:solidFill>
                <a:latin typeface="Arial"/>
                <a:cs typeface="Arial"/>
              </a:rPr>
              <a:t>Expertise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44003" y="851169"/>
            <a:ext cx="2517682" cy="1817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47294" y="2769392"/>
            <a:ext cx="3620770" cy="481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333B2"/>
                </a:solidFill>
                <a:latin typeface="Arial"/>
                <a:cs typeface="Arial"/>
              </a:rPr>
              <a:t>Figure: </a:t>
            </a:r>
            <a:r>
              <a:rPr dirty="0" sz="1000" spc="-5">
                <a:latin typeface="Arial"/>
                <a:cs typeface="Arial"/>
              </a:rPr>
              <a:t>Ref: Project Management Institute (2004) A Guide to the  Project Management Body of Knowledge (PMBOK Guide), 3rd  Edition; Project Management Institute, ISBN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978-1-930699-45-8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4608195" cy="14414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286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80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 to Project Management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43916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5839" y="144691"/>
            <a:ext cx="0" cy="74930"/>
          </a:xfrm>
          <a:custGeom>
            <a:avLst/>
            <a:gdLst/>
            <a:ahLst/>
            <a:cxnLst/>
            <a:rect l="l" t="t" r="r" b="b"/>
            <a:pathLst>
              <a:path w="0" h="74929">
                <a:moveTo>
                  <a:pt x="0" y="74447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8366" y="21661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5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1587" y="154564"/>
            <a:ext cx="42227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87845"/>
            <a:ext cx="4608195" cy="144145"/>
          </a:xfrm>
          <a:custGeom>
            <a:avLst/>
            <a:gdLst/>
            <a:ahLst/>
            <a:cxnLst/>
            <a:rect l="l" t="t" r="r" b="b"/>
            <a:pathLst>
              <a:path w="4608195" h="144145">
                <a:moveTo>
                  <a:pt x="0" y="143929"/>
                </a:moveTo>
                <a:lnTo>
                  <a:pt x="4608004" y="143929"/>
                </a:lnTo>
                <a:lnTo>
                  <a:pt x="4608004" y="0"/>
                </a:lnTo>
                <a:lnTo>
                  <a:pt x="0" y="0"/>
                </a:lnTo>
                <a:lnTo>
                  <a:pt x="0" y="143929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0" y="431761"/>
            <a:ext cx="4608195" cy="321945"/>
          </a:xfrm>
          <a:prstGeom prst="rect">
            <a:avLst/>
          </a:prstGeom>
          <a:solidFill>
            <a:srgbClr val="3333B2"/>
          </a:solidFill>
        </p:spPr>
        <p:txBody>
          <a:bodyPr wrap="square" lIns="0" tIns="6223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490"/>
              </a:spcBef>
            </a:pP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Application Area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Arial"/>
                <a:cs typeface="Arial"/>
              </a:rPr>
              <a:t>Knowledge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5363" y="143140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63" y="1851469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5363" y="2271534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363" y="2691600"/>
            <a:ext cx="73025" cy="73025"/>
          </a:xfrm>
          <a:custGeom>
            <a:avLst/>
            <a:gdLst/>
            <a:ahLst/>
            <a:cxnLst/>
            <a:rect l="l" t="t" r="r" b="b"/>
            <a:pathLst>
              <a:path w="73025" h="73025">
                <a:moveTo>
                  <a:pt x="0" y="72453"/>
                </a:moveTo>
                <a:lnTo>
                  <a:pt x="72453" y="72453"/>
                </a:lnTo>
                <a:lnTo>
                  <a:pt x="72453" y="0"/>
                </a:lnTo>
                <a:lnTo>
                  <a:pt x="0" y="0"/>
                </a:lnTo>
                <a:lnTo>
                  <a:pt x="0" y="7245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47294" y="1098801"/>
            <a:ext cx="3346450" cy="1706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165100" indent="-277495">
              <a:lnSpc>
                <a:spcPct val="125299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Functional Departments </a:t>
            </a:r>
            <a:r>
              <a:rPr dirty="0" sz="1100" spc="-10">
                <a:latin typeface="Arial"/>
                <a:cs typeface="Arial"/>
              </a:rPr>
              <a:t>and </a:t>
            </a:r>
            <a:r>
              <a:rPr dirty="0" sz="1100" spc="-5">
                <a:latin typeface="Arial"/>
                <a:cs typeface="Arial"/>
              </a:rPr>
              <a:t>Supporting Disciplines  legal, </a:t>
            </a:r>
            <a:r>
              <a:rPr dirty="0" sz="1100" spc="-10">
                <a:latin typeface="Arial"/>
                <a:cs typeface="Arial"/>
              </a:rPr>
              <a:t>finance, marketing,</a:t>
            </a:r>
            <a:r>
              <a:rPr dirty="0" sz="1100" spc="-5">
                <a:latin typeface="Arial"/>
                <a:cs typeface="Arial"/>
              </a:rPr>
              <a:t> logistics</a:t>
            </a:r>
            <a:endParaRPr sz="1100">
              <a:latin typeface="Arial"/>
              <a:cs typeface="Arial"/>
            </a:endParaRPr>
          </a:p>
          <a:p>
            <a:pPr marL="289560" marR="2021839" indent="-277495">
              <a:lnSpc>
                <a:spcPct val="125299"/>
              </a:lnSpc>
            </a:pPr>
            <a:r>
              <a:rPr dirty="0" sz="1100" spc="-20">
                <a:latin typeface="Arial"/>
                <a:cs typeface="Arial"/>
              </a:rPr>
              <a:t>Technical </a:t>
            </a:r>
            <a:r>
              <a:rPr dirty="0" sz="1100" spc="-5">
                <a:latin typeface="Arial"/>
                <a:cs typeface="Arial"/>
              </a:rPr>
              <a:t>Elements  engineering,</a:t>
            </a:r>
            <a:r>
              <a:rPr dirty="0" sz="1100" spc="-7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289560" marR="1175385" indent="-277495">
              <a:lnSpc>
                <a:spcPct val="125299"/>
              </a:lnSpc>
            </a:pPr>
            <a:r>
              <a:rPr dirty="0" sz="1100" spc="-10">
                <a:latin typeface="Arial"/>
                <a:cs typeface="Arial"/>
              </a:rPr>
              <a:t>Management </a:t>
            </a:r>
            <a:r>
              <a:rPr dirty="0" sz="1100" spc="-5">
                <a:latin typeface="Arial"/>
                <a:cs typeface="Arial"/>
              </a:rPr>
              <a:t>Specialization  </a:t>
            </a:r>
            <a:r>
              <a:rPr dirty="0" sz="1100" spc="-10">
                <a:latin typeface="Arial"/>
                <a:cs typeface="Arial"/>
              </a:rPr>
              <a:t>contracting, </a:t>
            </a:r>
            <a:r>
              <a:rPr dirty="0" sz="1100" spc="-15">
                <a:latin typeface="Arial"/>
                <a:cs typeface="Arial"/>
              </a:rPr>
              <a:t>new </a:t>
            </a:r>
            <a:r>
              <a:rPr dirty="0" sz="1100" spc="-10">
                <a:latin typeface="Arial"/>
                <a:cs typeface="Arial"/>
              </a:rPr>
              <a:t>products,</a:t>
            </a:r>
            <a:r>
              <a:rPr dirty="0" sz="1100" spc="5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100" spc="-5">
                <a:latin typeface="Arial"/>
                <a:cs typeface="Arial"/>
              </a:rPr>
              <a:t>Industry</a:t>
            </a:r>
            <a:r>
              <a:rPr dirty="0" sz="1100" spc="-1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Groups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5">
                <a:latin typeface="Arial"/>
                <a:cs typeface="Arial"/>
              </a:rPr>
              <a:t>Construction, Financial Services, </a:t>
            </a:r>
            <a:r>
              <a:rPr dirty="0" sz="1100" spc="-15">
                <a:latin typeface="Arial"/>
                <a:cs typeface="Arial"/>
              </a:rPr>
              <a:t>Automotive,</a:t>
            </a:r>
            <a:r>
              <a:rPr dirty="0" sz="1100" spc="-2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 spc="-5"/>
              <a:t>10</a:t>
            </a:fld>
            <a:r>
              <a:rPr dirty="0" spc="-100"/>
              <a:t> </a:t>
            </a:r>
            <a:r>
              <a:rPr dirty="0" spc="-5"/>
              <a:t>/</a:t>
            </a:r>
            <a:r>
              <a:rPr dirty="0" spc="-95"/>
              <a:t> </a:t>
            </a:r>
            <a:r>
              <a:rPr dirty="0" spc="-5"/>
              <a:t>82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Paul Vesey</dc:creator>
  <dc:title>Introduction to Project Management</dc:title>
  <dcterms:created xsi:type="dcterms:W3CDTF">2019-10-09T16:34:29Z</dcterms:created>
  <dcterms:modified xsi:type="dcterms:W3CDTF">2019-10-09T16:34:29Z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2019-10-09T00:00:00Z</vt:filetime>
  </property>
</Properties>
</file>