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506" r:id="rId2"/>
    <p:sldId id="518" r:id="rId3"/>
    <p:sldId id="519" r:id="rId4"/>
    <p:sldId id="520" r:id="rId5"/>
    <p:sldId id="521" r:id="rId6"/>
    <p:sldId id="522" r:id="rId7"/>
    <p:sldId id="523" r:id="rId8"/>
    <p:sldId id="524" r:id="rId9"/>
    <p:sldId id="517" r:id="rId10"/>
    <p:sldId id="534" r:id="rId11"/>
    <p:sldId id="516" r:id="rId12"/>
    <p:sldId id="526" r:id="rId13"/>
    <p:sldId id="527" r:id="rId14"/>
    <p:sldId id="528" r:id="rId15"/>
    <p:sldId id="529" r:id="rId16"/>
    <p:sldId id="530" r:id="rId17"/>
    <p:sldId id="531" r:id="rId18"/>
    <p:sldId id="533" r:id="rId19"/>
    <p:sldId id="515" r:id="rId20"/>
  </p:sldIdLst>
  <p:sldSz cx="9144000" cy="6858000" type="screen4x3"/>
  <p:notesSz cx="7315200" cy="9601200"/>
  <p:defaultTextStyle>
    <a:defPPr>
      <a:defRPr lang="en-US"/>
    </a:defPPr>
    <a:lvl1pPr algn="ctr" rtl="0" fontAlgn="base">
      <a:lnSpc>
        <a:spcPct val="90000"/>
      </a:lnSpc>
      <a:spcBef>
        <a:spcPct val="20000"/>
      </a:spcBef>
      <a:spcAft>
        <a:spcPct val="0"/>
      </a:spcAft>
      <a:buChar char="•"/>
      <a:defRPr sz="2800" b="1" kern="1200">
        <a:solidFill>
          <a:schemeClr val="tx1"/>
        </a:solidFill>
        <a:latin typeface="Arial" charset="0"/>
        <a:ea typeface="+mn-ea"/>
        <a:cs typeface="+mn-cs"/>
      </a:defRPr>
    </a:lvl1pPr>
    <a:lvl2pPr marL="457200" algn="ctr" rtl="0" fontAlgn="base">
      <a:lnSpc>
        <a:spcPct val="90000"/>
      </a:lnSpc>
      <a:spcBef>
        <a:spcPct val="20000"/>
      </a:spcBef>
      <a:spcAft>
        <a:spcPct val="0"/>
      </a:spcAft>
      <a:buChar char="•"/>
      <a:defRPr sz="2800" b="1" kern="1200">
        <a:solidFill>
          <a:schemeClr val="tx1"/>
        </a:solidFill>
        <a:latin typeface="Arial" charset="0"/>
        <a:ea typeface="+mn-ea"/>
        <a:cs typeface="+mn-cs"/>
      </a:defRPr>
    </a:lvl2pPr>
    <a:lvl3pPr marL="914400" algn="ctr" rtl="0" fontAlgn="base">
      <a:lnSpc>
        <a:spcPct val="90000"/>
      </a:lnSpc>
      <a:spcBef>
        <a:spcPct val="20000"/>
      </a:spcBef>
      <a:spcAft>
        <a:spcPct val="0"/>
      </a:spcAft>
      <a:buChar char="•"/>
      <a:defRPr sz="2800" b="1" kern="1200">
        <a:solidFill>
          <a:schemeClr val="tx1"/>
        </a:solidFill>
        <a:latin typeface="Arial" charset="0"/>
        <a:ea typeface="+mn-ea"/>
        <a:cs typeface="+mn-cs"/>
      </a:defRPr>
    </a:lvl3pPr>
    <a:lvl4pPr marL="1371600" algn="ctr" rtl="0" fontAlgn="base">
      <a:lnSpc>
        <a:spcPct val="90000"/>
      </a:lnSpc>
      <a:spcBef>
        <a:spcPct val="20000"/>
      </a:spcBef>
      <a:spcAft>
        <a:spcPct val="0"/>
      </a:spcAft>
      <a:buChar char="•"/>
      <a:defRPr sz="2800" b="1" kern="1200">
        <a:solidFill>
          <a:schemeClr val="tx1"/>
        </a:solidFill>
        <a:latin typeface="Arial" charset="0"/>
        <a:ea typeface="+mn-ea"/>
        <a:cs typeface="+mn-cs"/>
      </a:defRPr>
    </a:lvl4pPr>
    <a:lvl5pPr marL="1828800" algn="ctr" rtl="0" fontAlgn="base">
      <a:lnSpc>
        <a:spcPct val="90000"/>
      </a:lnSpc>
      <a:spcBef>
        <a:spcPct val="20000"/>
      </a:spcBef>
      <a:spcAft>
        <a:spcPct val="0"/>
      </a:spcAft>
      <a:buChar char="•"/>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FF66"/>
    <a:srgbClr val="CCFF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36" autoAdjust="0"/>
    <p:restoredTop sz="94606" autoAdjust="0"/>
  </p:normalViewPr>
  <p:slideViewPr>
    <p:cSldViewPr>
      <p:cViewPr varScale="1">
        <p:scale>
          <a:sx n="83" d="100"/>
          <a:sy n="83" d="100"/>
        </p:scale>
        <p:origin x="-51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6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buFontTx/>
              <a:buNone/>
              <a:defRPr sz="1300" b="0"/>
            </a:lvl1pPr>
          </a:lstStyle>
          <a:p>
            <a:endParaRPr lang="en-GB"/>
          </a:p>
        </p:txBody>
      </p:sp>
      <p:sp>
        <p:nvSpPr>
          <p:cNvPr id="15769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buFontTx/>
              <a:buNone/>
              <a:defRPr sz="1300" b="0"/>
            </a:lvl1pPr>
          </a:lstStyle>
          <a:p>
            <a:endParaRPr lang="en-GB"/>
          </a:p>
        </p:txBody>
      </p:sp>
      <p:sp>
        <p:nvSpPr>
          <p:cNvPr id="15770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buFontTx/>
              <a:buNone/>
              <a:defRPr sz="1300" b="0"/>
            </a:lvl1pPr>
          </a:lstStyle>
          <a:p>
            <a:endParaRPr lang="en-GB"/>
          </a:p>
        </p:txBody>
      </p:sp>
      <p:sp>
        <p:nvSpPr>
          <p:cNvPr id="1577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buFontTx/>
              <a:buNone/>
              <a:defRPr sz="1300" b="0"/>
            </a:lvl1pPr>
          </a:lstStyle>
          <a:p>
            <a:fld id="{4537F683-1D2A-45BC-A0F3-A60F7C846312}"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buFontTx/>
              <a:buNone/>
              <a:defRPr sz="1300" b="0"/>
            </a:lvl1pPr>
          </a:lstStyle>
          <a:p>
            <a:endParaRPr lang="en-GB"/>
          </a:p>
        </p:txBody>
      </p:sp>
      <p:sp>
        <p:nvSpPr>
          <p:cNvPr id="1843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buFontTx/>
              <a:buNone/>
              <a:defRPr sz="1300" b="0"/>
            </a:lvl1pPr>
          </a:lstStyle>
          <a:p>
            <a:endParaRPr lang="en-GB"/>
          </a:p>
        </p:txBody>
      </p:sp>
      <p:sp>
        <p:nvSpPr>
          <p:cNvPr id="18436"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843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buFontTx/>
              <a:buNone/>
              <a:defRPr sz="1300" b="0"/>
            </a:lvl1pPr>
          </a:lstStyle>
          <a:p>
            <a:endParaRPr lang="en-GB"/>
          </a:p>
        </p:txBody>
      </p:sp>
      <p:sp>
        <p:nvSpPr>
          <p:cNvPr id="1843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buFontTx/>
              <a:buNone/>
              <a:defRPr sz="1300" b="0"/>
            </a:lvl1pPr>
          </a:lstStyle>
          <a:p>
            <a:fld id="{E448EF60-E98C-4230-AC6B-C60D336CDCA2}"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FBD2A-F88C-4C39-8316-5F28867FAD17}" type="slidenum">
              <a:rPr lang="en-GB"/>
              <a:pPr/>
              <a:t>1</a:t>
            </a:fld>
            <a:endParaRPr lang="en-GB"/>
          </a:p>
        </p:txBody>
      </p:sp>
      <p:sp>
        <p:nvSpPr>
          <p:cNvPr id="1389570" name="Rectangle 2"/>
          <p:cNvSpPr>
            <a:spLocks noGrp="1" noRot="1" noChangeAspect="1" noChangeArrowheads="1" noTextEdit="1"/>
          </p:cNvSpPr>
          <p:nvPr>
            <p:ph type="sldImg"/>
          </p:nvPr>
        </p:nvSpPr>
        <p:spPr>
          <a:xfrm>
            <a:off x="1258888" y="720725"/>
            <a:ext cx="4799012" cy="3598863"/>
          </a:xfrm>
          <a:ln/>
        </p:spPr>
      </p:sp>
      <p:sp>
        <p:nvSpPr>
          <p:cNvPr id="13895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6DD793-C6C4-4D80-8528-6D19EACF9B72}" type="slidenum">
              <a:rPr lang="en-GB"/>
              <a:pPr/>
              <a:t>11</a:t>
            </a:fld>
            <a:endParaRPr lang="en-GB"/>
          </a:p>
        </p:txBody>
      </p:sp>
      <p:sp>
        <p:nvSpPr>
          <p:cNvPr id="1665026" name="Rectangle 2"/>
          <p:cNvSpPr>
            <a:spLocks noGrp="1" noRot="1" noChangeAspect="1" noChangeArrowheads="1" noTextEdit="1"/>
          </p:cNvSpPr>
          <p:nvPr>
            <p:ph type="sldImg"/>
          </p:nvPr>
        </p:nvSpPr>
        <p:spPr>
          <a:xfrm>
            <a:off x="1258888" y="720725"/>
            <a:ext cx="4797425" cy="3598863"/>
          </a:xfrm>
          <a:ln/>
        </p:spPr>
      </p:sp>
      <p:sp>
        <p:nvSpPr>
          <p:cNvPr id="16650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3E51C-0465-4D00-82E3-E95D14DC33DA}" type="slidenum">
              <a:rPr lang="en-GB"/>
              <a:pPr/>
              <a:t>12</a:t>
            </a:fld>
            <a:endParaRPr lang="en-GB"/>
          </a:p>
        </p:txBody>
      </p:sp>
      <p:sp>
        <p:nvSpPr>
          <p:cNvPr id="1685506" name="Rectangle 2"/>
          <p:cNvSpPr>
            <a:spLocks noGrp="1" noRot="1" noChangeAspect="1" noChangeArrowheads="1" noTextEdit="1"/>
          </p:cNvSpPr>
          <p:nvPr>
            <p:ph type="sldImg"/>
          </p:nvPr>
        </p:nvSpPr>
        <p:spPr>
          <a:xfrm>
            <a:off x="1258888" y="720725"/>
            <a:ext cx="4797425" cy="3598863"/>
          </a:xfrm>
          <a:ln/>
        </p:spPr>
      </p:sp>
      <p:sp>
        <p:nvSpPr>
          <p:cNvPr id="16855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A80A6-0B1A-40C6-BF75-F207553ADA06}" type="slidenum">
              <a:rPr lang="en-GB"/>
              <a:pPr/>
              <a:t>13</a:t>
            </a:fld>
            <a:endParaRPr lang="en-GB"/>
          </a:p>
        </p:txBody>
      </p:sp>
      <p:sp>
        <p:nvSpPr>
          <p:cNvPr id="1687554" name="Rectangle 2"/>
          <p:cNvSpPr>
            <a:spLocks noGrp="1" noRot="1" noChangeAspect="1" noChangeArrowheads="1" noTextEdit="1"/>
          </p:cNvSpPr>
          <p:nvPr>
            <p:ph type="sldImg"/>
          </p:nvPr>
        </p:nvSpPr>
        <p:spPr>
          <a:xfrm>
            <a:off x="1258888" y="720725"/>
            <a:ext cx="4797425" cy="3598863"/>
          </a:xfrm>
          <a:ln/>
        </p:spPr>
      </p:sp>
      <p:sp>
        <p:nvSpPr>
          <p:cNvPr id="16875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9EEAD-B356-4898-9229-9B8758AD6235}" type="slidenum">
              <a:rPr lang="en-GB"/>
              <a:pPr/>
              <a:t>14</a:t>
            </a:fld>
            <a:endParaRPr lang="en-GB"/>
          </a:p>
        </p:txBody>
      </p:sp>
      <p:sp>
        <p:nvSpPr>
          <p:cNvPr id="1689602" name="Rectangle 2"/>
          <p:cNvSpPr>
            <a:spLocks noGrp="1" noRot="1" noChangeAspect="1" noChangeArrowheads="1" noTextEdit="1"/>
          </p:cNvSpPr>
          <p:nvPr>
            <p:ph type="sldImg"/>
          </p:nvPr>
        </p:nvSpPr>
        <p:spPr>
          <a:xfrm>
            <a:off x="1258888" y="720725"/>
            <a:ext cx="4797425" cy="3598863"/>
          </a:xfrm>
          <a:ln/>
        </p:spPr>
      </p:sp>
      <p:sp>
        <p:nvSpPr>
          <p:cNvPr id="16896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544F6-EFB0-4700-A785-2016B0338988}" type="slidenum">
              <a:rPr lang="en-GB"/>
              <a:pPr/>
              <a:t>15</a:t>
            </a:fld>
            <a:endParaRPr lang="en-GB"/>
          </a:p>
        </p:txBody>
      </p:sp>
      <p:sp>
        <p:nvSpPr>
          <p:cNvPr id="1691650" name="Rectangle 2"/>
          <p:cNvSpPr>
            <a:spLocks noGrp="1" noRot="1" noChangeAspect="1" noChangeArrowheads="1" noTextEdit="1"/>
          </p:cNvSpPr>
          <p:nvPr>
            <p:ph type="sldImg"/>
          </p:nvPr>
        </p:nvSpPr>
        <p:spPr>
          <a:xfrm>
            <a:off x="1258888" y="720725"/>
            <a:ext cx="4797425" cy="3598863"/>
          </a:xfrm>
          <a:ln/>
        </p:spPr>
      </p:sp>
      <p:sp>
        <p:nvSpPr>
          <p:cNvPr id="16916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C7B9A-E6AA-4B32-8B92-A90E0115CACA}" type="slidenum">
              <a:rPr lang="en-GB"/>
              <a:pPr/>
              <a:t>16</a:t>
            </a:fld>
            <a:endParaRPr lang="en-GB"/>
          </a:p>
        </p:txBody>
      </p:sp>
      <p:sp>
        <p:nvSpPr>
          <p:cNvPr id="1693698" name="Rectangle 2"/>
          <p:cNvSpPr>
            <a:spLocks noGrp="1" noRot="1" noChangeAspect="1" noChangeArrowheads="1" noTextEdit="1"/>
          </p:cNvSpPr>
          <p:nvPr>
            <p:ph type="sldImg"/>
          </p:nvPr>
        </p:nvSpPr>
        <p:spPr>
          <a:xfrm>
            <a:off x="1258888" y="720725"/>
            <a:ext cx="4797425" cy="3598863"/>
          </a:xfrm>
          <a:ln/>
        </p:spPr>
      </p:sp>
      <p:sp>
        <p:nvSpPr>
          <p:cNvPr id="16936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683E6-BA46-4D03-AD55-09913038385A}" type="slidenum">
              <a:rPr lang="en-GB"/>
              <a:pPr/>
              <a:t>19</a:t>
            </a:fld>
            <a:endParaRPr lang="en-GB"/>
          </a:p>
        </p:txBody>
      </p:sp>
      <p:sp>
        <p:nvSpPr>
          <p:cNvPr id="1408002" name="Rectangle 2"/>
          <p:cNvSpPr>
            <a:spLocks noGrp="1" noRot="1" noChangeAspect="1" noChangeArrowheads="1" noTextEdit="1"/>
          </p:cNvSpPr>
          <p:nvPr>
            <p:ph type="sldImg"/>
          </p:nvPr>
        </p:nvSpPr>
        <p:spPr>
          <a:xfrm>
            <a:off x="1258888" y="720725"/>
            <a:ext cx="4799012" cy="3598863"/>
          </a:xfrm>
          <a:ln/>
        </p:spPr>
      </p:sp>
      <p:sp>
        <p:nvSpPr>
          <p:cNvPr id="14080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20669-3762-4C10-9D4F-10D94C292F16}" type="slidenum">
              <a:rPr lang="en-GB"/>
              <a:pPr/>
              <a:t>2</a:t>
            </a:fld>
            <a:endParaRPr lang="en-GB"/>
          </a:p>
        </p:txBody>
      </p:sp>
      <p:sp>
        <p:nvSpPr>
          <p:cNvPr id="1669122" name="Rectangle 2"/>
          <p:cNvSpPr>
            <a:spLocks noGrp="1" noRot="1" noChangeAspect="1" noChangeArrowheads="1" noTextEdit="1"/>
          </p:cNvSpPr>
          <p:nvPr>
            <p:ph type="sldImg"/>
          </p:nvPr>
        </p:nvSpPr>
        <p:spPr>
          <a:xfrm>
            <a:off x="1257300" y="720725"/>
            <a:ext cx="4800600" cy="3600450"/>
          </a:xfrm>
          <a:ln/>
        </p:spPr>
      </p:sp>
      <p:sp>
        <p:nvSpPr>
          <p:cNvPr id="1669123" name="Rectangle 3"/>
          <p:cNvSpPr>
            <a:spLocks noGrp="1" noChangeArrowheads="1"/>
          </p:cNvSpPr>
          <p:nvPr>
            <p:ph type="body" idx="1"/>
          </p:nvPr>
        </p:nvSpPr>
        <p:spPr>
          <a:xfrm>
            <a:off x="974725" y="4560888"/>
            <a:ext cx="5365750" cy="4319587"/>
          </a:xfrm>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419AC-3BDC-4981-8642-C1C8C467899D}" type="slidenum">
              <a:rPr lang="en-GB"/>
              <a:pPr/>
              <a:t>3</a:t>
            </a:fld>
            <a:endParaRPr lang="en-GB"/>
          </a:p>
        </p:txBody>
      </p:sp>
      <p:sp>
        <p:nvSpPr>
          <p:cNvPr id="1671170" name="Rectangle 2"/>
          <p:cNvSpPr>
            <a:spLocks noGrp="1" noRot="1" noChangeAspect="1" noChangeArrowheads="1" noTextEdit="1"/>
          </p:cNvSpPr>
          <p:nvPr>
            <p:ph type="sldImg"/>
          </p:nvPr>
        </p:nvSpPr>
        <p:spPr>
          <a:xfrm>
            <a:off x="1257300" y="720725"/>
            <a:ext cx="4800600" cy="3600450"/>
          </a:xfrm>
          <a:ln/>
        </p:spPr>
      </p:sp>
      <p:sp>
        <p:nvSpPr>
          <p:cNvPr id="1671171" name="Rectangle 3"/>
          <p:cNvSpPr>
            <a:spLocks noGrp="1" noChangeArrowheads="1"/>
          </p:cNvSpPr>
          <p:nvPr>
            <p:ph type="body" idx="1"/>
          </p:nvPr>
        </p:nvSpPr>
        <p:spPr>
          <a:xfrm>
            <a:off x="974725" y="4560888"/>
            <a:ext cx="5365750" cy="4319587"/>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BD86EE-FFF8-4E73-9976-E898B8A5FA3A}" type="slidenum">
              <a:rPr lang="en-GB"/>
              <a:pPr/>
              <a:t>4</a:t>
            </a:fld>
            <a:endParaRPr lang="en-GB"/>
          </a:p>
        </p:txBody>
      </p:sp>
      <p:sp>
        <p:nvSpPr>
          <p:cNvPr id="1673218" name="Rectangle 2"/>
          <p:cNvSpPr>
            <a:spLocks noGrp="1" noRot="1" noChangeAspect="1" noChangeArrowheads="1" noTextEdit="1"/>
          </p:cNvSpPr>
          <p:nvPr>
            <p:ph type="sldImg"/>
          </p:nvPr>
        </p:nvSpPr>
        <p:spPr>
          <a:xfrm>
            <a:off x="1257300" y="720725"/>
            <a:ext cx="4800600" cy="3600450"/>
          </a:xfrm>
          <a:ln/>
        </p:spPr>
      </p:sp>
      <p:sp>
        <p:nvSpPr>
          <p:cNvPr id="1673219" name="Rectangle 3"/>
          <p:cNvSpPr>
            <a:spLocks noGrp="1" noChangeArrowheads="1"/>
          </p:cNvSpPr>
          <p:nvPr>
            <p:ph type="body" idx="1"/>
          </p:nvPr>
        </p:nvSpPr>
        <p:spPr>
          <a:xfrm>
            <a:off x="974725" y="4560888"/>
            <a:ext cx="5365750" cy="4319587"/>
          </a:xfrm>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916EC-D279-4449-AA02-DC7E94C17171}" type="slidenum">
              <a:rPr lang="en-GB"/>
              <a:pPr/>
              <a:t>5</a:t>
            </a:fld>
            <a:endParaRPr lang="en-GB"/>
          </a:p>
        </p:txBody>
      </p:sp>
      <p:sp>
        <p:nvSpPr>
          <p:cNvPr id="1675266" name="Rectangle 2"/>
          <p:cNvSpPr>
            <a:spLocks noGrp="1" noRot="1" noChangeAspect="1" noChangeArrowheads="1" noTextEdit="1"/>
          </p:cNvSpPr>
          <p:nvPr>
            <p:ph type="sldImg"/>
          </p:nvPr>
        </p:nvSpPr>
        <p:spPr>
          <a:xfrm>
            <a:off x="1257300" y="720725"/>
            <a:ext cx="4800600" cy="3600450"/>
          </a:xfrm>
          <a:ln/>
        </p:spPr>
      </p:sp>
      <p:sp>
        <p:nvSpPr>
          <p:cNvPr id="1675267" name="Rectangle 3"/>
          <p:cNvSpPr>
            <a:spLocks noGrp="1" noChangeArrowheads="1"/>
          </p:cNvSpPr>
          <p:nvPr>
            <p:ph type="body" idx="1"/>
          </p:nvPr>
        </p:nvSpPr>
        <p:spPr>
          <a:xfrm>
            <a:off x="974725" y="4560888"/>
            <a:ext cx="5365750" cy="4319587"/>
          </a:xfrm>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E7A2F-9A08-4B43-8935-B2BF8072FC0E}" type="slidenum">
              <a:rPr lang="en-GB"/>
              <a:pPr/>
              <a:t>6</a:t>
            </a:fld>
            <a:endParaRPr lang="en-GB"/>
          </a:p>
        </p:txBody>
      </p:sp>
      <p:sp>
        <p:nvSpPr>
          <p:cNvPr id="1677314" name="Rectangle 2"/>
          <p:cNvSpPr>
            <a:spLocks noGrp="1" noRot="1" noChangeAspect="1" noChangeArrowheads="1" noTextEdit="1"/>
          </p:cNvSpPr>
          <p:nvPr>
            <p:ph type="sldImg"/>
          </p:nvPr>
        </p:nvSpPr>
        <p:spPr>
          <a:xfrm>
            <a:off x="1257300" y="720725"/>
            <a:ext cx="4800600" cy="3600450"/>
          </a:xfrm>
          <a:ln/>
        </p:spPr>
      </p:sp>
      <p:sp>
        <p:nvSpPr>
          <p:cNvPr id="1677315" name="Rectangle 3"/>
          <p:cNvSpPr>
            <a:spLocks noGrp="1" noChangeArrowheads="1"/>
          </p:cNvSpPr>
          <p:nvPr>
            <p:ph type="body" idx="1"/>
          </p:nvPr>
        </p:nvSpPr>
        <p:spPr>
          <a:xfrm>
            <a:off x="974725" y="4560888"/>
            <a:ext cx="5365750" cy="4319587"/>
          </a:xfrm>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9E165-528F-498E-8D13-73114D7946FE}" type="slidenum">
              <a:rPr lang="en-GB"/>
              <a:pPr/>
              <a:t>7</a:t>
            </a:fld>
            <a:endParaRPr lang="en-GB"/>
          </a:p>
        </p:txBody>
      </p:sp>
      <p:sp>
        <p:nvSpPr>
          <p:cNvPr id="1679362" name="Rectangle 2"/>
          <p:cNvSpPr>
            <a:spLocks noGrp="1" noRot="1" noChangeAspect="1" noChangeArrowheads="1" noTextEdit="1"/>
          </p:cNvSpPr>
          <p:nvPr>
            <p:ph type="sldImg"/>
          </p:nvPr>
        </p:nvSpPr>
        <p:spPr>
          <a:xfrm>
            <a:off x="1257300" y="720725"/>
            <a:ext cx="4800600" cy="3600450"/>
          </a:xfrm>
          <a:ln/>
        </p:spPr>
      </p:sp>
      <p:sp>
        <p:nvSpPr>
          <p:cNvPr id="1679363" name="Rectangle 3"/>
          <p:cNvSpPr>
            <a:spLocks noGrp="1" noChangeArrowheads="1"/>
          </p:cNvSpPr>
          <p:nvPr>
            <p:ph type="body" idx="1"/>
          </p:nvPr>
        </p:nvSpPr>
        <p:spPr>
          <a:xfrm>
            <a:off x="974725" y="4560888"/>
            <a:ext cx="5365750" cy="4319587"/>
          </a:xfrm>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F6751-C277-4D39-A0A6-CB9DC9C00770}" type="slidenum">
              <a:rPr lang="en-GB"/>
              <a:pPr/>
              <a:t>8</a:t>
            </a:fld>
            <a:endParaRPr lang="en-GB"/>
          </a:p>
        </p:txBody>
      </p:sp>
      <p:sp>
        <p:nvSpPr>
          <p:cNvPr id="1681410" name="Rectangle 2"/>
          <p:cNvSpPr>
            <a:spLocks noGrp="1" noRot="1" noChangeAspect="1" noChangeArrowheads="1" noTextEdit="1"/>
          </p:cNvSpPr>
          <p:nvPr>
            <p:ph type="sldImg"/>
          </p:nvPr>
        </p:nvSpPr>
        <p:spPr>
          <a:xfrm>
            <a:off x="1257300" y="720725"/>
            <a:ext cx="4800600" cy="3600450"/>
          </a:xfrm>
          <a:ln/>
        </p:spPr>
      </p:sp>
      <p:sp>
        <p:nvSpPr>
          <p:cNvPr id="1681411" name="Rectangle 3"/>
          <p:cNvSpPr>
            <a:spLocks noGrp="1" noChangeArrowheads="1"/>
          </p:cNvSpPr>
          <p:nvPr>
            <p:ph type="body" idx="1"/>
          </p:nvPr>
        </p:nvSpPr>
        <p:spPr>
          <a:xfrm>
            <a:off x="974725" y="4560888"/>
            <a:ext cx="5365750" cy="4319587"/>
          </a:xfrm>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FEFEE-A632-4DF8-96A8-11FDE34511EB}" type="slidenum">
              <a:rPr lang="en-GB"/>
              <a:pPr/>
              <a:t>9</a:t>
            </a:fld>
            <a:endParaRPr lang="en-GB"/>
          </a:p>
        </p:txBody>
      </p:sp>
      <p:sp>
        <p:nvSpPr>
          <p:cNvPr id="1667074" name="Rectangle 2"/>
          <p:cNvSpPr>
            <a:spLocks noGrp="1" noRot="1" noChangeAspect="1" noChangeArrowheads="1" noTextEdit="1"/>
          </p:cNvSpPr>
          <p:nvPr>
            <p:ph type="sldImg"/>
          </p:nvPr>
        </p:nvSpPr>
        <p:spPr>
          <a:xfrm>
            <a:off x="1258888" y="720725"/>
            <a:ext cx="4797425" cy="3598863"/>
          </a:xfrm>
          <a:ln/>
        </p:spPr>
      </p:sp>
      <p:sp>
        <p:nvSpPr>
          <p:cNvPr id="1667075"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39445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6394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981075"/>
            <a:ext cx="4038600"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981075"/>
            <a:ext cx="4038600"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3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981075"/>
            <a:ext cx="8229600" cy="568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userDrawn="1"/>
        </p:nvSpPr>
        <p:spPr bwMode="auto">
          <a:xfrm>
            <a:off x="7885113" y="6545263"/>
            <a:ext cx="1258887" cy="312737"/>
          </a:xfrm>
          <a:prstGeom prst="rect">
            <a:avLst/>
          </a:prstGeom>
          <a:noFill/>
          <a:ln w="9525" algn="ctr">
            <a:noFill/>
            <a:miter lim="800000"/>
            <a:headEnd/>
            <a:tailEnd/>
          </a:ln>
          <a:effectLst/>
        </p:spPr>
        <p:txBody>
          <a:bodyPr>
            <a:spAutoFit/>
          </a:bodyPr>
          <a:lstStyle/>
          <a:p>
            <a:pPr marL="342900" indent="-342900" algn="r">
              <a:spcBef>
                <a:spcPct val="50000"/>
              </a:spcBef>
              <a:buFontTx/>
              <a:buNone/>
            </a:pPr>
            <a:r>
              <a:rPr lang="en-IE" sz="1600" b="0"/>
              <a:t>Slide </a:t>
            </a:r>
            <a:fld id="{3DA0CE9D-1A11-41FA-AD9E-DC483FD20853}" type="slidenum">
              <a:rPr lang="en-IE" sz="1600" b="0"/>
              <a:pPr marL="342900" indent="-342900" algn="r">
                <a:spcBef>
                  <a:spcPct val="50000"/>
                </a:spcBef>
                <a:buFontTx/>
                <a:buNone/>
              </a:pPr>
              <a:t>‹#›</a:t>
            </a:fld>
            <a:endParaRPr lang="en-GB" sz="1600" b="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p:cNvSpPr>
            <a:spLocks noGrp="1" noChangeArrowheads="1"/>
          </p:cNvSpPr>
          <p:nvPr>
            <p:ph type="ctrTitle"/>
          </p:nvPr>
        </p:nvSpPr>
        <p:spPr>
          <a:xfrm>
            <a:off x="684213" y="1773238"/>
            <a:ext cx="7772400" cy="1470025"/>
          </a:xfrm>
        </p:spPr>
        <p:txBody>
          <a:bodyPr/>
          <a:lstStyle/>
          <a:p>
            <a:r>
              <a:rPr lang="en-US" sz="4000"/>
              <a:t>Value Management</a:t>
            </a:r>
          </a:p>
        </p:txBody>
      </p:sp>
      <p:sp>
        <p:nvSpPr>
          <p:cNvPr id="1388547" name="Rectangle 3"/>
          <p:cNvSpPr>
            <a:spLocks noGrp="1" noChangeArrowheads="1"/>
          </p:cNvSpPr>
          <p:nvPr>
            <p:ph type="subTitle" idx="1"/>
          </p:nvPr>
        </p:nvSpPr>
        <p:spPr/>
        <p:txBody>
          <a:bodyPr/>
          <a:lstStyle/>
          <a:p>
            <a:r>
              <a:rPr lang="en-IE" b="1"/>
              <a:t>Project Management</a:t>
            </a:r>
          </a:p>
          <a:p>
            <a:r>
              <a:rPr lang="en-IE" b="1"/>
              <a:t>Year 4</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 Internal Wall</a:t>
            </a:r>
            <a:endParaRPr lang="en-IE" dirty="0"/>
          </a:p>
        </p:txBody>
      </p:sp>
      <p:sp>
        <p:nvSpPr>
          <p:cNvPr id="3" name="Content Placeholder 2"/>
          <p:cNvSpPr>
            <a:spLocks noGrp="1"/>
          </p:cNvSpPr>
          <p:nvPr>
            <p:ph idx="1"/>
          </p:nvPr>
        </p:nvSpPr>
        <p:spPr/>
        <p:txBody>
          <a:bodyPr/>
          <a:lstStyle/>
          <a:p>
            <a:r>
              <a:rPr lang="en-IE" dirty="0" smtClean="0"/>
              <a:t>Main Function</a:t>
            </a:r>
          </a:p>
          <a:p>
            <a:pPr lvl="1"/>
            <a:r>
              <a:rPr lang="en-IE" dirty="0" smtClean="0"/>
              <a:t>Division of space</a:t>
            </a:r>
          </a:p>
          <a:p>
            <a:r>
              <a:rPr lang="en-IE" dirty="0" smtClean="0"/>
              <a:t>Secondary Functions</a:t>
            </a:r>
          </a:p>
          <a:p>
            <a:pPr lvl="1"/>
            <a:r>
              <a:rPr lang="en-IE" dirty="0" smtClean="0"/>
              <a:t>Platform for M&amp;E Services</a:t>
            </a:r>
          </a:p>
          <a:p>
            <a:pPr lvl="1"/>
            <a:r>
              <a:rPr lang="en-IE" dirty="0" smtClean="0"/>
              <a:t>Architectural</a:t>
            </a:r>
            <a:r>
              <a:rPr lang="en-IE" b="1" dirty="0" smtClean="0"/>
              <a:t> </a:t>
            </a:r>
            <a:r>
              <a:rPr lang="en-IE" dirty="0" smtClean="0"/>
              <a:t>Feature</a:t>
            </a:r>
          </a:p>
          <a:p>
            <a:pPr lvl="1"/>
            <a:endParaRPr lang="en-IE" dirty="0" smtClean="0"/>
          </a:p>
          <a:p>
            <a:r>
              <a:rPr lang="en-IE" dirty="0" smtClean="0"/>
              <a:t>Possible Added Value Functions</a:t>
            </a:r>
          </a:p>
          <a:p>
            <a:pPr lvl="1"/>
            <a:r>
              <a:rPr lang="en-IE" dirty="0" smtClean="0"/>
              <a:t>Structural Element</a:t>
            </a:r>
          </a:p>
          <a:p>
            <a:pPr lvl="1"/>
            <a:endParaRPr lang="en-IE"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en-IE" sz="4000"/>
              <a:t>FAST</a:t>
            </a:r>
            <a:endParaRPr lang="en-GB" sz="4000"/>
          </a:p>
        </p:txBody>
      </p:sp>
      <p:sp>
        <p:nvSpPr>
          <p:cNvPr id="1664003" name="Rectangle 3"/>
          <p:cNvSpPr>
            <a:spLocks noGrp="1" noChangeArrowheads="1"/>
          </p:cNvSpPr>
          <p:nvPr>
            <p:ph type="body" idx="1"/>
          </p:nvPr>
        </p:nvSpPr>
        <p:spPr/>
        <p:txBody>
          <a:bodyPr/>
          <a:lstStyle/>
          <a:p>
            <a:r>
              <a:rPr lang="en-IE"/>
              <a:t>Overview</a:t>
            </a:r>
            <a:endParaRPr lang="en-GB"/>
          </a:p>
        </p:txBody>
      </p:sp>
      <p:pic>
        <p:nvPicPr>
          <p:cNvPr id="1664006" name="Picture 6"/>
          <p:cNvPicPr>
            <a:picLocks noChangeAspect="1" noChangeArrowheads="1"/>
          </p:cNvPicPr>
          <p:nvPr/>
        </p:nvPicPr>
        <p:blipFill>
          <a:blip r:embed="rId3"/>
          <a:srcRect/>
          <a:stretch>
            <a:fillRect/>
          </a:stretch>
        </p:blipFill>
        <p:spPr bwMode="auto">
          <a:xfrm>
            <a:off x="179388" y="1844675"/>
            <a:ext cx="8785225" cy="3497263"/>
          </a:xfrm>
          <a:prstGeom prst="rect">
            <a:avLst/>
          </a:prstGeom>
          <a:noFill/>
          <a:ln w="28575" algn="ctr">
            <a:noFill/>
            <a:miter lim="800000"/>
            <a:headEnd/>
            <a:tailEnd type="none" w="lg" len="lg"/>
          </a:ln>
          <a:effectLst/>
        </p:spPr>
      </p:pic>
      <p:sp>
        <p:nvSpPr>
          <p:cNvPr id="1664007" name="Text Box 7"/>
          <p:cNvSpPr txBox="1">
            <a:spLocks noChangeArrowheads="1"/>
          </p:cNvSpPr>
          <p:nvPr/>
        </p:nvSpPr>
        <p:spPr bwMode="auto">
          <a:xfrm>
            <a:off x="179388" y="6308725"/>
            <a:ext cx="5416550" cy="284163"/>
          </a:xfrm>
          <a:prstGeom prst="rect">
            <a:avLst/>
          </a:prstGeom>
          <a:noFill/>
          <a:ln w="28575" algn="ctr">
            <a:noFill/>
            <a:miter lim="800000"/>
            <a:headEnd/>
            <a:tailEnd type="none" w="lg" len="lg"/>
          </a:ln>
          <a:effectLst/>
        </p:spPr>
        <p:txBody>
          <a:bodyPr wrap="none">
            <a:spAutoFit/>
          </a:bodyPr>
          <a:lstStyle/>
          <a:p>
            <a:pPr marL="342900" indent="-342900">
              <a:buFontTx/>
              <a:buNone/>
            </a:pPr>
            <a:r>
              <a:rPr lang="en-GB" sz="1400"/>
              <a:t>http://www.value-eng.org/pdf_docs/monographs/FAbasics.pdf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p:txBody>
          <a:bodyPr/>
          <a:lstStyle/>
          <a:p>
            <a:r>
              <a:rPr lang="en-IE" sz="4000"/>
              <a:t>FAST</a:t>
            </a:r>
            <a:endParaRPr lang="en-GB" sz="4000"/>
          </a:p>
        </p:txBody>
      </p:sp>
      <p:sp>
        <p:nvSpPr>
          <p:cNvPr id="1684483" name="Rectangle 3"/>
          <p:cNvSpPr>
            <a:spLocks noGrp="1" noChangeArrowheads="1"/>
          </p:cNvSpPr>
          <p:nvPr>
            <p:ph type="body" idx="1"/>
          </p:nvPr>
        </p:nvSpPr>
        <p:spPr/>
        <p:txBody>
          <a:bodyPr/>
          <a:lstStyle/>
          <a:p>
            <a:r>
              <a:rPr lang="en-IE"/>
              <a:t>Determinate Logic</a:t>
            </a:r>
            <a:endParaRPr lang="en-GB"/>
          </a:p>
        </p:txBody>
      </p:sp>
      <p:sp>
        <p:nvSpPr>
          <p:cNvPr id="1684485" name="Text Box 5"/>
          <p:cNvSpPr txBox="1">
            <a:spLocks noChangeArrowheads="1"/>
          </p:cNvSpPr>
          <p:nvPr/>
        </p:nvSpPr>
        <p:spPr bwMode="auto">
          <a:xfrm>
            <a:off x="179388" y="6308725"/>
            <a:ext cx="5416550" cy="284163"/>
          </a:xfrm>
          <a:prstGeom prst="rect">
            <a:avLst/>
          </a:prstGeom>
          <a:noFill/>
          <a:ln w="28575" algn="ctr">
            <a:noFill/>
            <a:miter lim="800000"/>
            <a:headEnd/>
            <a:tailEnd type="none" w="lg" len="lg"/>
          </a:ln>
          <a:effectLst/>
        </p:spPr>
        <p:txBody>
          <a:bodyPr wrap="none">
            <a:spAutoFit/>
          </a:bodyPr>
          <a:lstStyle/>
          <a:p>
            <a:pPr marL="342900" indent="-342900">
              <a:buFontTx/>
              <a:buNone/>
            </a:pPr>
            <a:r>
              <a:rPr lang="en-GB" sz="1400"/>
              <a:t>http://www.value-eng.org/pdf_docs/monographs/FAbasics.pdf</a:t>
            </a:r>
          </a:p>
        </p:txBody>
      </p:sp>
      <p:pic>
        <p:nvPicPr>
          <p:cNvPr id="1684487" name="Picture 7"/>
          <p:cNvPicPr>
            <a:picLocks noChangeAspect="1" noChangeArrowheads="1"/>
          </p:cNvPicPr>
          <p:nvPr/>
        </p:nvPicPr>
        <p:blipFill>
          <a:blip r:embed="rId3"/>
          <a:srcRect/>
          <a:stretch>
            <a:fillRect/>
          </a:stretch>
        </p:blipFill>
        <p:spPr bwMode="auto">
          <a:xfrm>
            <a:off x="1619250" y="1557338"/>
            <a:ext cx="6481763" cy="4181475"/>
          </a:xfrm>
          <a:prstGeom prst="rect">
            <a:avLst/>
          </a:prstGeom>
          <a:noFill/>
          <a:ln w="28575" algn="ctr">
            <a:noFill/>
            <a:miter lim="800000"/>
            <a:headEnd/>
            <a:tailEnd type="none" w="lg" len="lg"/>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title"/>
          </p:nvPr>
        </p:nvSpPr>
        <p:spPr/>
        <p:txBody>
          <a:bodyPr/>
          <a:lstStyle/>
          <a:p>
            <a:r>
              <a:rPr lang="en-IE" sz="4000"/>
              <a:t>FAST</a:t>
            </a:r>
            <a:endParaRPr lang="en-GB" sz="4000"/>
          </a:p>
        </p:txBody>
      </p:sp>
      <p:sp>
        <p:nvSpPr>
          <p:cNvPr id="1686531" name="Rectangle 3"/>
          <p:cNvSpPr>
            <a:spLocks noGrp="1" noChangeArrowheads="1"/>
          </p:cNvSpPr>
          <p:nvPr>
            <p:ph type="body" idx="1"/>
          </p:nvPr>
        </p:nvSpPr>
        <p:spPr/>
        <p:txBody>
          <a:bodyPr/>
          <a:lstStyle/>
          <a:p>
            <a:r>
              <a:rPr lang="en-IE" dirty="0"/>
              <a:t>The ‘How’ and ‘Why’ directions are always along the critical path</a:t>
            </a:r>
          </a:p>
          <a:p>
            <a:endParaRPr lang="en-IE" dirty="0"/>
          </a:p>
          <a:p>
            <a:r>
              <a:rPr lang="en-IE" dirty="0"/>
              <a:t>The ‘When’ direction indicates an independent / supporting function (up) or an activity (down)</a:t>
            </a:r>
          </a:p>
          <a:p>
            <a:endParaRPr lang="en-IE" dirty="0"/>
          </a:p>
          <a:p>
            <a:endParaRPr lang="en-GB" dirty="0"/>
          </a:p>
        </p:txBody>
      </p:sp>
      <p:sp>
        <p:nvSpPr>
          <p:cNvPr id="1686533" name="Text Box 5"/>
          <p:cNvSpPr txBox="1">
            <a:spLocks noChangeArrowheads="1"/>
          </p:cNvSpPr>
          <p:nvPr/>
        </p:nvSpPr>
        <p:spPr bwMode="auto">
          <a:xfrm>
            <a:off x="179388" y="6308725"/>
            <a:ext cx="5416550" cy="284163"/>
          </a:xfrm>
          <a:prstGeom prst="rect">
            <a:avLst/>
          </a:prstGeom>
          <a:noFill/>
          <a:ln w="28575" algn="ctr">
            <a:noFill/>
            <a:miter lim="800000"/>
            <a:headEnd/>
            <a:tailEnd type="none" w="lg" len="lg"/>
          </a:ln>
          <a:effectLst/>
        </p:spPr>
        <p:txBody>
          <a:bodyPr wrap="none">
            <a:spAutoFit/>
          </a:bodyPr>
          <a:lstStyle/>
          <a:p>
            <a:pPr marL="342900" indent="-342900">
              <a:buFontTx/>
              <a:buNone/>
            </a:pPr>
            <a:r>
              <a:rPr lang="en-GB" sz="1400"/>
              <a:t>http://www.value-eng.org/pdf_docs/monographs/FAbasics.pdf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noChangeArrowheads="1"/>
          </p:cNvSpPr>
          <p:nvPr>
            <p:ph type="title"/>
          </p:nvPr>
        </p:nvSpPr>
        <p:spPr>
          <a:xfrm>
            <a:off x="4140200" y="274638"/>
            <a:ext cx="4546600" cy="633412"/>
          </a:xfrm>
        </p:spPr>
        <p:txBody>
          <a:bodyPr/>
          <a:lstStyle/>
          <a:p>
            <a:r>
              <a:rPr lang="en-IE" sz="4000"/>
              <a:t>FAST</a:t>
            </a:r>
            <a:endParaRPr lang="en-GB" sz="4000"/>
          </a:p>
        </p:txBody>
      </p:sp>
      <p:sp>
        <p:nvSpPr>
          <p:cNvPr id="1688579" name="Rectangle 3"/>
          <p:cNvSpPr>
            <a:spLocks noGrp="1" noChangeArrowheads="1"/>
          </p:cNvSpPr>
          <p:nvPr>
            <p:ph type="body" idx="1"/>
          </p:nvPr>
        </p:nvSpPr>
        <p:spPr>
          <a:xfrm>
            <a:off x="457200" y="3357563"/>
            <a:ext cx="8229600" cy="3311525"/>
          </a:xfrm>
        </p:spPr>
        <p:txBody>
          <a:bodyPr/>
          <a:lstStyle/>
          <a:p>
            <a:r>
              <a:rPr lang="en-IE"/>
              <a:t>How is the function to be accomplished</a:t>
            </a:r>
          </a:p>
          <a:p>
            <a:pPr lvl="1"/>
            <a:r>
              <a:rPr lang="en-IE"/>
              <a:t>By B</a:t>
            </a:r>
          </a:p>
          <a:p>
            <a:r>
              <a:rPr lang="en-IE"/>
              <a:t>Why is it necessary</a:t>
            </a:r>
          </a:p>
          <a:p>
            <a:pPr lvl="1"/>
            <a:r>
              <a:rPr lang="en-IE"/>
              <a:t>To satisfy A</a:t>
            </a:r>
          </a:p>
          <a:p>
            <a:r>
              <a:rPr lang="en-IE"/>
              <a:t>When it occurs, what else happens</a:t>
            </a:r>
          </a:p>
          <a:p>
            <a:pPr lvl="1"/>
            <a:r>
              <a:rPr lang="en-IE"/>
              <a:t>C or D</a:t>
            </a:r>
            <a:endParaRPr lang="en-GB"/>
          </a:p>
        </p:txBody>
      </p:sp>
      <p:sp>
        <p:nvSpPr>
          <p:cNvPr id="1688581" name="Text Box 5"/>
          <p:cNvSpPr txBox="1">
            <a:spLocks noChangeArrowheads="1"/>
          </p:cNvSpPr>
          <p:nvPr/>
        </p:nvSpPr>
        <p:spPr bwMode="auto">
          <a:xfrm>
            <a:off x="3727450" y="6308725"/>
            <a:ext cx="5416550" cy="284163"/>
          </a:xfrm>
          <a:prstGeom prst="rect">
            <a:avLst/>
          </a:prstGeom>
          <a:noFill/>
          <a:ln w="28575" algn="ctr">
            <a:noFill/>
            <a:miter lim="800000"/>
            <a:headEnd/>
            <a:tailEnd type="none" w="lg" len="lg"/>
          </a:ln>
          <a:effectLst/>
        </p:spPr>
        <p:txBody>
          <a:bodyPr wrap="none">
            <a:spAutoFit/>
          </a:bodyPr>
          <a:lstStyle/>
          <a:p>
            <a:pPr marL="342900" indent="-342900">
              <a:buFontTx/>
              <a:buNone/>
            </a:pPr>
            <a:r>
              <a:rPr lang="en-GB" sz="1400"/>
              <a:t>http://www.value-eng.org/pdf_docs/monographs/FAbasics.pdf</a:t>
            </a:r>
          </a:p>
        </p:txBody>
      </p:sp>
      <p:pic>
        <p:nvPicPr>
          <p:cNvPr id="1688582" name="Picture 6"/>
          <p:cNvPicPr>
            <a:picLocks noChangeAspect="1" noChangeArrowheads="1"/>
          </p:cNvPicPr>
          <p:nvPr/>
        </p:nvPicPr>
        <p:blipFill>
          <a:blip r:embed="rId3"/>
          <a:srcRect/>
          <a:stretch>
            <a:fillRect/>
          </a:stretch>
        </p:blipFill>
        <p:spPr bwMode="auto">
          <a:xfrm>
            <a:off x="468313" y="0"/>
            <a:ext cx="5076825" cy="3275013"/>
          </a:xfrm>
          <a:prstGeom prst="rect">
            <a:avLst/>
          </a:prstGeom>
          <a:noFill/>
          <a:ln w="28575" algn="ctr">
            <a:noFill/>
            <a:miter lim="800000"/>
            <a:headEnd/>
            <a:tailEnd type="none" w="lg" len="lg"/>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noChangeArrowheads="1"/>
          </p:cNvSpPr>
          <p:nvPr>
            <p:ph type="title"/>
          </p:nvPr>
        </p:nvSpPr>
        <p:spPr/>
        <p:txBody>
          <a:bodyPr/>
          <a:lstStyle/>
          <a:p>
            <a:r>
              <a:rPr lang="en-IE" sz="4000"/>
              <a:t>FAST</a:t>
            </a:r>
            <a:endParaRPr lang="en-GB" sz="4000"/>
          </a:p>
        </p:txBody>
      </p:sp>
      <p:sp>
        <p:nvSpPr>
          <p:cNvPr id="1690627" name="Rectangle 3"/>
          <p:cNvSpPr>
            <a:spLocks noGrp="1" noChangeArrowheads="1"/>
          </p:cNvSpPr>
          <p:nvPr>
            <p:ph type="body" idx="1"/>
          </p:nvPr>
        </p:nvSpPr>
        <p:spPr/>
        <p:txBody>
          <a:bodyPr/>
          <a:lstStyle/>
          <a:p>
            <a:r>
              <a:rPr lang="en-IE"/>
              <a:t>AND function</a:t>
            </a:r>
            <a:endParaRPr lang="en-GB"/>
          </a:p>
        </p:txBody>
      </p:sp>
      <p:sp>
        <p:nvSpPr>
          <p:cNvPr id="1690629" name="Text Box 5"/>
          <p:cNvSpPr txBox="1">
            <a:spLocks noChangeArrowheads="1"/>
          </p:cNvSpPr>
          <p:nvPr/>
        </p:nvSpPr>
        <p:spPr bwMode="auto">
          <a:xfrm>
            <a:off x="179388" y="6308725"/>
            <a:ext cx="5416550" cy="284163"/>
          </a:xfrm>
          <a:prstGeom prst="rect">
            <a:avLst/>
          </a:prstGeom>
          <a:noFill/>
          <a:ln w="28575" algn="ctr">
            <a:noFill/>
            <a:miter lim="800000"/>
            <a:headEnd/>
            <a:tailEnd type="none" w="lg" len="lg"/>
          </a:ln>
          <a:effectLst/>
        </p:spPr>
        <p:txBody>
          <a:bodyPr wrap="none">
            <a:spAutoFit/>
          </a:bodyPr>
          <a:lstStyle/>
          <a:p>
            <a:pPr marL="342900" indent="-342900">
              <a:buFontTx/>
              <a:buNone/>
            </a:pPr>
            <a:r>
              <a:rPr lang="en-GB" sz="1400"/>
              <a:t>http://www.value-eng.org/pdf_docs/monographs/FAbasics.pdf</a:t>
            </a:r>
          </a:p>
        </p:txBody>
      </p:sp>
      <p:pic>
        <p:nvPicPr>
          <p:cNvPr id="1690630" name="Picture 6"/>
          <p:cNvPicPr>
            <a:picLocks noChangeAspect="1" noChangeArrowheads="1"/>
          </p:cNvPicPr>
          <p:nvPr/>
        </p:nvPicPr>
        <p:blipFill>
          <a:blip r:embed="rId3"/>
          <a:srcRect/>
          <a:stretch>
            <a:fillRect/>
          </a:stretch>
        </p:blipFill>
        <p:spPr bwMode="auto">
          <a:xfrm>
            <a:off x="684213" y="1628775"/>
            <a:ext cx="7273925" cy="3171825"/>
          </a:xfrm>
          <a:prstGeom prst="rect">
            <a:avLst/>
          </a:prstGeom>
          <a:noFill/>
          <a:ln w="28575" algn="ctr">
            <a:noFill/>
            <a:miter lim="800000"/>
            <a:headEnd/>
            <a:tailEnd type="none" w="lg" len="lg"/>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4" name="Rectangle 2"/>
          <p:cNvSpPr>
            <a:spLocks noGrp="1" noChangeArrowheads="1"/>
          </p:cNvSpPr>
          <p:nvPr>
            <p:ph type="title"/>
          </p:nvPr>
        </p:nvSpPr>
        <p:spPr/>
        <p:txBody>
          <a:bodyPr/>
          <a:lstStyle/>
          <a:p>
            <a:r>
              <a:rPr lang="en-IE" sz="4000"/>
              <a:t>FAST</a:t>
            </a:r>
            <a:endParaRPr lang="en-GB" sz="4000"/>
          </a:p>
        </p:txBody>
      </p:sp>
      <p:sp>
        <p:nvSpPr>
          <p:cNvPr id="1692675" name="Rectangle 3"/>
          <p:cNvSpPr>
            <a:spLocks noGrp="1" noChangeArrowheads="1"/>
          </p:cNvSpPr>
          <p:nvPr>
            <p:ph type="body" idx="1"/>
          </p:nvPr>
        </p:nvSpPr>
        <p:spPr/>
        <p:txBody>
          <a:bodyPr/>
          <a:lstStyle/>
          <a:p>
            <a:r>
              <a:rPr lang="en-IE"/>
              <a:t>OR Function</a:t>
            </a:r>
            <a:endParaRPr lang="en-GB"/>
          </a:p>
        </p:txBody>
      </p:sp>
      <p:sp>
        <p:nvSpPr>
          <p:cNvPr id="1692677" name="Text Box 5"/>
          <p:cNvSpPr txBox="1">
            <a:spLocks noChangeArrowheads="1"/>
          </p:cNvSpPr>
          <p:nvPr/>
        </p:nvSpPr>
        <p:spPr bwMode="auto">
          <a:xfrm>
            <a:off x="179388" y="6308725"/>
            <a:ext cx="5416550" cy="284163"/>
          </a:xfrm>
          <a:prstGeom prst="rect">
            <a:avLst/>
          </a:prstGeom>
          <a:noFill/>
          <a:ln w="28575" algn="ctr">
            <a:noFill/>
            <a:miter lim="800000"/>
            <a:headEnd/>
            <a:tailEnd type="none" w="lg" len="lg"/>
          </a:ln>
          <a:effectLst/>
        </p:spPr>
        <p:txBody>
          <a:bodyPr wrap="none">
            <a:spAutoFit/>
          </a:bodyPr>
          <a:lstStyle/>
          <a:p>
            <a:pPr marL="342900" indent="-342900">
              <a:buFontTx/>
              <a:buNone/>
            </a:pPr>
            <a:r>
              <a:rPr lang="en-GB" sz="1400"/>
              <a:t>http://www.value-eng.org/pdf_docs/monographs/FAbasics.pdf</a:t>
            </a:r>
          </a:p>
        </p:txBody>
      </p:sp>
      <p:pic>
        <p:nvPicPr>
          <p:cNvPr id="1692678" name="Picture 6"/>
          <p:cNvPicPr>
            <a:picLocks noChangeAspect="1" noChangeArrowheads="1"/>
          </p:cNvPicPr>
          <p:nvPr/>
        </p:nvPicPr>
        <p:blipFill>
          <a:blip r:embed="rId3"/>
          <a:srcRect/>
          <a:stretch>
            <a:fillRect/>
          </a:stretch>
        </p:blipFill>
        <p:spPr bwMode="auto">
          <a:xfrm>
            <a:off x="2051050" y="1557338"/>
            <a:ext cx="4392613" cy="3679825"/>
          </a:xfrm>
          <a:prstGeom prst="rect">
            <a:avLst/>
          </a:prstGeom>
          <a:noFill/>
          <a:ln w="28575" algn="ctr">
            <a:noFill/>
            <a:miter lim="800000"/>
            <a:headEnd/>
            <a:tailEnd type="none" w="lg" len="lg"/>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p:txBody>
          <a:bodyPr/>
          <a:lstStyle/>
          <a:p>
            <a:r>
              <a:rPr lang="en-IE" sz="4000"/>
              <a:t>Reference</a:t>
            </a:r>
            <a:endParaRPr lang="en-GB" sz="4000"/>
          </a:p>
        </p:txBody>
      </p:sp>
      <p:sp>
        <p:nvSpPr>
          <p:cNvPr id="1699843" name="Rectangle 3"/>
          <p:cNvSpPr>
            <a:spLocks noGrp="1" noChangeArrowheads="1"/>
          </p:cNvSpPr>
          <p:nvPr>
            <p:ph type="body" idx="1"/>
          </p:nvPr>
        </p:nvSpPr>
        <p:spPr/>
        <p:txBody>
          <a:bodyPr/>
          <a:lstStyle/>
          <a:p>
            <a:r>
              <a:rPr lang="en-IE"/>
              <a:t>On Ebrary</a:t>
            </a:r>
          </a:p>
          <a:p>
            <a:pPr lvl="1"/>
            <a:r>
              <a:rPr lang="en-IE"/>
              <a:t>Yang, Kai, </a:t>
            </a:r>
            <a:r>
              <a:rPr lang="en-IE" i="1"/>
              <a:t>Design for Six Sigma Service</a:t>
            </a:r>
            <a:r>
              <a:rPr lang="en-IE"/>
              <a:t>, (Chapter on Value Management), McGraw-Hill, 2005</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Further Reading</a:t>
            </a:r>
            <a:endParaRPr lang="en-IE" dirty="0"/>
          </a:p>
        </p:txBody>
      </p:sp>
      <p:sp>
        <p:nvSpPr>
          <p:cNvPr id="5" name="Rectangle 3"/>
          <p:cNvSpPr txBox="1">
            <a:spLocks noChangeArrowheads="1"/>
          </p:cNvSpPr>
          <p:nvPr/>
        </p:nvSpPr>
        <p:spPr bwMode="auto">
          <a:xfrm>
            <a:off x="3786182" y="1928802"/>
            <a:ext cx="5000660" cy="1785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a:lnSpc>
                <a:spcPct val="100000"/>
              </a:lnSpc>
              <a:buNone/>
            </a:pPr>
            <a:r>
              <a:rPr lang="en-IE" sz="2000" b="0" kern="0" dirty="0" smtClean="0">
                <a:latin typeface="+mn-lt"/>
              </a:rPr>
              <a:t>Kelly J. Male S. Graham D. (2004), </a:t>
            </a:r>
            <a:r>
              <a:rPr lang="en-IE" sz="2000" b="0" i="1" kern="0" dirty="0" smtClean="0">
                <a:latin typeface="+mn-lt"/>
              </a:rPr>
              <a:t>Value Management of Construction Projects</a:t>
            </a:r>
            <a:r>
              <a:rPr lang="en-IE" sz="2000" b="0" kern="0" dirty="0" smtClean="0">
                <a:latin typeface="+mn-lt"/>
              </a:rPr>
              <a:t>, Wiley-Blackwell Publishing</a:t>
            </a:r>
          </a:p>
          <a:p>
            <a:pPr lvl="0" algn="l">
              <a:lnSpc>
                <a:spcPct val="100000"/>
              </a:lnSpc>
              <a:buNone/>
            </a:pPr>
            <a:endParaRPr lang="en-IE" sz="2000" b="0" kern="0" dirty="0" smtClean="0">
              <a:latin typeface="+mn-lt"/>
            </a:endParaRPr>
          </a:p>
          <a:p>
            <a:pPr lvl="0" algn="l">
              <a:lnSpc>
                <a:spcPct val="100000"/>
              </a:lnSpc>
              <a:buNone/>
            </a:pPr>
            <a:r>
              <a:rPr lang="en-IE" sz="2000" b="0" kern="0" dirty="0" smtClean="0">
                <a:latin typeface="+mn-lt"/>
              </a:rPr>
              <a:t>ISBN 978-0-632-05143-4 </a:t>
            </a: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2" descr="http://media.wiley.com/product_data/coverImage300/34/06320514/0632051434.jpg"/>
          <p:cNvPicPr>
            <a:picLocks noChangeAspect="1" noChangeArrowheads="1"/>
          </p:cNvPicPr>
          <p:nvPr/>
        </p:nvPicPr>
        <p:blipFill>
          <a:blip r:embed="rId2"/>
          <a:srcRect/>
          <a:stretch>
            <a:fillRect/>
          </a:stretch>
        </p:blipFill>
        <p:spPr bwMode="auto">
          <a:xfrm>
            <a:off x="642910" y="1643050"/>
            <a:ext cx="2857500" cy="405765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Grp="1" noChangeArrowheads="1"/>
          </p:cNvSpPr>
          <p:nvPr>
            <p:ph type="title"/>
          </p:nvPr>
        </p:nvSpPr>
        <p:spPr/>
        <p:txBody>
          <a:bodyPr/>
          <a:lstStyle/>
          <a:p>
            <a:endParaRPr lang="en-GB" sz="4000"/>
          </a:p>
        </p:txBody>
      </p:sp>
      <p:sp>
        <p:nvSpPr>
          <p:cNvPr id="1406979" name="Rectangle 3"/>
          <p:cNvSpPr>
            <a:spLocks noGrp="1" noChangeArrowheads="1"/>
          </p:cNvSpPr>
          <p:nvPr>
            <p:ph type="body" idx="1"/>
          </p:nvPr>
        </p:nvSpPr>
        <p:spPr/>
        <p:txBody>
          <a:bodyPr/>
          <a:lstStyle/>
          <a:p>
            <a:r>
              <a:rPr lang="en-IE" b="1"/>
              <a:t>Next Lecture	</a:t>
            </a:r>
          </a:p>
          <a:p>
            <a:pPr lvl="1"/>
            <a:r>
              <a:rPr lang="en-IE"/>
              <a:t>Reading: </a:t>
            </a:r>
          </a:p>
          <a:p>
            <a:pPr lvl="1" algn="ctr">
              <a:buFontTx/>
              <a:buNone/>
            </a:pPr>
            <a:r>
              <a:rPr lang="en-IE" sz="2000"/>
              <a:t>‘A Guide to the Project Management Body of Knowledge’ </a:t>
            </a:r>
          </a:p>
          <a:p>
            <a:pPr lvl="1" algn="ctr">
              <a:buFontTx/>
              <a:buNone/>
            </a:pPr>
            <a:r>
              <a:rPr lang="en-IE" sz="2400"/>
              <a:t>Chapter 10</a:t>
            </a:r>
          </a:p>
          <a:p>
            <a:pPr lvl="1" algn="ctr">
              <a:buFontTx/>
              <a:buNone/>
            </a:pPr>
            <a:r>
              <a:rPr lang="en-IE" b="1"/>
              <a:t>Project Communications Management</a:t>
            </a:r>
          </a:p>
        </p:txBody>
      </p:sp>
      <p:pic>
        <p:nvPicPr>
          <p:cNvPr id="5" name="Picture 4" descr="PMBOK 4th Edition.jpg"/>
          <p:cNvPicPr>
            <a:picLocks noChangeAspect="1"/>
          </p:cNvPicPr>
          <p:nvPr/>
        </p:nvPicPr>
        <p:blipFill>
          <a:blip r:embed="rId3" cstate="print"/>
          <a:stretch>
            <a:fillRect/>
          </a:stretch>
        </p:blipFill>
        <p:spPr>
          <a:xfrm>
            <a:off x="3786182" y="3429000"/>
            <a:ext cx="2277547" cy="314324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9" name="Rectangle 3"/>
          <p:cNvSpPr>
            <a:spLocks noGrp="1" noChangeArrowheads="1"/>
          </p:cNvSpPr>
          <p:nvPr>
            <p:ph type="body" idx="1"/>
          </p:nvPr>
        </p:nvSpPr>
        <p:spPr>
          <a:xfrm>
            <a:off x="304800" y="1052513"/>
            <a:ext cx="8686800" cy="5256212"/>
          </a:xfrm>
        </p:spPr>
        <p:txBody>
          <a:bodyPr/>
          <a:lstStyle/>
          <a:p>
            <a:pPr>
              <a:lnSpc>
                <a:spcPct val="90000"/>
              </a:lnSpc>
            </a:pPr>
            <a:r>
              <a:rPr lang="en-US" sz="2800">
                <a:cs typeface="Times New Roman" pitchFamily="18" charset="0"/>
              </a:rPr>
              <a:t>The concept of Value relies on the relationship between the satisfaction of many differing needs and the resources used in doing so. </a:t>
            </a:r>
            <a:endParaRPr lang="en-IE" sz="2800">
              <a:cs typeface="Times New Roman" pitchFamily="18" charset="0"/>
            </a:endParaRPr>
          </a:p>
          <a:p>
            <a:pPr>
              <a:lnSpc>
                <a:spcPct val="90000"/>
              </a:lnSpc>
            </a:pPr>
            <a:endParaRPr lang="en-US" sz="2800">
              <a:cs typeface="Times New Roman" pitchFamily="18" charset="0"/>
            </a:endParaRPr>
          </a:p>
          <a:p>
            <a:pPr>
              <a:lnSpc>
                <a:spcPct val="90000"/>
              </a:lnSpc>
            </a:pPr>
            <a:r>
              <a:rPr lang="en-US" sz="2800">
                <a:cs typeface="Times New Roman" pitchFamily="18" charset="0"/>
              </a:rPr>
              <a:t>The fewer the resources used or the greater the satisfaction of needs, the greater the value. </a:t>
            </a:r>
          </a:p>
          <a:p>
            <a:pPr>
              <a:lnSpc>
                <a:spcPct val="90000"/>
              </a:lnSpc>
            </a:pPr>
            <a:endParaRPr lang="en-US" sz="2800">
              <a:cs typeface="Times New Roman" pitchFamily="18" charset="0"/>
            </a:endParaRPr>
          </a:p>
          <a:p>
            <a:pPr>
              <a:lnSpc>
                <a:spcPct val="90000"/>
              </a:lnSpc>
            </a:pPr>
            <a:r>
              <a:rPr lang="en-US" sz="2800">
                <a:cs typeface="Times New Roman" pitchFamily="18" charset="0"/>
              </a:rPr>
              <a:t>Stakeholders, internal and external customers may all hold differing views of what represents value. </a:t>
            </a:r>
            <a:endParaRPr lang="en-IE" sz="2800">
              <a:cs typeface="Times New Roman" pitchFamily="18" charset="0"/>
            </a:endParaRPr>
          </a:p>
        </p:txBody>
      </p:sp>
      <p:sp>
        <p:nvSpPr>
          <p:cNvPr id="1668100" name="Rectangle 4"/>
          <p:cNvSpPr>
            <a:spLocks noGrp="1" noChangeArrowheads="1"/>
          </p:cNvSpPr>
          <p:nvPr>
            <p:ph type="title"/>
          </p:nvPr>
        </p:nvSpPr>
        <p:spPr/>
        <p:txBody>
          <a:bodyPr/>
          <a:lstStyle/>
          <a:p>
            <a:r>
              <a:rPr lang="en-IE" sz="4000"/>
              <a:t>Concept of Value</a:t>
            </a:r>
            <a:endParaRPr lang="en-GB" sz="4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7" name="Rectangle 3"/>
          <p:cNvSpPr>
            <a:spLocks noGrp="1" noChangeArrowheads="1"/>
          </p:cNvSpPr>
          <p:nvPr>
            <p:ph type="body" idx="1"/>
          </p:nvPr>
        </p:nvSpPr>
        <p:spPr>
          <a:xfrm>
            <a:off x="304800" y="1676400"/>
            <a:ext cx="8686800" cy="4191000"/>
          </a:xfrm>
        </p:spPr>
        <p:txBody>
          <a:bodyPr/>
          <a:lstStyle/>
          <a:p>
            <a:pPr>
              <a:buFontTx/>
              <a:buNone/>
            </a:pPr>
            <a:endParaRPr lang="en-US">
              <a:latin typeface="Verdana" pitchFamily="34" charset="0"/>
              <a:cs typeface="Times New Roman" pitchFamily="18" charset="0"/>
            </a:endParaRPr>
          </a:p>
          <a:p>
            <a:pPr>
              <a:buFontTx/>
              <a:buNone/>
            </a:pPr>
            <a:r>
              <a:rPr lang="en-US">
                <a:latin typeface="Verdana" pitchFamily="34" charset="0"/>
                <a:cs typeface="Times New Roman" pitchFamily="18" charset="0"/>
              </a:rPr>
              <a:t> </a:t>
            </a:r>
          </a:p>
          <a:p>
            <a:pPr>
              <a:buFontTx/>
              <a:buNone/>
            </a:pPr>
            <a:endParaRPr lang="en-US">
              <a:latin typeface="Times New Roman" pitchFamily="18" charset="0"/>
              <a:cs typeface="Times New Roman" pitchFamily="18" charset="0"/>
            </a:endParaRPr>
          </a:p>
        </p:txBody>
      </p:sp>
      <p:pic>
        <p:nvPicPr>
          <p:cNvPr id="1670148" name="Picture 4"/>
          <p:cNvPicPr>
            <a:picLocks noChangeAspect="1" noChangeArrowheads="1"/>
          </p:cNvPicPr>
          <p:nvPr/>
        </p:nvPicPr>
        <p:blipFill>
          <a:blip r:embed="rId3"/>
          <a:srcRect/>
          <a:stretch>
            <a:fillRect/>
          </a:stretch>
        </p:blipFill>
        <p:spPr bwMode="auto">
          <a:xfrm>
            <a:off x="304800" y="2146300"/>
            <a:ext cx="8534400" cy="3116263"/>
          </a:xfrm>
          <a:prstGeom prst="rect">
            <a:avLst/>
          </a:prstGeom>
          <a:noFill/>
          <a:ln w="9525">
            <a:noFill/>
            <a:miter lim="800000"/>
            <a:headEnd/>
            <a:tailEnd/>
          </a:ln>
          <a:effectLst/>
        </p:spPr>
      </p:pic>
      <p:sp>
        <p:nvSpPr>
          <p:cNvPr id="1670149" name="Rectangle 5"/>
          <p:cNvSpPr>
            <a:spLocks noGrp="1" noChangeArrowheads="1"/>
          </p:cNvSpPr>
          <p:nvPr>
            <p:ph type="title"/>
          </p:nvPr>
        </p:nvSpPr>
        <p:spPr/>
        <p:txBody>
          <a:bodyPr/>
          <a:lstStyle/>
          <a:p>
            <a:r>
              <a:rPr lang="en-IE" sz="4000"/>
              <a:t>Value Management</a:t>
            </a:r>
            <a:endParaRPr lang="en-GB" sz="4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5" name="Rectangle 3"/>
          <p:cNvSpPr>
            <a:spLocks noGrp="1" noChangeArrowheads="1"/>
          </p:cNvSpPr>
          <p:nvPr>
            <p:ph type="body" idx="1"/>
          </p:nvPr>
        </p:nvSpPr>
        <p:spPr>
          <a:xfrm>
            <a:off x="304800" y="981075"/>
            <a:ext cx="8686800" cy="5256213"/>
          </a:xfrm>
        </p:spPr>
        <p:txBody>
          <a:bodyPr/>
          <a:lstStyle/>
          <a:p>
            <a:pPr>
              <a:lnSpc>
                <a:spcPct val="90000"/>
              </a:lnSpc>
            </a:pPr>
            <a:r>
              <a:rPr lang="en-US" sz="2800">
                <a:cs typeface="Times New Roman" pitchFamily="18" charset="0"/>
              </a:rPr>
              <a:t>The aim of Value Management is to reconcile these differences and enable an organization to achieve the greatest progress towards its stated goals with the use of minimum resources</a:t>
            </a:r>
          </a:p>
          <a:p>
            <a:pPr>
              <a:lnSpc>
                <a:spcPct val="90000"/>
              </a:lnSpc>
            </a:pPr>
            <a:endParaRPr lang="en-US" sz="2800">
              <a:cs typeface="Times New Roman" pitchFamily="18" charset="0"/>
            </a:endParaRPr>
          </a:p>
        </p:txBody>
      </p:sp>
      <p:sp>
        <p:nvSpPr>
          <p:cNvPr id="1672196" name="Rectangle 4"/>
          <p:cNvSpPr>
            <a:spLocks noGrp="1" noChangeArrowheads="1"/>
          </p:cNvSpPr>
          <p:nvPr>
            <p:ph type="title"/>
          </p:nvPr>
        </p:nvSpPr>
        <p:spPr/>
        <p:txBody>
          <a:bodyPr/>
          <a:lstStyle/>
          <a:p>
            <a:r>
              <a:rPr lang="en-IE" sz="4000"/>
              <a:t>Value Management</a:t>
            </a:r>
            <a:endParaRPr lang="en-GB" sz="40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3" name="Rectangle 3"/>
          <p:cNvSpPr>
            <a:spLocks noGrp="1" noChangeArrowheads="1"/>
          </p:cNvSpPr>
          <p:nvPr>
            <p:ph type="body" idx="1"/>
          </p:nvPr>
        </p:nvSpPr>
        <p:spPr>
          <a:xfrm>
            <a:off x="304800" y="908050"/>
            <a:ext cx="8686800" cy="5473700"/>
          </a:xfrm>
        </p:spPr>
        <p:txBody>
          <a:bodyPr/>
          <a:lstStyle/>
          <a:p>
            <a:r>
              <a:rPr lang="en-US">
                <a:cs typeface="Times New Roman" pitchFamily="18" charset="0"/>
              </a:rPr>
              <a:t> "Value Management" encompasses both Value Engineering and Value Analysis. </a:t>
            </a:r>
          </a:p>
          <a:p>
            <a:r>
              <a:rPr lang="en-US">
                <a:cs typeface="Times New Roman" pitchFamily="18" charset="0"/>
              </a:rPr>
              <a:t>The three phrases are interchangeable. </a:t>
            </a:r>
          </a:p>
          <a:p>
            <a:r>
              <a:rPr lang="en-US">
                <a:cs typeface="Times New Roman" pitchFamily="18" charset="0"/>
              </a:rPr>
              <a:t>Over the years, the term "Value Analysis" has generally become associated with applying value techniques to systems, organizations, strategic planning, standards, quality control and environmental impacts - that is, items that do not require heavy engineering input.</a:t>
            </a:r>
          </a:p>
          <a:p>
            <a:endParaRPr lang="en-US">
              <a:cs typeface="Times New Roman" pitchFamily="18" charset="0"/>
            </a:endParaRPr>
          </a:p>
        </p:txBody>
      </p:sp>
      <p:sp>
        <p:nvSpPr>
          <p:cNvPr id="1674245" name="Rectangle 5"/>
          <p:cNvSpPr>
            <a:spLocks noGrp="1" noChangeArrowheads="1"/>
          </p:cNvSpPr>
          <p:nvPr>
            <p:ph type="title"/>
          </p:nvPr>
        </p:nvSpPr>
        <p:spPr>
          <a:noFill/>
          <a:ln/>
        </p:spPr>
        <p:txBody>
          <a:bodyPr/>
          <a:lstStyle/>
          <a:p>
            <a:r>
              <a:rPr lang="en-IE" sz="4000"/>
              <a:t>Terminology</a:t>
            </a:r>
            <a:endParaRPr lang="en-GB" sz="40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1" name="Rectangle 3"/>
          <p:cNvSpPr>
            <a:spLocks noGrp="1" noChangeArrowheads="1"/>
          </p:cNvSpPr>
          <p:nvPr>
            <p:ph type="body" idx="1"/>
          </p:nvPr>
        </p:nvSpPr>
        <p:spPr>
          <a:xfrm>
            <a:off x="304800" y="981075"/>
            <a:ext cx="8686800" cy="5327650"/>
          </a:xfrm>
        </p:spPr>
        <p:txBody>
          <a:bodyPr/>
          <a:lstStyle/>
          <a:p>
            <a:pPr>
              <a:lnSpc>
                <a:spcPct val="90000"/>
              </a:lnSpc>
            </a:pPr>
            <a:r>
              <a:rPr lang="en-US">
                <a:cs typeface="Times New Roman" pitchFamily="18" charset="0"/>
              </a:rPr>
              <a:t>"Value Engineering" implies the application of value techniques utilizing the engineering and architectural disciplines to the design of products, facilities, renovations etc.</a:t>
            </a:r>
          </a:p>
          <a:p>
            <a:pPr>
              <a:lnSpc>
                <a:spcPct val="90000"/>
              </a:lnSpc>
            </a:pPr>
            <a:endParaRPr lang="en-US">
              <a:cs typeface="Times New Roman" pitchFamily="18" charset="0"/>
            </a:endParaRPr>
          </a:p>
          <a:p>
            <a:pPr>
              <a:lnSpc>
                <a:spcPct val="90000"/>
              </a:lnSpc>
            </a:pPr>
            <a:r>
              <a:rPr lang="en-US">
                <a:cs typeface="Times New Roman" pitchFamily="18" charset="0"/>
              </a:rPr>
              <a:t>Value Management combines both terms and the value techniques they share to provide value from plan development through realization, project conception through final construction, or product idea through production.</a:t>
            </a:r>
          </a:p>
          <a:p>
            <a:pPr>
              <a:lnSpc>
                <a:spcPct val="90000"/>
              </a:lnSpc>
            </a:pPr>
            <a:endParaRPr lang="en-US">
              <a:cs typeface="Times New Roman" pitchFamily="18" charset="0"/>
            </a:endParaRPr>
          </a:p>
        </p:txBody>
      </p:sp>
      <p:sp>
        <p:nvSpPr>
          <p:cNvPr id="1676292" name="Rectangle 4"/>
          <p:cNvSpPr>
            <a:spLocks noGrp="1" noChangeArrowheads="1"/>
          </p:cNvSpPr>
          <p:nvPr>
            <p:ph type="title"/>
          </p:nvPr>
        </p:nvSpPr>
        <p:spPr/>
        <p:txBody>
          <a:bodyPr/>
          <a:lstStyle/>
          <a:p>
            <a:r>
              <a:rPr lang="en-IE" sz="4000"/>
              <a:t>Terminology</a:t>
            </a:r>
            <a:endParaRPr lang="en-GB" sz="40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9" name="Rectangle 3"/>
          <p:cNvSpPr>
            <a:spLocks noGrp="1" noChangeArrowheads="1"/>
          </p:cNvSpPr>
          <p:nvPr>
            <p:ph type="body" idx="1"/>
          </p:nvPr>
        </p:nvSpPr>
        <p:spPr>
          <a:xfrm>
            <a:off x="250825" y="981075"/>
            <a:ext cx="8686800" cy="5040313"/>
          </a:xfrm>
        </p:spPr>
        <p:txBody>
          <a:bodyPr/>
          <a:lstStyle/>
          <a:p>
            <a:r>
              <a:rPr lang="en-US">
                <a:cs typeface="Times New Roman" pitchFamily="18" charset="0"/>
              </a:rPr>
              <a:t>The Value Management Approach involves three root principles:</a:t>
            </a:r>
          </a:p>
          <a:p>
            <a:pPr lvl="1"/>
            <a:r>
              <a:rPr lang="en-US">
                <a:cs typeface="Times New Roman" pitchFamily="18" charset="0"/>
              </a:rPr>
              <a:t>a continuous awareness of value for the organization, establishing measures or estimates of value, monitoring and controlling them; </a:t>
            </a:r>
          </a:p>
          <a:p>
            <a:pPr lvl="1"/>
            <a:r>
              <a:rPr lang="en-US">
                <a:cs typeface="Times New Roman" pitchFamily="18" charset="0"/>
              </a:rPr>
              <a:t>a focus on the objectives and targets before seeking solutions; </a:t>
            </a:r>
          </a:p>
          <a:p>
            <a:pPr lvl="1"/>
            <a:r>
              <a:rPr lang="en-US">
                <a:cs typeface="Times New Roman" pitchFamily="18" charset="0"/>
              </a:rPr>
              <a:t>a focus on function, providing the key to maximize innovative and practical outcomes.</a:t>
            </a:r>
          </a:p>
        </p:txBody>
      </p:sp>
      <p:sp>
        <p:nvSpPr>
          <p:cNvPr id="1678340" name="Rectangle 4"/>
          <p:cNvSpPr>
            <a:spLocks noGrp="1" noChangeArrowheads="1"/>
          </p:cNvSpPr>
          <p:nvPr>
            <p:ph type="title"/>
          </p:nvPr>
        </p:nvSpPr>
        <p:spPr/>
        <p:txBody>
          <a:bodyPr/>
          <a:lstStyle/>
          <a:p>
            <a:r>
              <a:rPr lang="en-IE" sz="4000"/>
              <a:t>Value Management</a:t>
            </a:r>
            <a:endParaRPr lang="en-GB" sz="40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7" name="Rectangle 3"/>
          <p:cNvSpPr>
            <a:spLocks noGrp="1" noChangeArrowheads="1"/>
          </p:cNvSpPr>
          <p:nvPr>
            <p:ph type="body" idx="1"/>
          </p:nvPr>
        </p:nvSpPr>
        <p:spPr>
          <a:xfrm>
            <a:off x="323850" y="981075"/>
            <a:ext cx="8686800" cy="5472113"/>
          </a:xfrm>
        </p:spPr>
        <p:txBody>
          <a:bodyPr/>
          <a:lstStyle/>
          <a:p>
            <a:pPr>
              <a:lnSpc>
                <a:spcPct val="90000"/>
              </a:lnSpc>
            </a:pPr>
            <a:r>
              <a:rPr lang="en-US" sz="2800" dirty="0">
                <a:cs typeface="Times New Roman" pitchFamily="18" charset="0"/>
              </a:rPr>
              <a:t>Functions and Function Analysis are fundamental to the Value Management methodology, employing where appropriate FAST (Function Analysis Systems Technique) diagrams to define the Highest Order functions, the Basic Functions and the Secondary Functions of a Business, </a:t>
            </a:r>
            <a:r>
              <a:rPr lang="en-US" sz="2800" dirty="0" smtClean="0">
                <a:cs typeface="Times New Roman" pitchFamily="18" charset="0"/>
              </a:rPr>
              <a:t>Program, Product </a:t>
            </a:r>
            <a:r>
              <a:rPr lang="en-US" sz="2800" dirty="0">
                <a:cs typeface="Times New Roman" pitchFamily="18" charset="0"/>
              </a:rPr>
              <a:t>or </a:t>
            </a:r>
            <a:r>
              <a:rPr lang="en-US" sz="2800" dirty="0" smtClean="0">
                <a:cs typeface="Times New Roman" pitchFamily="18" charset="0"/>
              </a:rPr>
              <a:t>Project.</a:t>
            </a:r>
            <a:endParaRPr lang="en-US" sz="2800" dirty="0">
              <a:cs typeface="Times New Roman" pitchFamily="18" charset="0"/>
            </a:endParaRPr>
          </a:p>
          <a:p>
            <a:pPr>
              <a:lnSpc>
                <a:spcPct val="90000"/>
              </a:lnSpc>
            </a:pPr>
            <a:endParaRPr lang="en-US" sz="2800" dirty="0">
              <a:cs typeface="Times New Roman" pitchFamily="18" charset="0"/>
            </a:endParaRPr>
          </a:p>
          <a:p>
            <a:pPr>
              <a:lnSpc>
                <a:spcPct val="90000"/>
              </a:lnSpc>
            </a:pPr>
            <a:r>
              <a:rPr lang="en-US" sz="2800" dirty="0">
                <a:cs typeface="Times New Roman" pitchFamily="18" charset="0"/>
              </a:rPr>
              <a:t>The consideration of functions enables a Study Team to focus on the essentials to make it work, removing, if necessary, those things that are not essential, or that are "nice to have".  </a:t>
            </a:r>
            <a:endParaRPr lang="en-US" sz="2800" dirty="0" smtClean="0">
              <a:cs typeface="Times New Roman" pitchFamily="18" charset="0"/>
            </a:endParaRPr>
          </a:p>
          <a:p>
            <a:pPr lvl="1">
              <a:lnSpc>
                <a:spcPct val="90000"/>
              </a:lnSpc>
            </a:pPr>
            <a:r>
              <a:rPr lang="en-US" sz="2400" dirty="0" smtClean="0">
                <a:cs typeface="Times New Roman" pitchFamily="18" charset="0"/>
              </a:rPr>
              <a:t>It also helps to identify items that can serve several functions.</a:t>
            </a:r>
            <a:endParaRPr lang="en-US" sz="2400" dirty="0">
              <a:cs typeface="Times New Roman" pitchFamily="18" charset="0"/>
            </a:endParaRPr>
          </a:p>
          <a:p>
            <a:pPr>
              <a:lnSpc>
                <a:spcPct val="90000"/>
              </a:lnSpc>
            </a:pPr>
            <a:endParaRPr lang="en-US" sz="2800" dirty="0">
              <a:cs typeface="Times New Roman" pitchFamily="18" charset="0"/>
            </a:endParaRPr>
          </a:p>
        </p:txBody>
      </p:sp>
      <p:sp>
        <p:nvSpPr>
          <p:cNvPr id="1680388" name="Rectangle 4"/>
          <p:cNvSpPr>
            <a:spLocks noGrp="1" noChangeArrowheads="1"/>
          </p:cNvSpPr>
          <p:nvPr>
            <p:ph type="title"/>
          </p:nvPr>
        </p:nvSpPr>
        <p:spPr/>
        <p:txBody>
          <a:bodyPr/>
          <a:lstStyle/>
          <a:p>
            <a:r>
              <a:rPr lang="en-IE" sz="4000"/>
              <a:t>FAST</a:t>
            </a:r>
            <a:endParaRPr lang="en-GB" sz="40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p:txBody>
          <a:bodyPr/>
          <a:lstStyle/>
          <a:p>
            <a:r>
              <a:rPr lang="en-IE" sz="4000"/>
              <a:t>FAST</a:t>
            </a:r>
            <a:endParaRPr lang="en-GB" sz="4000"/>
          </a:p>
        </p:txBody>
      </p:sp>
      <p:sp>
        <p:nvSpPr>
          <p:cNvPr id="1666051" name="Rectangle 3"/>
          <p:cNvSpPr>
            <a:spLocks noGrp="1" noChangeArrowheads="1"/>
          </p:cNvSpPr>
          <p:nvPr>
            <p:ph type="body" idx="1"/>
          </p:nvPr>
        </p:nvSpPr>
        <p:spPr/>
        <p:txBody>
          <a:bodyPr/>
          <a:lstStyle/>
          <a:p>
            <a:r>
              <a:rPr lang="en-IE" sz="2800" dirty="0"/>
              <a:t>FAST starts with the basic premise that </a:t>
            </a:r>
            <a:r>
              <a:rPr lang="en-IE" sz="2800" i="1" dirty="0"/>
              <a:t>if you understand the problem, then you are already half way there to solving it.</a:t>
            </a:r>
          </a:p>
          <a:p>
            <a:endParaRPr lang="en-IE" sz="2800" dirty="0"/>
          </a:p>
          <a:p>
            <a:r>
              <a:rPr lang="en-IE" sz="2800" dirty="0"/>
              <a:t>FAST is a means of ‘drilling down’ through </a:t>
            </a:r>
            <a:r>
              <a:rPr lang="en-IE" sz="2800" dirty="0" smtClean="0"/>
              <a:t>attributes, processes </a:t>
            </a:r>
            <a:r>
              <a:rPr lang="en-IE" sz="2800" dirty="0"/>
              <a:t>and procedures in order to identify non-value added elements, or where time/money is being wasted</a:t>
            </a:r>
          </a:p>
          <a:p>
            <a:endParaRPr lang="en-IE" sz="2800" dirty="0"/>
          </a:p>
          <a:p>
            <a:r>
              <a:rPr lang="en-IE" sz="2800" dirty="0"/>
              <a:t>FAST can be applied to Business Processes, Project Objectives, or Product Attributes</a:t>
            </a:r>
            <a:endParaRPr lang="en-GB" sz="2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stealth" w="lg" len="lg"/>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Tx/>
          <a:buSzTx/>
          <a:buFontTx/>
          <a:buChar char="•"/>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stealth" w="lg" len="lg"/>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Tx/>
          <a:buSzTx/>
          <a:buFontTx/>
          <a:buChar char="•"/>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8236</TotalTime>
  <Words>629</Words>
  <Application>Microsoft PowerPoint</Application>
  <PresentationFormat>On-screen Show (4:3)</PresentationFormat>
  <Paragraphs>100</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Value Management</vt:lpstr>
      <vt:lpstr>Concept of Value</vt:lpstr>
      <vt:lpstr>Value Management</vt:lpstr>
      <vt:lpstr>Value Management</vt:lpstr>
      <vt:lpstr>Terminology</vt:lpstr>
      <vt:lpstr>Terminology</vt:lpstr>
      <vt:lpstr>Value Management</vt:lpstr>
      <vt:lpstr>FAST</vt:lpstr>
      <vt:lpstr>FAST</vt:lpstr>
      <vt:lpstr>Example – Internal Wall</vt:lpstr>
      <vt:lpstr>FAST</vt:lpstr>
      <vt:lpstr>FAST</vt:lpstr>
      <vt:lpstr>FAST</vt:lpstr>
      <vt:lpstr>FAST</vt:lpstr>
      <vt:lpstr>FAST</vt:lpstr>
      <vt:lpstr>FAST</vt:lpstr>
      <vt:lpstr>Reference</vt:lpstr>
      <vt:lpstr>Further Reading</vt:lpstr>
      <vt:lpstr>Slide 19</vt:lpstr>
    </vt:vector>
  </TitlesOfParts>
  <Company>Veolia Water Ireland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Management</dc:title>
  <dc:creator>Paul Vesey</dc:creator>
  <cp:lastModifiedBy>paul.vesey</cp:lastModifiedBy>
  <cp:revision>428</cp:revision>
  <dcterms:created xsi:type="dcterms:W3CDTF">2007-09-17T16:33:38Z</dcterms:created>
  <dcterms:modified xsi:type="dcterms:W3CDTF">2009-08-18T12:55:23Z</dcterms:modified>
</cp:coreProperties>
</file>