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30643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Relationship Id="rId5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0.xml"/><Relationship Id="rId5" Type="http://schemas.openxmlformats.org/officeDocument/2006/relationships/image" Target="../media/image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2.xml"/><Relationship Id="rId5" Type="http://schemas.openxmlformats.org/officeDocument/2006/relationships/image" Target="../media/image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Relationship Id="rId5" Type="http://schemas.openxmlformats.org/officeDocument/2006/relationships/image" Target="../media/image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6.xml"/><Relationship Id="rId5" Type="http://schemas.openxmlformats.org/officeDocument/2006/relationships/image" Target="../media/image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30643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</a:t>
            </a:r>
            <a:r>
              <a:rPr dirty="0" spc="10"/>
              <a:t>Integration</a:t>
            </a:r>
            <a:r>
              <a:rPr dirty="0" spc="-15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209" y="1391583"/>
            <a:ext cx="3530432" cy="112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279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100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895347"/>
            <a:ext cx="3842385" cy="22421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Output is the 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65405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The PM </a:t>
            </a:r>
            <a:r>
              <a:rPr dirty="0" sz="1100" spc="-5">
                <a:latin typeface="Arial"/>
                <a:cs typeface="Arial"/>
              </a:rPr>
              <a:t>Plan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top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5">
                <a:latin typeface="Arial"/>
                <a:cs typeface="Arial"/>
              </a:rPr>
              <a:t>that details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 project will </a:t>
            </a:r>
            <a:r>
              <a:rPr dirty="0" sz="1100" spc="-10">
                <a:latin typeface="Arial"/>
                <a:cs typeface="Arial"/>
              </a:rPr>
              <a:t>be managed.</a:t>
            </a:r>
            <a:endParaRPr sz="1100">
              <a:latin typeface="Arial"/>
              <a:cs typeface="Arial"/>
            </a:endParaRPr>
          </a:p>
          <a:p>
            <a:pPr marL="12700" marR="602615" indent="27686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The PM </a:t>
            </a:r>
            <a:r>
              <a:rPr dirty="0" sz="1100" spc="-5">
                <a:latin typeface="Arial"/>
                <a:cs typeface="Arial"/>
              </a:rPr>
              <a:t>plan is </a:t>
            </a:r>
            <a:r>
              <a:rPr dirty="0" sz="1100" spc="-10">
                <a:latin typeface="Arial"/>
                <a:cs typeface="Arial"/>
              </a:rPr>
              <a:t>managed </a:t>
            </a:r>
            <a:r>
              <a:rPr dirty="0" sz="1100" spc="-5">
                <a:latin typeface="Arial"/>
                <a:cs typeface="Arial"/>
              </a:rPr>
              <a:t>throughout the Project  It is </a:t>
            </a:r>
            <a:r>
              <a:rPr dirty="0" sz="1100" spc="-10">
                <a:latin typeface="Arial"/>
                <a:cs typeface="Arial"/>
              </a:rPr>
              <a:t>a ‘live’ </a:t>
            </a:r>
            <a:r>
              <a:rPr dirty="0" sz="1100" spc="-5">
                <a:latin typeface="Arial"/>
                <a:cs typeface="Arial"/>
              </a:rPr>
              <a:t>document. </a:t>
            </a:r>
            <a:r>
              <a:rPr dirty="0" sz="1100" spc="-20">
                <a:latin typeface="Arial"/>
                <a:cs typeface="Arial"/>
              </a:rPr>
              <a:t>(Version </a:t>
            </a:r>
            <a:r>
              <a:rPr dirty="0" sz="1100" spc="-5">
                <a:latin typeface="Arial"/>
                <a:cs typeface="Arial"/>
              </a:rPr>
              <a:t>Control is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vital)</a:t>
            </a:r>
            <a:endParaRPr sz="1100">
              <a:latin typeface="Arial"/>
              <a:cs typeface="Arial"/>
            </a:endParaRPr>
          </a:p>
          <a:p>
            <a:pPr marL="12700" marR="312420">
              <a:lnSpc>
                <a:spcPct val="102600"/>
              </a:lnSpc>
              <a:spcBef>
                <a:spcPts val="5"/>
              </a:spcBef>
            </a:pP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 are </a:t>
            </a:r>
            <a:r>
              <a:rPr dirty="0" sz="1100" spc="-10">
                <a:latin typeface="Arial"/>
                <a:cs typeface="Arial"/>
              </a:rPr>
              <a:t>made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Integrated  Change </a:t>
            </a:r>
            <a:r>
              <a:rPr dirty="0" sz="1100" spc="-5">
                <a:latin typeface="Arial"/>
                <a:cs typeface="Arial"/>
              </a:rPr>
              <a:t>Control Process</a:t>
            </a:r>
            <a:endParaRPr sz="1100">
              <a:latin typeface="Arial"/>
              <a:cs typeface="Arial"/>
            </a:endParaRPr>
          </a:p>
          <a:p>
            <a:pPr marL="12700" marR="952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contained within the plan will vary with  the </a:t>
            </a:r>
            <a:r>
              <a:rPr dirty="0" sz="1100" spc="-10">
                <a:latin typeface="Arial"/>
                <a:cs typeface="Arial"/>
              </a:rPr>
              <a:t>complexity </a:t>
            </a:r>
            <a:r>
              <a:rPr dirty="0" sz="1100" spc="-5">
                <a:latin typeface="Arial"/>
                <a:cs typeface="Arial"/>
              </a:rPr>
              <a:t>of the project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Plan is </a:t>
            </a:r>
            <a:r>
              <a:rPr dirty="0" sz="1100" spc="-10">
                <a:latin typeface="Arial"/>
                <a:cs typeface="Arial"/>
              </a:rPr>
              <a:t>likely </a:t>
            </a:r>
            <a:r>
              <a:rPr dirty="0" sz="1100" spc="-5">
                <a:latin typeface="Arial"/>
                <a:cs typeface="Arial"/>
              </a:rPr>
              <a:t>to contain processes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procedures  that are </a:t>
            </a:r>
            <a:r>
              <a:rPr dirty="0" sz="1100" spc="-10">
                <a:latin typeface="Arial"/>
                <a:cs typeface="Arial"/>
              </a:rPr>
              <a:t>common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company’s </a:t>
            </a:r>
            <a:r>
              <a:rPr dirty="0" sz="1100" spc="-5">
                <a:latin typeface="Arial"/>
                <a:cs typeface="Arial"/>
              </a:rPr>
              <a:t>project portfolio or project  </a:t>
            </a:r>
            <a:r>
              <a:rPr dirty="0" sz="1100" spc="-10">
                <a:latin typeface="Arial"/>
                <a:cs typeface="Arial"/>
              </a:rPr>
              <a:t>programme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44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98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283613"/>
            <a:ext cx="370459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1272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defines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project is  </a:t>
            </a:r>
            <a:r>
              <a:rPr dirty="0" sz="1100" spc="-15">
                <a:latin typeface="Arial"/>
                <a:cs typeface="Arial"/>
              </a:rPr>
              <a:t>executed, </a:t>
            </a:r>
            <a:r>
              <a:rPr dirty="0" sz="1100" spc="-5">
                <a:latin typeface="Arial"/>
                <a:cs typeface="Arial"/>
              </a:rPr>
              <a:t>monitored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controlled,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closed.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summary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or detailed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comprised of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subsidiary plans and/or other  </a:t>
            </a:r>
            <a:r>
              <a:rPr dirty="0" sz="1100" spc="-10">
                <a:latin typeface="Arial"/>
                <a:cs typeface="Arial"/>
              </a:rPr>
              <a:t>components.</a:t>
            </a:r>
            <a:endParaRPr sz="1100">
              <a:latin typeface="Arial"/>
              <a:cs typeface="Arial"/>
            </a:endParaRPr>
          </a:p>
          <a:p>
            <a:pPr marL="289560" marR="25400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construction </a:t>
            </a:r>
            <a:r>
              <a:rPr dirty="0" sz="1100" spc="-10">
                <a:latin typeface="Arial"/>
                <a:cs typeface="Arial"/>
              </a:rPr>
              <a:t>projects,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 usually </a:t>
            </a:r>
            <a:r>
              <a:rPr dirty="0" sz="1100" spc="-10">
                <a:latin typeface="Arial"/>
                <a:cs typeface="Arial"/>
              </a:rPr>
              <a:t>does  </a:t>
            </a:r>
            <a:r>
              <a:rPr dirty="0" sz="1100" spc="-5">
                <a:latin typeface="Arial"/>
                <a:cs typeface="Arial"/>
              </a:rPr>
              <a:t>comprise of subsidiary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8868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0555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408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008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888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767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647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247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30127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2006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799098"/>
            <a:ext cx="3550285" cy="25146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89560" marR="5080" indent="-277495">
              <a:lnSpc>
                <a:spcPct val="101200"/>
              </a:lnSpc>
              <a:spcBef>
                <a:spcPts val="145"/>
              </a:spcBef>
            </a:pPr>
            <a:r>
              <a:rPr dirty="0" sz="1100" spc="-5">
                <a:latin typeface="Arial"/>
                <a:cs typeface="Arial"/>
              </a:rPr>
              <a:t>Defines the processes that will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project  </a:t>
            </a:r>
            <a:r>
              <a:rPr dirty="0" sz="1000" spc="-5">
                <a:latin typeface="Arial"/>
                <a:cs typeface="Arial"/>
              </a:rPr>
              <a:t>States the degrees of </a:t>
            </a:r>
            <a:r>
              <a:rPr dirty="0" sz="1000" spc="-10">
                <a:latin typeface="Arial"/>
                <a:cs typeface="Arial"/>
              </a:rPr>
              <a:t>execution </a:t>
            </a:r>
            <a:r>
              <a:rPr dirty="0" sz="1000" spc="-5">
                <a:latin typeface="Arial"/>
                <a:cs typeface="Arial"/>
              </a:rPr>
              <a:t>of each process; the tools  &amp; techniques from each process; Essential Inputs &amp;  Outputs</a:t>
            </a:r>
            <a:endParaRPr sz="1000">
              <a:latin typeface="Arial"/>
              <a:cs typeface="Arial"/>
            </a:endParaRPr>
          </a:p>
          <a:p>
            <a:pPr marL="12700" marR="50165">
              <a:lnSpc>
                <a:spcPct val="102600"/>
              </a:lnSpc>
              <a:spcBef>
                <a:spcPts val="145"/>
              </a:spcBef>
            </a:pPr>
            <a:r>
              <a:rPr dirty="0" sz="1100" spc="-10">
                <a:latin typeface="Arial"/>
                <a:cs typeface="Arial"/>
              </a:rPr>
              <a:t>Documents </a:t>
            </a:r>
            <a:r>
              <a:rPr dirty="0" sz="1100" spc="-5">
                <a:latin typeface="Arial"/>
                <a:cs typeface="Arial"/>
              </a:rPr>
              <a:t>the dependencies </a:t>
            </a:r>
            <a:r>
              <a:rPr dirty="0" sz="1100" spc="-10">
                <a:latin typeface="Arial"/>
                <a:cs typeface="Arial"/>
              </a:rPr>
              <a:t>and interactions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PM 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manage </a:t>
            </a:r>
            <a:r>
              <a:rPr dirty="0" sz="1100" spc="-5">
                <a:latin typeface="Arial"/>
                <a:cs typeface="Arial"/>
              </a:rPr>
              <a:t>the project</a:t>
            </a:r>
            <a:endParaRPr sz="1100">
              <a:latin typeface="Arial"/>
              <a:cs typeface="Arial"/>
            </a:endParaRPr>
          </a:p>
          <a:p>
            <a:pPr marL="12700" marR="175895">
              <a:lnSpc>
                <a:spcPct val="109700"/>
              </a:lnSpc>
              <a:spcBef>
                <a:spcPts val="30"/>
              </a:spcBef>
            </a:pPr>
            <a:r>
              <a:rPr dirty="0" sz="1100" spc="-10">
                <a:latin typeface="Arial"/>
                <a:cs typeface="Arial"/>
              </a:rPr>
              <a:t>Methods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executing </a:t>
            </a:r>
            <a:r>
              <a:rPr dirty="0" sz="1100" spc="-5">
                <a:latin typeface="Arial"/>
                <a:cs typeface="Arial"/>
              </a:rPr>
              <a:t>the work to fulfill </a:t>
            </a:r>
            <a:r>
              <a:rPr dirty="0" sz="1100" spc="-10">
                <a:latin typeface="Arial"/>
                <a:cs typeface="Arial"/>
              </a:rPr>
              <a:t>objectives  Methods </a:t>
            </a:r>
            <a:r>
              <a:rPr dirty="0" sz="1100" spc="-5">
                <a:latin typeface="Arial"/>
                <a:cs typeface="Arial"/>
              </a:rPr>
              <a:t>of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</a:t>
            </a:r>
            <a:r>
              <a:rPr dirty="0" sz="1100" spc="-10">
                <a:latin typeface="Arial"/>
                <a:cs typeface="Arial"/>
              </a:rPr>
              <a:t>change  Methods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configuration management  Methods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determining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maintaining the </a:t>
            </a:r>
            <a:r>
              <a:rPr dirty="0" sz="1100" spc="-10">
                <a:latin typeface="Arial"/>
                <a:cs typeface="Arial"/>
              </a:rPr>
              <a:t>validity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baselines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00" spc="-10">
                <a:latin typeface="Arial"/>
                <a:cs typeface="Arial"/>
              </a:rPr>
              <a:t>Communication needs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12700" marR="217170">
              <a:lnSpc>
                <a:spcPct val="112100"/>
              </a:lnSpc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10">
                <a:latin typeface="Arial"/>
                <a:cs typeface="Arial"/>
              </a:rPr>
              <a:t>Cycle, Phases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multi-phase </a:t>
            </a:r>
            <a:r>
              <a:rPr dirty="0" sz="1100" spc="-5">
                <a:latin typeface="Arial"/>
                <a:cs typeface="Arial"/>
              </a:rPr>
              <a:t>projects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15">
                <a:latin typeface="Arial"/>
                <a:cs typeface="Arial"/>
              </a:rPr>
              <a:t>reviews </a:t>
            </a:r>
            <a:r>
              <a:rPr dirty="0" sz="1100" spc="-5">
                <a:latin typeface="Arial"/>
                <a:cs typeface="Arial"/>
              </a:rPr>
              <a:t>of issues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pending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59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69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19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7295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9395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3963670" cy="295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5863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587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	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Subsidiary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20">
                <a:latin typeface="Arial"/>
                <a:cs typeface="Arial"/>
              </a:rPr>
              <a:t>Typically:</a:t>
            </a:r>
            <a:endParaRPr sz="1100">
              <a:latin typeface="Arial"/>
              <a:cs typeface="Arial"/>
            </a:endParaRPr>
          </a:p>
          <a:p>
            <a:pPr marL="528955" marR="140081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Scope Management </a:t>
            </a:r>
            <a:r>
              <a:rPr dirty="0" sz="1100" spc="-5">
                <a:latin typeface="Arial"/>
                <a:cs typeface="Arial"/>
              </a:rPr>
              <a:t>Plan  Schedule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Cost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 marR="130238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Process </a:t>
            </a:r>
            <a:r>
              <a:rPr dirty="0" sz="1100" spc="-10">
                <a:latin typeface="Arial"/>
                <a:cs typeface="Arial"/>
              </a:rPr>
              <a:t>Improvement </a:t>
            </a:r>
            <a:r>
              <a:rPr dirty="0" sz="1100" spc="-5">
                <a:latin typeface="Arial"/>
                <a:cs typeface="Arial"/>
              </a:rPr>
              <a:t>Plan  Staffing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</a:t>
            </a:r>
            <a:r>
              <a:rPr dirty="0" sz="1100" spc="-10">
                <a:latin typeface="Arial"/>
                <a:cs typeface="Arial"/>
              </a:rPr>
              <a:t>Communication Management </a:t>
            </a:r>
            <a:r>
              <a:rPr dirty="0" sz="1100" spc="-5">
                <a:latin typeface="Arial"/>
                <a:cs typeface="Arial"/>
              </a:rPr>
              <a:t>Plan  Risk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Procurement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094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4569" y="477339"/>
            <a:ext cx="1278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01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3850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5685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7519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1075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3175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2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376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1097762"/>
            <a:ext cx="3319145" cy="17532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Milestone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Vital on construction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projects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Resource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Calendar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Identifies working/non-working </a:t>
            </a:r>
            <a:r>
              <a:rPr dirty="0" sz="1000" spc="-10">
                <a:latin typeface="Arial"/>
                <a:cs typeface="Arial"/>
              </a:rPr>
              <a:t>days </a:t>
            </a:r>
            <a:r>
              <a:rPr dirty="0" sz="1000" spc="-5">
                <a:latin typeface="Arial"/>
                <a:cs typeface="Arial"/>
              </a:rPr>
              <a:t>in general and </a:t>
            </a:r>
            <a:r>
              <a:rPr dirty="0" sz="1000" spc="-15">
                <a:latin typeface="Arial"/>
                <a:cs typeface="Arial"/>
              </a:rPr>
              <a:t>for  </a:t>
            </a:r>
            <a:r>
              <a:rPr dirty="0" sz="1000" spc="-5">
                <a:latin typeface="Arial"/>
                <a:cs typeface="Arial"/>
              </a:rPr>
              <a:t>individual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 marR="2150745">
              <a:lnSpc>
                <a:spcPct val="125299"/>
              </a:lnSpc>
              <a:spcBef>
                <a:spcPts val="15"/>
              </a:spcBef>
            </a:pPr>
            <a:r>
              <a:rPr dirty="0" sz="1100" spc="-5">
                <a:latin typeface="Arial"/>
                <a:cs typeface="Arial"/>
              </a:rPr>
              <a:t>Schedule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  Cost Baseline  Quality Baseline  Risk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094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5038" y="477339"/>
            <a:ext cx="11779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882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0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77428"/>
            <a:ext cx="3814445" cy="1816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604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top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contains elements of 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of the individual subsidiary </a:t>
            </a:r>
            <a:r>
              <a:rPr dirty="0" sz="1100" spc="-10">
                <a:latin typeface="Arial"/>
                <a:cs typeface="Arial"/>
              </a:rPr>
              <a:t>plans.</a:t>
            </a:r>
            <a:endParaRPr sz="1100">
              <a:latin typeface="Arial"/>
              <a:cs typeface="Arial"/>
            </a:endParaRPr>
          </a:p>
          <a:p>
            <a:pPr marL="12700" marR="133350">
              <a:lnSpc>
                <a:spcPct val="102699"/>
              </a:lnSpc>
            </a:pP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25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elements of the </a:t>
            </a:r>
            <a:r>
              <a:rPr dirty="0" sz="1100" spc="-15">
                <a:latin typeface="Arial"/>
                <a:cs typeface="Arial"/>
              </a:rPr>
              <a:t>top-level </a:t>
            </a:r>
            <a:r>
              <a:rPr dirty="0" sz="1100" spc="-5">
                <a:latin typeface="Arial"/>
                <a:cs typeface="Arial"/>
              </a:rPr>
              <a:t>plan is that it ‘maps  out’ the dependencies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various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processes.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i.e.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schedule </a:t>
            </a:r>
            <a:r>
              <a:rPr dirty="0" sz="1100" spc="-10">
                <a:latin typeface="Arial"/>
                <a:cs typeface="Arial"/>
              </a:rPr>
              <a:t>overrun </a:t>
            </a:r>
            <a:r>
              <a:rPr dirty="0" sz="1100" spc="-5">
                <a:latin typeface="Arial"/>
                <a:cs typeface="Arial"/>
              </a:rPr>
              <a:t>(Schedule  </a:t>
            </a:r>
            <a:r>
              <a:rPr dirty="0" sz="1100" spc="-10">
                <a:latin typeface="Arial"/>
                <a:cs typeface="Arial"/>
              </a:rPr>
              <a:t>Management)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quickly </a:t>
            </a:r>
            <a:r>
              <a:rPr dirty="0" sz="1100">
                <a:latin typeface="Arial"/>
                <a:cs typeface="Arial"/>
              </a:rPr>
              <a:t>ascertain </a:t>
            </a:r>
            <a:r>
              <a:rPr dirty="0" sz="1100" spc="-5">
                <a:latin typeface="Arial"/>
                <a:cs typeface="Arial"/>
              </a:rPr>
              <a:t>the impacts in  other plans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processes such as the cost </a:t>
            </a:r>
            <a:r>
              <a:rPr dirty="0" sz="1100" spc="-10">
                <a:latin typeface="Arial"/>
                <a:cs typeface="Arial"/>
              </a:rPr>
              <a:t>management  </a:t>
            </a:r>
            <a:r>
              <a:rPr dirty="0" sz="1100" spc="-5">
                <a:latin typeface="Arial"/>
                <a:cs typeface="Arial"/>
              </a:rPr>
              <a:t>plan, procurement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26797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all changes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through the </a:t>
            </a:r>
            <a:r>
              <a:rPr dirty="0" sz="1100" spc="-10">
                <a:latin typeface="Arial"/>
                <a:cs typeface="Arial"/>
              </a:rPr>
              <a:t>change 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10">
                <a:latin typeface="Arial"/>
                <a:cs typeface="Arial"/>
              </a:rPr>
              <a:t> process.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16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1169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PMP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6855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041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14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962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062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960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7313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071522"/>
            <a:ext cx="3845560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10">
                <a:latin typeface="Arial"/>
                <a:cs typeface="Arial"/>
              </a:rPr>
              <a:t> Judgment: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>
                <a:latin typeface="Arial"/>
                <a:cs typeface="Arial"/>
              </a:rPr>
              <a:t>Tailor </a:t>
            </a:r>
            <a:r>
              <a:rPr dirty="0" sz="1100" spc="-5">
                <a:latin typeface="Arial"/>
                <a:cs typeface="Arial"/>
              </a:rPr>
              <a:t>the process to </a:t>
            </a:r>
            <a:r>
              <a:rPr dirty="0" sz="1100" spc="-10">
                <a:latin typeface="Arial"/>
                <a:cs typeface="Arial"/>
              </a:rPr>
              <a:t>meet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technical </a:t>
            </a:r>
            <a:r>
              <a:rPr dirty="0" sz="1100" spc="-10">
                <a:latin typeface="Arial"/>
                <a:cs typeface="Arial"/>
              </a:rPr>
              <a:t>and management </a:t>
            </a:r>
            <a:r>
              <a:rPr dirty="0" sz="1100" spc="-5">
                <a:latin typeface="Arial"/>
                <a:cs typeface="Arial"/>
              </a:rPr>
              <a:t>details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included  in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Determine resources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skill </a:t>
            </a:r>
            <a:r>
              <a:rPr dirty="0" sz="1100" spc="-15">
                <a:latin typeface="Arial"/>
                <a:cs typeface="Arial"/>
              </a:rPr>
              <a:t>levels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Define 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configuration management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apply</a:t>
            </a:r>
            <a:endParaRPr sz="1100">
              <a:latin typeface="Arial"/>
              <a:cs typeface="Arial"/>
            </a:endParaRPr>
          </a:p>
          <a:p>
            <a:pPr marL="289560" marR="28702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Determine which project documents 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subject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 processes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Drawings, </a:t>
            </a:r>
            <a:r>
              <a:rPr dirty="0" sz="1000" spc="-5">
                <a:latin typeface="Arial"/>
                <a:cs typeface="Arial"/>
              </a:rPr>
              <a:t>specs, minutes of meetings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52006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594995">
              <a:lnSpc>
                <a:spcPct val="106700"/>
              </a:lnSpc>
              <a:spcBef>
                <a:spcPts val="38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Configuration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 and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 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70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70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191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291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66112"/>
            <a:ext cx="3850640" cy="19304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5844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Both are subsets of 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10">
                <a:latin typeface="Arial"/>
                <a:cs typeface="Arial"/>
              </a:rPr>
              <a:t>PM information </a:t>
            </a:r>
            <a:r>
              <a:rPr dirty="0" sz="1100" spc="-5">
                <a:latin typeface="Arial"/>
                <a:cs typeface="Arial"/>
              </a:rPr>
              <a:t>system.  </a:t>
            </a:r>
            <a:r>
              <a:rPr dirty="0" sz="1100" spc="-10">
                <a:latin typeface="Arial"/>
                <a:cs typeface="Arial"/>
              </a:rPr>
              <a:t>Configuration Management </a:t>
            </a:r>
            <a:r>
              <a:rPr dirty="0" sz="1100" spc="-5">
                <a:latin typeface="Arial"/>
                <a:cs typeface="Arial"/>
              </a:rPr>
              <a:t>System consists of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submitting proposed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that include </a:t>
            </a:r>
            <a:r>
              <a:rPr dirty="0" sz="1100" spc="-10">
                <a:latin typeface="Arial"/>
                <a:cs typeface="Arial"/>
              </a:rPr>
              <a:t>a tracking </a:t>
            </a:r>
            <a:r>
              <a:rPr dirty="0" sz="1100" spc="-5">
                <a:latin typeface="Arial"/>
                <a:cs typeface="Arial"/>
              </a:rPr>
              <a:t>system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10">
                <a:latin typeface="Arial"/>
                <a:cs typeface="Arial"/>
              </a:rPr>
              <a:t>and approving  </a:t>
            </a:r>
            <a:r>
              <a:rPr dirty="0" sz="1100" spc="-5">
                <a:latin typeface="Arial"/>
                <a:cs typeface="Arial"/>
              </a:rPr>
              <a:t>or rejecting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 marR="34226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that define </a:t>
            </a:r>
            <a:r>
              <a:rPr dirty="0" sz="1100" spc="-15">
                <a:latin typeface="Arial"/>
                <a:cs typeface="Arial"/>
              </a:rPr>
              <a:t>approval levels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authorising changes  that define </a:t>
            </a:r>
            <a:r>
              <a:rPr dirty="0" sz="1100" spc="-10">
                <a:latin typeface="Arial"/>
                <a:cs typeface="Arial"/>
              </a:rPr>
              <a:t>a method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validating </a:t>
            </a:r>
            <a:r>
              <a:rPr dirty="0" sz="1100" spc="-15">
                <a:latin typeface="Arial"/>
                <a:cs typeface="Arial"/>
              </a:rPr>
              <a:t>approved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12700" marR="6223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Normally the </a:t>
            </a:r>
            <a:r>
              <a:rPr dirty="0" sz="1100" spc="-10">
                <a:latin typeface="Arial"/>
                <a:cs typeface="Arial"/>
              </a:rPr>
              <a:t>Configuration Management </a:t>
            </a:r>
            <a:r>
              <a:rPr dirty="0" sz="1100" spc="-5">
                <a:latin typeface="Arial"/>
                <a:cs typeface="Arial"/>
              </a:rPr>
              <a:t>System includes the 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 system - </a:t>
            </a:r>
            <a:r>
              <a:rPr dirty="0" sz="1100" spc="-20">
                <a:latin typeface="Arial"/>
                <a:cs typeface="Arial"/>
              </a:rPr>
              <a:t>however </a:t>
            </a:r>
            <a:r>
              <a:rPr dirty="0" sz="1100" spc="-5">
                <a:latin typeface="Arial"/>
                <a:cs typeface="Arial"/>
              </a:rPr>
              <a:t>sometimes </a:t>
            </a:r>
            <a:r>
              <a:rPr dirty="0" sz="1100" spc="-10">
                <a:latin typeface="Arial"/>
                <a:cs typeface="Arial"/>
              </a:rPr>
              <a:t>(rarely) </a:t>
            </a:r>
            <a:r>
              <a:rPr dirty="0" sz="1100" spc="-5">
                <a:latin typeface="Arial"/>
                <a:cs typeface="Arial"/>
              </a:rPr>
              <a:t>it is  </a:t>
            </a:r>
            <a:r>
              <a:rPr dirty="0" sz="1100" spc="-10">
                <a:latin typeface="Arial"/>
                <a:cs typeface="Arial"/>
              </a:rPr>
              <a:t>separated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Configuration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269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7622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457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291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644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6479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997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0034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814259"/>
            <a:ext cx="3886200" cy="24745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Configuration </a:t>
            </a:r>
            <a:r>
              <a:rPr dirty="0" sz="1100" spc="-5">
                <a:latin typeface="Arial"/>
                <a:cs typeface="Arial"/>
              </a:rPr>
              <a:t>Mgt System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collection of </a:t>
            </a:r>
            <a:r>
              <a:rPr dirty="0" sz="1100" spc="-10">
                <a:latin typeface="Arial"/>
                <a:cs typeface="Arial"/>
              </a:rPr>
              <a:t>formal  </a:t>
            </a:r>
            <a:r>
              <a:rPr dirty="0" sz="1100" spc="-5">
                <a:latin typeface="Arial"/>
                <a:cs typeface="Arial"/>
              </a:rPr>
              <a:t>procedures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apply technical </a:t>
            </a:r>
            <a:r>
              <a:rPr dirty="0" sz="1100" spc="-10">
                <a:latin typeface="Arial"/>
                <a:cs typeface="Arial"/>
              </a:rPr>
              <a:t>and administrative </a:t>
            </a:r>
            <a:r>
              <a:rPr dirty="0" sz="1100" spc="-5">
                <a:latin typeface="Arial"/>
                <a:cs typeface="Arial"/>
              </a:rPr>
              <a:t>direction 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surveillance to:</a:t>
            </a:r>
            <a:endParaRPr sz="1100">
              <a:latin typeface="Arial"/>
              <a:cs typeface="Arial"/>
            </a:endParaRPr>
          </a:p>
          <a:p>
            <a:pPr marL="289560" marR="558165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and document </a:t>
            </a:r>
            <a:r>
              <a:rPr dirty="0" sz="1100" spc="-5">
                <a:latin typeface="Arial"/>
                <a:cs typeface="Arial"/>
              </a:rPr>
              <a:t>the functional </a:t>
            </a:r>
            <a:r>
              <a:rPr dirty="0" sz="1100" spc="-10">
                <a:latin typeface="Arial"/>
                <a:cs typeface="Arial"/>
              </a:rPr>
              <a:t>and physical  </a:t>
            </a:r>
            <a:r>
              <a:rPr dirty="0" sz="1100" spc="-5">
                <a:latin typeface="Arial"/>
                <a:cs typeface="Arial"/>
              </a:rPr>
              <a:t>characteristics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product or</a:t>
            </a:r>
            <a:r>
              <a:rPr dirty="0" sz="1100" spc="-10">
                <a:latin typeface="Arial"/>
                <a:cs typeface="Arial"/>
              </a:rPr>
              <a:t> component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Design </a:t>
            </a:r>
            <a:r>
              <a:rPr dirty="0" sz="1000" spc="-10">
                <a:latin typeface="Arial"/>
                <a:cs typeface="Arial"/>
              </a:rPr>
              <a:t>Drawings, </a:t>
            </a:r>
            <a:r>
              <a:rPr dirty="0" sz="1000" spc="-5">
                <a:latin typeface="Arial"/>
                <a:cs typeface="Arial"/>
              </a:rPr>
              <a:t>Specs, etc.</a:t>
            </a:r>
            <a:endParaRPr sz="1000">
              <a:latin typeface="Arial"/>
              <a:cs typeface="Arial"/>
            </a:endParaRPr>
          </a:p>
          <a:p>
            <a:pPr marL="566420" marR="334645" indent="-277495">
              <a:lnSpc>
                <a:spcPct val="106400"/>
              </a:lnSpc>
              <a:spcBef>
                <a:spcPts val="110"/>
              </a:spcBef>
            </a:pP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changes to these characteristics  </a:t>
            </a:r>
            <a:r>
              <a:rPr dirty="0" sz="1000" spc="-5">
                <a:latin typeface="Arial"/>
                <a:cs typeface="Arial"/>
              </a:rPr>
              <a:t>Changes to design </a:t>
            </a:r>
            <a:r>
              <a:rPr dirty="0" sz="1000" spc="-15">
                <a:latin typeface="Arial"/>
                <a:cs typeface="Arial"/>
              </a:rPr>
              <a:t>(move </a:t>
            </a:r>
            <a:r>
              <a:rPr dirty="0" sz="1000" spc="-5">
                <a:latin typeface="Arial"/>
                <a:cs typeface="Arial"/>
              </a:rPr>
              <a:t>a door) or changes to spec  (change the door handles being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used)</a:t>
            </a:r>
            <a:endParaRPr sz="1000">
              <a:latin typeface="Arial"/>
              <a:cs typeface="Arial"/>
            </a:endParaRPr>
          </a:p>
          <a:p>
            <a:pPr algn="ctr" marR="81915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Record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Report </a:t>
            </a:r>
            <a:r>
              <a:rPr dirty="0" sz="1100" spc="-10">
                <a:latin typeface="Arial"/>
                <a:cs typeface="Arial"/>
              </a:rPr>
              <a:t>each change and </a:t>
            </a:r>
            <a:r>
              <a:rPr dirty="0" sz="1100" spc="-5">
                <a:latin typeface="Arial"/>
                <a:cs typeface="Arial"/>
              </a:rPr>
              <a:t>its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implications</a:t>
            </a:r>
            <a:endParaRPr sz="1100">
              <a:latin typeface="Arial"/>
              <a:cs typeface="Arial"/>
            </a:endParaRPr>
          </a:p>
          <a:p>
            <a:pPr algn="ctr" marL="566420" marR="65468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"/>
                <a:cs typeface="Arial"/>
              </a:rPr>
              <a:t>Necessary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final accounts (read the contract)  </a:t>
            </a:r>
            <a:r>
              <a:rPr dirty="0" sz="1000" spc="-15">
                <a:latin typeface="Arial"/>
                <a:cs typeface="Arial"/>
              </a:rPr>
              <a:t>May have </a:t>
            </a:r>
            <a:r>
              <a:rPr dirty="0" sz="1000" spc="-5">
                <a:latin typeface="Arial"/>
                <a:cs typeface="Arial"/>
              </a:rPr>
              <a:t>cost, </a:t>
            </a:r>
            <a:r>
              <a:rPr dirty="0" sz="1000" spc="-10">
                <a:latin typeface="Arial"/>
                <a:cs typeface="Arial"/>
              </a:rPr>
              <a:t>safety </a:t>
            </a:r>
            <a:r>
              <a:rPr dirty="0" sz="1000" spc="-5">
                <a:latin typeface="Arial"/>
                <a:cs typeface="Arial"/>
              </a:rPr>
              <a:t>or schedule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implications</a:t>
            </a:r>
            <a:endParaRPr sz="1000">
              <a:latin typeface="Arial"/>
              <a:cs typeface="Arial"/>
            </a:endParaRPr>
          </a:p>
          <a:p>
            <a:pPr marL="289560" marR="95885">
              <a:lnSpc>
                <a:spcPct val="102600"/>
              </a:lnSpc>
              <a:spcBef>
                <a:spcPts val="315"/>
              </a:spcBef>
            </a:pP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5">
                <a:latin typeface="Arial"/>
                <a:cs typeface="Arial"/>
              </a:rPr>
              <a:t>the audit of the products or components to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verify  conformance </a:t>
            </a:r>
            <a:r>
              <a:rPr dirty="0" sz="1100" spc="-5">
                <a:latin typeface="Arial"/>
                <a:cs typeface="Arial"/>
              </a:rPr>
              <a:t>to requirements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604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81434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202438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2344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44444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68906"/>
            <a:ext cx="3798570" cy="16243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574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Integration Management Spans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5 PM </a:t>
            </a:r>
            <a:r>
              <a:rPr dirty="0" sz="1100" spc="-5">
                <a:latin typeface="Arial"/>
                <a:cs typeface="Arial"/>
              </a:rPr>
              <a:t>Process  Groups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Initiating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Planning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Executing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Monitoring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Controlling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Closing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 i="1">
                <a:latin typeface="Arial"/>
                <a:cs typeface="Arial"/>
              </a:rPr>
              <a:t>It is the first of the </a:t>
            </a:r>
            <a:r>
              <a:rPr dirty="0" sz="1100" spc="-10" i="1">
                <a:latin typeface="Arial"/>
                <a:cs typeface="Arial"/>
              </a:rPr>
              <a:t>10 PM Knowledge </a:t>
            </a:r>
            <a:r>
              <a:rPr dirty="0" sz="1100" spc="-5" i="1">
                <a:latin typeface="Arial"/>
                <a:cs typeface="Arial"/>
              </a:rPr>
              <a:t>Areas that </a:t>
            </a:r>
            <a:r>
              <a:rPr dirty="0" sz="1100" spc="-15" i="1">
                <a:latin typeface="Arial"/>
                <a:cs typeface="Arial"/>
              </a:rPr>
              <a:t>we </a:t>
            </a:r>
            <a:r>
              <a:rPr dirty="0" sz="1100" spc="-5" i="1">
                <a:latin typeface="Arial"/>
                <a:cs typeface="Arial"/>
              </a:rPr>
              <a:t>will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cover.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81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602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8144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825079"/>
            <a:ext cx="3813175" cy="24466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95934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 System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collection of </a:t>
            </a:r>
            <a:r>
              <a:rPr dirty="0" sz="1100" spc="-10">
                <a:latin typeface="Arial"/>
                <a:cs typeface="Arial"/>
              </a:rPr>
              <a:t>documented  </a:t>
            </a:r>
            <a:r>
              <a:rPr dirty="0" sz="1100" spc="-5">
                <a:latin typeface="Arial"/>
                <a:cs typeface="Arial"/>
              </a:rPr>
              <a:t>procedures that define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deliverables and  </a:t>
            </a:r>
            <a:r>
              <a:rPr dirty="0" sz="1100" spc="-5">
                <a:latin typeface="Arial"/>
                <a:cs typeface="Arial"/>
              </a:rPr>
              <a:t>documentation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Controlled, </a:t>
            </a:r>
            <a:r>
              <a:rPr dirty="0" sz="1100" spc="-10">
                <a:latin typeface="Arial"/>
                <a:cs typeface="Arial"/>
              </a:rPr>
              <a:t>Changed, 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Approved.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has the documents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ensuring the correct </a:t>
            </a:r>
            <a:r>
              <a:rPr dirty="0" sz="1100" spc="-10">
                <a:latin typeface="Arial"/>
                <a:cs typeface="Arial"/>
              </a:rPr>
              <a:t>version 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where </a:t>
            </a:r>
            <a:r>
              <a:rPr dirty="0" sz="1100" spc="-5">
                <a:latin typeface="Arial"/>
                <a:cs typeface="Arial"/>
              </a:rPr>
              <a:t>it should </a:t>
            </a:r>
            <a:r>
              <a:rPr dirty="0" sz="1100" spc="-15">
                <a:latin typeface="Arial"/>
                <a:cs typeface="Arial"/>
              </a:rPr>
              <a:t>be.</a:t>
            </a:r>
            <a:endParaRPr sz="1100">
              <a:latin typeface="Arial"/>
              <a:cs typeface="Arial"/>
            </a:endParaRPr>
          </a:p>
          <a:p>
            <a:pPr marL="289560" marR="14795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Normally controlled documents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formal </a:t>
            </a:r>
            <a:r>
              <a:rPr dirty="0" sz="1100" spc="-5">
                <a:latin typeface="Arial"/>
                <a:cs typeface="Arial"/>
              </a:rPr>
              <a:t>list of  recipients - ‘Controlled Copies’ are normally </a:t>
            </a:r>
            <a:r>
              <a:rPr dirty="0" sz="1100" spc="-10">
                <a:latin typeface="Arial"/>
                <a:cs typeface="Arial"/>
              </a:rPr>
              <a:t>marked </a:t>
            </a:r>
            <a:r>
              <a:rPr dirty="0" sz="1100" spc="-5">
                <a:latin typeface="Arial"/>
                <a:cs typeface="Arial"/>
              </a:rPr>
              <a:t>as  such.</a:t>
            </a:r>
            <a:endParaRPr sz="1100">
              <a:latin typeface="Arial"/>
              <a:cs typeface="Arial"/>
            </a:endParaRPr>
          </a:p>
          <a:p>
            <a:pPr marL="289560" marR="1143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requirement that all controlled copies of  superseded </a:t>
            </a:r>
            <a:r>
              <a:rPr dirty="0" sz="1100" spc="-10">
                <a:latin typeface="Arial"/>
                <a:cs typeface="Arial"/>
              </a:rPr>
              <a:t>drawings and </a:t>
            </a:r>
            <a:r>
              <a:rPr dirty="0" sz="1100" spc="-5">
                <a:latin typeface="Arial"/>
                <a:cs typeface="Arial"/>
              </a:rPr>
              <a:t>specs are returned to the </a:t>
            </a:r>
            <a:r>
              <a:rPr dirty="0" sz="1100" spc="-10">
                <a:latin typeface="Arial"/>
                <a:cs typeface="Arial"/>
              </a:rPr>
              <a:t>main  contractor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5">
                <a:latin typeface="Arial"/>
                <a:cs typeface="Arial"/>
              </a:rPr>
              <a:t>employer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destruction;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20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884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Develop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 Management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33601"/>
            <a:ext cx="2176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Documentation Issue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Approval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9750" y="1140265"/>
            <a:ext cx="2476232" cy="1650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2932035"/>
            <a:ext cx="38792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Extracted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Environmental </a:t>
            </a:r>
            <a:r>
              <a:rPr dirty="0" sz="1100" spc="-5">
                <a:latin typeface="Arial"/>
                <a:cs typeface="Arial"/>
              </a:rPr>
              <a:t>Impact Statement, Mutton Island  </a:t>
            </a:r>
            <a:r>
              <a:rPr dirty="0" sz="1100" spc="-10">
                <a:latin typeface="Arial"/>
                <a:cs typeface="Arial"/>
              </a:rPr>
              <a:t>Upgrade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877" y="1209701"/>
            <a:ext cx="3520017" cy="1382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737013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936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710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485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59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033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0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1861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768855"/>
            <a:ext cx="3806825" cy="25304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-15">
                <a:latin typeface="Arial"/>
                <a:cs typeface="Arial"/>
              </a:rPr>
              <a:t>Involves:</a:t>
            </a:r>
            <a:endParaRPr sz="1100">
              <a:latin typeface="Arial"/>
              <a:cs typeface="Arial"/>
            </a:endParaRPr>
          </a:p>
          <a:p>
            <a:pPr marL="289560" marR="80010">
              <a:lnSpc>
                <a:spcPct val="1026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Comparing Actual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against Planned Project 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and PM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336550">
              <a:lnSpc>
                <a:spcPct val="1026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Assessing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to determine if </a:t>
            </a:r>
            <a:r>
              <a:rPr dirty="0" sz="1100" spc="-10">
                <a:latin typeface="Arial"/>
                <a:cs typeface="Arial"/>
              </a:rPr>
              <a:t>corrective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5">
                <a:latin typeface="Arial"/>
                <a:cs typeface="Arial"/>
              </a:rPr>
              <a:t>preventative </a:t>
            </a:r>
            <a:r>
              <a:rPr dirty="0" sz="1100" spc="-5">
                <a:latin typeface="Arial"/>
                <a:cs typeface="Arial"/>
              </a:rPr>
              <a:t>actions are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marL="289560" marR="208915">
              <a:lnSpc>
                <a:spcPct val="102699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Analysing, </a:t>
            </a:r>
            <a:r>
              <a:rPr dirty="0" sz="1100" spc="-30">
                <a:latin typeface="Arial"/>
                <a:cs typeface="Arial"/>
              </a:rPr>
              <a:t>Tracking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Monitoring Project Risks;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documenting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findings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Maintaining </a:t>
            </a:r>
            <a:r>
              <a:rPr dirty="0" sz="1100" spc="-10">
                <a:latin typeface="Arial"/>
                <a:cs typeface="Arial"/>
              </a:rPr>
              <a:t>Accurate Information and </a:t>
            </a:r>
            <a:r>
              <a:rPr dirty="0" sz="1100" spc="-5">
                <a:latin typeface="Arial"/>
                <a:cs typeface="Arial"/>
              </a:rPr>
              <a:t>ensuring that it can  </a:t>
            </a:r>
            <a:r>
              <a:rPr dirty="0" sz="1100" spc="-10">
                <a:latin typeface="Arial"/>
                <a:cs typeface="Arial"/>
              </a:rPr>
              <a:t>be retrieved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timely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manner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Providing Information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Status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  <a:p>
            <a:pPr marL="289560" marR="226695">
              <a:lnSpc>
                <a:spcPct val="102600"/>
              </a:lnSpc>
              <a:spcBef>
                <a:spcPts val="265"/>
              </a:spcBef>
            </a:pPr>
            <a:r>
              <a:rPr dirty="0" sz="1100" spc="-10">
                <a:latin typeface="Arial"/>
                <a:cs typeface="Arial"/>
              </a:rPr>
              <a:t>Providing Forecasts </a:t>
            </a:r>
            <a:r>
              <a:rPr dirty="0" sz="1100" spc="-5">
                <a:latin typeface="Arial"/>
                <a:cs typeface="Arial"/>
              </a:rPr>
              <a:t>to cost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schedule models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Monitoring the implementation of </a:t>
            </a:r>
            <a:r>
              <a:rPr dirty="0" sz="1100" spc="-15">
                <a:latin typeface="Arial"/>
                <a:cs typeface="Arial"/>
              </a:rPr>
              <a:t>approved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17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277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377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75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109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85098"/>
            <a:ext cx="2668270" cy="12306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Inputs:</a:t>
            </a:r>
            <a:endParaRPr sz="1100">
              <a:latin typeface="Arial"/>
              <a:cs typeface="Arial"/>
            </a:endParaRPr>
          </a:p>
          <a:p>
            <a:pPr marL="289560" marR="77597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289560" marR="318135">
              <a:lnSpc>
                <a:spcPct val="113199"/>
              </a:lnSpc>
              <a:spcBef>
                <a:spcPts val="160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Factors  </a:t>
            </a:r>
            <a:r>
              <a:rPr dirty="0" sz="1100" spc="-5">
                <a:latin typeface="Arial"/>
                <a:cs typeface="Arial"/>
              </a:rPr>
              <a:t>Organisational Process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Financial Systems (Purchasing, et al)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10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60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442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79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2629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464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6299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038426"/>
            <a:ext cx="3885565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46062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Techniques:  </a:t>
            </a: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Judgement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Methodology</a:t>
            </a:r>
            <a:endParaRPr sz="1100">
              <a:latin typeface="Arial"/>
              <a:cs typeface="Arial"/>
            </a:endParaRPr>
          </a:p>
          <a:p>
            <a:pPr marL="566420" marR="11112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Methodology used </a:t>
            </a:r>
            <a:r>
              <a:rPr dirty="0" sz="1000" spc="-15">
                <a:latin typeface="Arial"/>
                <a:cs typeface="Arial"/>
              </a:rPr>
              <a:t>by </a:t>
            </a:r>
            <a:r>
              <a:rPr dirty="0" sz="1000" spc="-5">
                <a:latin typeface="Arial"/>
                <a:cs typeface="Arial"/>
              </a:rPr>
              <a:t>the PM team to ensure that the  project is being </a:t>
            </a:r>
            <a:r>
              <a:rPr dirty="0" sz="1000" spc="-10">
                <a:latin typeface="Arial"/>
                <a:cs typeface="Arial"/>
              </a:rPr>
              <a:t>executed </a:t>
            </a:r>
            <a:r>
              <a:rPr dirty="0" sz="1000" spc="-5">
                <a:latin typeface="Arial"/>
                <a:cs typeface="Arial"/>
              </a:rPr>
              <a:t>in accordance with the PM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Information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Also used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forecasts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Earned </a:t>
            </a:r>
            <a:r>
              <a:rPr dirty="0" sz="1100" spc="-25">
                <a:latin typeface="Arial"/>
                <a:cs typeface="Arial"/>
              </a:rPr>
              <a:t>Value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Used to </a:t>
            </a:r>
            <a:r>
              <a:rPr dirty="0" sz="1000">
                <a:latin typeface="Arial"/>
                <a:cs typeface="Arial"/>
              </a:rPr>
              <a:t>determine </a:t>
            </a:r>
            <a:r>
              <a:rPr dirty="0" sz="1000" spc="-5">
                <a:latin typeface="Arial"/>
                <a:cs typeface="Arial"/>
              </a:rPr>
              <a:t>current project status, past performance  and likely future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4015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Monitor and Control Project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 and Control 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532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4366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8921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958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311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7145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9183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961146"/>
            <a:ext cx="3839845" cy="20701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Outputs: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66420" marR="3937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Corrective Actions - Documented recommendations  required to </a:t>
            </a:r>
            <a:r>
              <a:rPr dirty="0" sz="1000">
                <a:latin typeface="Arial"/>
                <a:cs typeface="Arial"/>
              </a:rPr>
              <a:t>bring </a:t>
            </a:r>
            <a:r>
              <a:rPr dirty="0" sz="1000" spc="-10">
                <a:latin typeface="Arial"/>
                <a:cs typeface="Arial"/>
              </a:rPr>
              <a:t>expected </a:t>
            </a:r>
            <a:r>
              <a:rPr dirty="0" sz="1000" spc="-5">
                <a:latin typeface="Arial"/>
                <a:cs typeface="Arial"/>
              </a:rPr>
              <a:t>future project performance into  conformance</a:t>
            </a:r>
            <a:endParaRPr sz="1000">
              <a:latin typeface="Arial"/>
              <a:cs typeface="Arial"/>
            </a:endParaRPr>
          </a:p>
          <a:p>
            <a:pPr marL="566420" marR="5080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Arial"/>
                <a:cs typeface="Arial"/>
              </a:rPr>
              <a:t>Preventative </a:t>
            </a:r>
            <a:r>
              <a:rPr dirty="0" sz="1000" spc="-5">
                <a:latin typeface="Arial"/>
                <a:cs typeface="Arial"/>
              </a:rPr>
              <a:t>Actions - Documented recommendations that  reduce the probability of non-conformance </a:t>
            </a:r>
            <a:r>
              <a:rPr dirty="0" sz="1000" spc="-15">
                <a:latin typeface="Arial"/>
                <a:cs typeface="Arial"/>
              </a:rPr>
              <a:t>events  </a:t>
            </a:r>
            <a:r>
              <a:rPr dirty="0" sz="1000" spc="-5">
                <a:latin typeface="Arial"/>
                <a:cs typeface="Arial"/>
              </a:rPr>
              <a:t>Recommended </a:t>
            </a:r>
            <a:r>
              <a:rPr dirty="0" sz="1000" spc="-10">
                <a:latin typeface="Arial"/>
                <a:cs typeface="Arial"/>
              </a:rPr>
              <a:t>Defect </a:t>
            </a:r>
            <a:r>
              <a:rPr dirty="0" sz="1000" spc="-5">
                <a:latin typeface="Arial"/>
                <a:cs typeface="Arial"/>
              </a:rPr>
              <a:t>Repair - Repair of </a:t>
            </a:r>
            <a:r>
              <a:rPr dirty="0" sz="1000" spc="-10">
                <a:latin typeface="Arial"/>
                <a:cs typeface="Arial"/>
              </a:rPr>
              <a:t>Defects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45"/>
              </a:lnSpc>
            </a:pPr>
            <a:r>
              <a:rPr dirty="0" sz="1000" spc="-5">
                <a:latin typeface="Arial"/>
                <a:cs typeface="Arial"/>
              </a:rPr>
              <a:t>non-conformances identified during Quality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Management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5">
                <a:latin typeface="Arial"/>
                <a:cs typeface="Arial"/>
              </a:rPr>
              <a:t>Updates - </a:t>
            </a:r>
            <a:r>
              <a:rPr dirty="0" sz="1100" spc="-10">
                <a:latin typeface="Arial"/>
                <a:cs typeface="Arial"/>
              </a:rPr>
              <a:t>Forecasts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Arial"/>
                <a:cs typeface="Arial"/>
              </a:rPr>
              <a:t>ECT, </a:t>
            </a:r>
            <a:r>
              <a:rPr dirty="0" sz="1000" spc="-20">
                <a:latin typeface="Arial"/>
                <a:cs typeface="Arial"/>
              </a:rPr>
              <a:t>EAC, </a:t>
            </a:r>
            <a:r>
              <a:rPr dirty="0" sz="1000" spc="-5">
                <a:latin typeface="Arial"/>
                <a:cs typeface="Arial"/>
              </a:rPr>
              <a:t>Projected Completion Date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Updates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270" y="1277217"/>
            <a:ext cx="3549595" cy="118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597224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723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367293"/>
            <a:ext cx="386651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414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is required throughout the project  </a:t>
            </a:r>
            <a:r>
              <a:rPr dirty="0" sz="1100" spc="-10">
                <a:latin typeface="Arial"/>
                <a:cs typeface="Arial"/>
              </a:rPr>
              <a:t>lifecycle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Plan, </a:t>
            </a: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Statement, Specifications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controlled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maintained throughout the course of the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Progressive </a:t>
            </a:r>
            <a:r>
              <a:rPr dirty="0" sz="1100" spc="-5" b="1">
                <a:latin typeface="Arial"/>
                <a:cs typeface="Arial"/>
              </a:rPr>
              <a:t>Elaboration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requests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either </a:t>
            </a:r>
            <a:r>
              <a:rPr dirty="0" sz="1100" spc="-5" b="1">
                <a:latin typeface="Arial"/>
                <a:cs typeface="Arial"/>
              </a:rPr>
              <a:t>rejected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approved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962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85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212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249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350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24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6600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638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863597"/>
            <a:ext cx="3870960" cy="22853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Change Management</a:t>
            </a:r>
            <a:r>
              <a:rPr dirty="0" sz="1100" spc="-5">
                <a:latin typeface="Arial"/>
                <a:cs typeface="Arial"/>
              </a:rPr>
              <a:t> Activities: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Identifying that </a:t>
            </a:r>
            <a:r>
              <a:rPr dirty="0" sz="1100" spc="-10">
                <a:latin typeface="Arial"/>
                <a:cs typeface="Arial"/>
              </a:rPr>
              <a:t>a change needs </a:t>
            </a:r>
            <a:r>
              <a:rPr dirty="0" sz="1100" spc="-5">
                <a:latin typeface="Arial"/>
                <a:cs typeface="Arial"/>
              </a:rPr>
              <a:t>to occur or has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occurred</a:t>
            </a:r>
            <a:endParaRPr sz="1100">
              <a:latin typeface="Arial"/>
              <a:cs typeface="Arial"/>
            </a:endParaRPr>
          </a:p>
          <a:p>
            <a:pPr marL="289560" marR="102235">
              <a:lnSpc>
                <a:spcPts val="1200"/>
              </a:lnSpc>
              <a:spcBef>
                <a:spcPts val="310"/>
              </a:spcBef>
            </a:pPr>
            <a:r>
              <a:rPr dirty="0" sz="1100" spc="-5">
                <a:latin typeface="Arial"/>
                <a:cs typeface="Arial"/>
              </a:rPr>
              <a:t>Influencing the </a:t>
            </a:r>
            <a:r>
              <a:rPr dirty="0" sz="1100" spc="-10">
                <a:latin typeface="Arial"/>
                <a:cs typeface="Arial"/>
              </a:rPr>
              <a:t>factors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circumvent integrated change  </a:t>
            </a:r>
            <a:r>
              <a:rPr dirty="0" sz="1100" spc="-5">
                <a:latin typeface="Arial"/>
                <a:cs typeface="Arial"/>
              </a:rPr>
              <a:t>control so that only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changes are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implemented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Scope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Creep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10">
                <a:latin typeface="Arial"/>
                <a:cs typeface="Arial"/>
              </a:rPr>
              <a:t>and approving </a:t>
            </a:r>
            <a:r>
              <a:rPr dirty="0" sz="1100" spc="-5">
                <a:latin typeface="Arial"/>
                <a:cs typeface="Arial"/>
              </a:rPr>
              <a:t>requested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Changes when and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5">
                <a:latin typeface="Arial"/>
                <a:cs typeface="Arial"/>
              </a:rPr>
              <a:t>they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occur</a:t>
            </a:r>
            <a:endParaRPr sz="1100">
              <a:latin typeface="Arial"/>
              <a:cs typeface="Arial"/>
            </a:endParaRPr>
          </a:p>
          <a:p>
            <a:pPr marL="289560" marR="255904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Maintaining the integrity of baselines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releasing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only  </a:t>
            </a:r>
            <a:r>
              <a:rPr dirty="0" sz="1100" spc="-15">
                <a:latin typeface="Arial"/>
                <a:cs typeface="Arial"/>
              </a:rPr>
              <a:t>approved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changes typically modify baseline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20"/>
              </a:spcBef>
            </a:pP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10">
                <a:latin typeface="Arial"/>
                <a:cs typeface="Arial"/>
              </a:rPr>
              <a:t>and Approving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0">
                <a:latin typeface="Arial"/>
                <a:cs typeface="Arial"/>
              </a:rPr>
              <a:t>recommended corrective and  </a:t>
            </a:r>
            <a:r>
              <a:rPr dirty="0" sz="1100" spc="-15">
                <a:latin typeface="Arial"/>
                <a:cs typeface="Arial"/>
              </a:rPr>
              <a:t>preventative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587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688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78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88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7989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31810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09573"/>
            <a:ext cx="3736340" cy="24847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70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is the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formally </a:t>
            </a:r>
            <a:r>
              <a:rPr dirty="0" sz="1100" spc="-5">
                <a:latin typeface="Arial"/>
                <a:cs typeface="Arial"/>
              </a:rPr>
              <a:t>authorises 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Manager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appointed at this stage  Projects are usually </a:t>
            </a:r>
            <a:r>
              <a:rPr dirty="0" sz="1100">
                <a:latin typeface="Arial"/>
                <a:cs typeface="Arial"/>
              </a:rPr>
              <a:t>chartered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authorised </a:t>
            </a:r>
            <a:r>
              <a:rPr dirty="0" sz="1100" spc="-10">
                <a:latin typeface="Arial"/>
                <a:cs typeface="Arial"/>
              </a:rPr>
              <a:t>external </a:t>
            </a:r>
            <a:r>
              <a:rPr dirty="0" sz="1100" spc="-5">
                <a:latin typeface="Arial"/>
                <a:cs typeface="Arial"/>
              </a:rPr>
              <a:t>to the  project organisation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enterprise, </a:t>
            </a:r>
            <a:r>
              <a:rPr dirty="0" sz="1100" spc="-10">
                <a:latin typeface="Arial"/>
                <a:cs typeface="Arial"/>
              </a:rPr>
              <a:t>government </a:t>
            </a:r>
            <a:r>
              <a:rPr dirty="0" sz="1100" spc="-25">
                <a:latin typeface="Arial"/>
                <a:cs typeface="Arial"/>
              </a:rPr>
              <a:t>agency, </a:t>
            </a:r>
            <a:r>
              <a:rPr dirty="0" sz="1100" spc="-10">
                <a:latin typeface="Arial"/>
                <a:cs typeface="Arial"/>
              </a:rPr>
              <a:t>a  program </a:t>
            </a:r>
            <a:r>
              <a:rPr dirty="0" sz="1100" spc="-5">
                <a:latin typeface="Arial"/>
                <a:cs typeface="Arial"/>
              </a:rPr>
              <a:t>organisation, 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portfolio organisation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Market Demand (e.g. </a:t>
            </a:r>
            <a:r>
              <a:rPr dirty="0" sz="1100" spc="-5">
                <a:latin typeface="Arial"/>
                <a:cs typeface="Arial"/>
              </a:rPr>
              <a:t>Housing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Projects)</a:t>
            </a:r>
            <a:endParaRPr sz="1100">
              <a:latin typeface="Arial"/>
              <a:cs typeface="Arial"/>
            </a:endParaRPr>
          </a:p>
          <a:p>
            <a:pPr algn="just" marL="289560" marR="35115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Business </a:t>
            </a:r>
            <a:r>
              <a:rPr dirty="0" sz="1100" spc="-10">
                <a:latin typeface="Arial"/>
                <a:cs typeface="Arial"/>
              </a:rPr>
              <a:t>Need (e.g.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10">
                <a:latin typeface="Arial"/>
                <a:cs typeface="Arial"/>
              </a:rPr>
              <a:t>Offices,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IT system)  Customer Request </a:t>
            </a:r>
            <a:r>
              <a:rPr dirty="0" sz="1100" spc="-10">
                <a:latin typeface="Arial"/>
                <a:cs typeface="Arial"/>
              </a:rPr>
              <a:t>(e.g. </a:t>
            </a:r>
            <a:r>
              <a:rPr dirty="0" sz="1100" spc="-5">
                <a:latin typeface="Arial"/>
                <a:cs typeface="Arial"/>
              </a:rPr>
              <a:t>Construction </a:t>
            </a:r>
            <a:r>
              <a:rPr dirty="0" sz="1100" spc="-10">
                <a:latin typeface="Arial"/>
                <a:cs typeface="Arial"/>
              </a:rPr>
              <a:t>Contracting)  </a:t>
            </a:r>
            <a:r>
              <a:rPr dirty="0" sz="1100" spc="-15">
                <a:latin typeface="Arial"/>
                <a:cs typeface="Arial"/>
              </a:rPr>
              <a:t>Technological </a:t>
            </a:r>
            <a:r>
              <a:rPr dirty="0" sz="1100" spc="-10">
                <a:latin typeface="Arial"/>
                <a:cs typeface="Arial"/>
              </a:rPr>
              <a:t>Advance (e.g. Broadband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Cabling)</a:t>
            </a:r>
            <a:endParaRPr sz="1100">
              <a:latin typeface="Arial"/>
              <a:cs typeface="Arial"/>
            </a:endParaRPr>
          </a:p>
          <a:p>
            <a:pPr algn="just" marL="289560" marR="45910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Legal Requirement </a:t>
            </a:r>
            <a:r>
              <a:rPr dirty="0" sz="1100" spc="-10">
                <a:latin typeface="Arial"/>
                <a:cs typeface="Arial"/>
              </a:rPr>
              <a:t>(e.g. change </a:t>
            </a:r>
            <a:r>
              <a:rPr dirty="0" sz="1100" spc="-5">
                <a:latin typeface="Arial"/>
                <a:cs typeface="Arial"/>
              </a:rPr>
              <a:t>in air emissions  </a:t>
            </a:r>
            <a:r>
              <a:rPr dirty="0" sz="1100" spc="-10">
                <a:latin typeface="Arial"/>
                <a:cs typeface="Arial"/>
              </a:rPr>
              <a:t>regulations.)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Social </a:t>
            </a:r>
            <a:r>
              <a:rPr dirty="0" sz="1100" spc="-10">
                <a:latin typeface="Arial"/>
                <a:cs typeface="Arial"/>
              </a:rPr>
              <a:t>Need (e.g. </a:t>
            </a:r>
            <a:r>
              <a:rPr dirty="0" sz="1100" spc="-15">
                <a:latin typeface="Arial"/>
                <a:cs typeface="Arial"/>
              </a:rPr>
              <a:t>Water </a:t>
            </a:r>
            <a:r>
              <a:rPr dirty="0" sz="1100" spc="-20">
                <a:latin typeface="Arial"/>
                <a:cs typeface="Arial"/>
              </a:rPr>
              <a:t>Treatment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Plant)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68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202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75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656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490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44699"/>
            <a:ext cx="3855085" cy="16122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latin typeface="Arial"/>
                <a:cs typeface="Arial"/>
              </a:rPr>
              <a:t>Change Management</a:t>
            </a:r>
            <a:r>
              <a:rPr dirty="0" sz="1100" spc="-5">
                <a:latin typeface="Arial"/>
                <a:cs typeface="Arial"/>
              </a:rPr>
              <a:t> Activities: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Coordinating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across the entire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algn="just"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Controlling and Updating Scope, Cost, Budget, etc., based  upon </a:t>
            </a: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  <a:p>
            <a:pPr algn="just" marL="289560" marR="92075">
              <a:lnSpc>
                <a:spcPct val="113199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One change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effect a multitude </a:t>
            </a:r>
            <a:r>
              <a:rPr dirty="0" sz="1100" spc="-5">
                <a:latin typeface="Arial"/>
                <a:cs typeface="Arial"/>
              </a:rPr>
              <a:t>of documents  Documenting the complete impact of requested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algn="just" marL="566420" marR="8890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It is not </a:t>
            </a:r>
            <a:r>
              <a:rPr dirty="0" sz="1000" spc="-10">
                <a:latin typeface="Arial"/>
                <a:cs typeface="Arial"/>
              </a:rPr>
              <a:t>always </a:t>
            </a:r>
            <a:r>
              <a:rPr dirty="0" sz="1000" spc="-5">
                <a:latin typeface="Arial"/>
                <a:cs typeface="Arial"/>
              </a:rPr>
              <a:t>possible to predict ahead of time what the  </a:t>
            </a:r>
            <a:r>
              <a:rPr dirty="0" sz="1000" spc="-10">
                <a:latin typeface="Arial"/>
                <a:cs typeface="Arial"/>
              </a:rPr>
              <a:t>exact </a:t>
            </a:r>
            <a:r>
              <a:rPr dirty="0" sz="1000" spc="-5">
                <a:latin typeface="Arial"/>
                <a:cs typeface="Arial"/>
              </a:rPr>
              <a:t>impact of a change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10">
                <a:latin typeface="Arial"/>
                <a:cs typeface="Arial"/>
              </a:rPr>
              <a:t>be. </a:t>
            </a:r>
            <a:r>
              <a:rPr dirty="0" sz="1000" spc="-5">
                <a:latin typeface="Arial"/>
                <a:cs typeface="Arial"/>
              </a:rPr>
              <a:t>An initial estimate of 2  weeks </a:t>
            </a:r>
            <a:r>
              <a:rPr dirty="0" sz="1000" spc="-10">
                <a:latin typeface="Arial"/>
                <a:cs typeface="Arial"/>
              </a:rPr>
              <a:t>delay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10">
                <a:latin typeface="Arial"/>
                <a:cs typeface="Arial"/>
              </a:rPr>
              <a:t>prove </a:t>
            </a:r>
            <a:r>
              <a:rPr dirty="0" sz="1000" spc="-5">
                <a:latin typeface="Arial"/>
                <a:cs typeface="Arial"/>
              </a:rPr>
              <a:t>to be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inaccurate.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706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807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6907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00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107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308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7408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9509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938070"/>
            <a:ext cx="2914015" cy="212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Proposed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can require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revised:  </a:t>
            </a:r>
            <a:r>
              <a:rPr dirty="0" sz="1100" spc="-5">
                <a:latin typeface="Arial"/>
                <a:cs typeface="Arial"/>
              </a:rPr>
              <a:t>Cost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estimates</a:t>
            </a:r>
            <a:endParaRPr sz="1100">
              <a:latin typeface="Arial"/>
              <a:cs typeface="Arial"/>
            </a:endParaRPr>
          </a:p>
          <a:p>
            <a:pPr marL="289560" marR="117602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Schedule activity  Schedule dates  Resource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887730" indent="2768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analysis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response  Also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require modification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289560" marR="186182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Scope  </a:t>
            </a:r>
            <a:r>
              <a:rPr dirty="0" sz="1100" spc="-5">
                <a:latin typeface="Arial"/>
                <a:cs typeface="Arial"/>
              </a:rPr>
              <a:t>Deli</a:t>
            </a:r>
            <a:r>
              <a:rPr dirty="0" sz="1100" spc="-35">
                <a:latin typeface="Arial"/>
                <a:cs typeface="Arial"/>
              </a:rPr>
              <a:t>v</a:t>
            </a:r>
            <a:r>
              <a:rPr dirty="0" sz="1100" spc="-10">
                <a:latin typeface="Arial"/>
                <a:cs typeface="Arial"/>
              </a:rPr>
              <a:t>e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b</a:t>
            </a:r>
            <a:r>
              <a:rPr dirty="0" sz="1100" spc="-5">
                <a:latin typeface="Arial"/>
                <a:cs typeface="Arial"/>
              </a:rPr>
              <a:t>les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506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607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489772"/>
            <a:ext cx="384492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Every </a:t>
            </a:r>
            <a:r>
              <a:rPr dirty="0" sz="1100" spc="-10">
                <a:latin typeface="Arial"/>
                <a:cs typeface="Arial"/>
              </a:rPr>
              <a:t>documented </a:t>
            </a:r>
            <a:r>
              <a:rPr dirty="0" sz="1100" spc="-5">
                <a:latin typeface="Arial"/>
                <a:cs typeface="Arial"/>
              </a:rPr>
              <a:t>requested </a:t>
            </a:r>
            <a:r>
              <a:rPr dirty="0" sz="1100" spc="-10">
                <a:latin typeface="Arial"/>
                <a:cs typeface="Arial"/>
              </a:rPr>
              <a:t>change must be </a:t>
            </a:r>
            <a:r>
              <a:rPr dirty="0" sz="1100" spc="-5">
                <a:latin typeface="Arial"/>
                <a:cs typeface="Arial"/>
              </a:rPr>
              <a:t>either accepted  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rejected.: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Requires persons 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authority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Boards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formed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36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43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53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637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535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369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201087"/>
            <a:ext cx="2545080" cy="14401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Inputs:</a:t>
            </a:r>
            <a:endParaRPr sz="1100">
              <a:latin typeface="Arial"/>
              <a:cs typeface="Arial"/>
            </a:endParaRPr>
          </a:p>
          <a:p>
            <a:pPr marL="289560" marR="37147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</a:t>
            </a:r>
            <a:r>
              <a:rPr dirty="0" sz="1100" spc="-15">
                <a:latin typeface="Arial"/>
                <a:cs typeface="Arial"/>
              </a:rPr>
              <a:t>Work Performance </a:t>
            </a:r>
            <a:r>
              <a:rPr dirty="0" sz="1100" spc="-10">
                <a:latin typeface="Arial"/>
                <a:cs typeface="Arial"/>
              </a:rPr>
              <a:t>Information  Change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289560" marR="194945">
              <a:lnSpc>
                <a:spcPct val="113199"/>
              </a:lnSpc>
              <a:spcBef>
                <a:spcPts val="160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Factors  </a:t>
            </a:r>
            <a:r>
              <a:rPr dirty="0" sz="1100" spc="-5">
                <a:latin typeface="Arial"/>
                <a:cs typeface="Arial"/>
              </a:rPr>
              <a:t>Organisational Process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Procedures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change control,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200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80343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590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69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27897"/>
            <a:ext cx="3436620" cy="115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011045" indent="-277495">
              <a:lnSpc>
                <a:spcPct val="113199"/>
              </a:lnSpc>
              <a:spcBef>
                <a:spcPts val="100"/>
              </a:spcBef>
            </a:pPr>
            <a:r>
              <a:rPr dirty="0" sz="1100" spc="-3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Techniques:  </a:t>
            </a: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Judgement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Approval </a:t>
            </a:r>
            <a:r>
              <a:rPr dirty="0" sz="1000" spc="-5">
                <a:latin typeface="Arial"/>
                <a:cs typeface="Arial"/>
              </a:rPr>
              <a:t>Authorities are assumed to posses expert  judgement.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 Meetings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Both Will normally require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2992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Perform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Integrated Change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81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6215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177337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92520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07703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2288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326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642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1146007"/>
            <a:ext cx="2451100" cy="16097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>
                <a:latin typeface="Arial"/>
                <a:cs typeface="Arial"/>
              </a:rPr>
              <a:t>Outputs:</a:t>
            </a:r>
            <a:endParaRPr sz="1100">
              <a:latin typeface="Arial"/>
              <a:cs typeface="Arial"/>
            </a:endParaRPr>
          </a:p>
          <a:p>
            <a:pPr marL="566420" marR="127635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 Status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  </a:t>
            </a: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 Requests  Rejected Change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Requests</a:t>
            </a:r>
            <a:endParaRPr sz="1000">
              <a:latin typeface="Arial"/>
              <a:cs typeface="Arial"/>
            </a:endParaRPr>
          </a:p>
          <a:p>
            <a:pPr marL="566420" marR="161290">
              <a:lnSpc>
                <a:spcPts val="1200"/>
              </a:lnSpc>
              <a:spcBef>
                <a:spcPts val="35"/>
              </a:spcBef>
            </a:pP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Corrective Actions  </a:t>
            </a:r>
            <a:r>
              <a:rPr dirty="0" sz="1000" spc="-10">
                <a:latin typeface="Arial"/>
                <a:cs typeface="Arial"/>
              </a:rPr>
              <a:t>Approved Preventative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Actions  </a:t>
            </a:r>
            <a:r>
              <a:rPr dirty="0" sz="1000" spc="-10">
                <a:latin typeface="Arial"/>
                <a:cs typeface="Arial"/>
              </a:rPr>
              <a:t>Approved Defect </a:t>
            </a:r>
            <a:r>
              <a:rPr dirty="0" sz="1000" spc="-5">
                <a:latin typeface="Arial"/>
                <a:cs typeface="Arial"/>
              </a:rPr>
              <a:t>Repair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650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  Project </a:t>
            </a:r>
            <a:r>
              <a:rPr dirty="0" sz="1100" spc="-10">
                <a:latin typeface="Arial"/>
                <a:cs typeface="Arial"/>
              </a:rPr>
              <a:t>Document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 Project or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762" y="1357203"/>
            <a:ext cx="3564261" cy="985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2477273"/>
            <a:ext cx="2127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Closing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6844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894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19021"/>
            <a:ext cx="3871595" cy="1988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71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Close Project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the project closure </a:t>
            </a:r>
            <a:r>
              <a:rPr dirty="0" sz="1100">
                <a:latin typeface="Arial"/>
                <a:cs typeface="Arial"/>
              </a:rPr>
              <a:t>portion </a:t>
            </a:r>
            <a:r>
              <a:rPr dirty="0" sz="1100" spc="-5">
                <a:latin typeface="Arial"/>
                <a:cs typeface="Arial"/>
              </a:rPr>
              <a:t>of  the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  <a:p>
            <a:pPr marL="12700" marR="8509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‘Close Project’ process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applied to the project as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whole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applied 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phase</a:t>
            </a:r>
            <a:endParaRPr sz="1100">
              <a:latin typeface="Arial"/>
              <a:cs typeface="Arial"/>
            </a:endParaRPr>
          </a:p>
          <a:p>
            <a:pPr marL="12700" marR="57785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Usually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10">
                <a:latin typeface="Arial"/>
                <a:cs typeface="Arial"/>
              </a:rPr>
              <a:t>verifying and </a:t>
            </a:r>
            <a:r>
              <a:rPr dirty="0" sz="1100" spc="-5">
                <a:latin typeface="Arial"/>
                <a:cs typeface="Arial"/>
              </a:rPr>
              <a:t>documenting project </a:t>
            </a:r>
            <a:r>
              <a:rPr dirty="0" sz="1100" spc="-15">
                <a:latin typeface="Arial"/>
                <a:cs typeface="Arial"/>
              </a:rPr>
              <a:t>deliverable  </a:t>
            </a:r>
            <a:r>
              <a:rPr dirty="0" sz="1100" spc="-5">
                <a:latin typeface="Arial"/>
                <a:cs typeface="Arial"/>
              </a:rPr>
              <a:t>acceptances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0">
                <a:latin typeface="Arial"/>
                <a:cs typeface="Arial"/>
              </a:rPr>
              <a:t>However </a:t>
            </a:r>
            <a:r>
              <a:rPr dirty="0" sz="1100" spc="-5">
                <a:latin typeface="Arial"/>
                <a:cs typeface="Arial"/>
              </a:rPr>
              <a:t>sometimes it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documenting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was  </a:t>
            </a:r>
            <a:r>
              <a:rPr dirty="0" sz="1100" spc="-5">
                <a:latin typeface="Arial"/>
                <a:cs typeface="Arial"/>
              </a:rPr>
              <a:t>terminated </a:t>
            </a:r>
            <a:r>
              <a:rPr dirty="0" sz="1100" spc="-15">
                <a:latin typeface="Arial"/>
                <a:cs typeface="Arial"/>
              </a:rPr>
              <a:t>before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completion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Arial"/>
                <a:cs typeface="Arial"/>
              </a:rPr>
              <a:t>Two </a:t>
            </a:r>
            <a:r>
              <a:rPr dirty="0" sz="1100" spc="-10">
                <a:latin typeface="Arial"/>
                <a:cs typeface="Arial"/>
              </a:rPr>
              <a:t>main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activities</a:t>
            </a:r>
            <a:endParaRPr sz="1100">
              <a:latin typeface="Arial"/>
              <a:cs typeface="Arial"/>
            </a:endParaRPr>
          </a:p>
          <a:p>
            <a:pPr marL="289560" marR="151511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Administrative </a:t>
            </a:r>
            <a:r>
              <a:rPr dirty="0" sz="1100" spc="-5">
                <a:latin typeface="Arial"/>
                <a:cs typeface="Arial"/>
              </a:rPr>
              <a:t>Closure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Procedure 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Closure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Procedure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 Project or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5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752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85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95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951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7858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7823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032634"/>
            <a:ext cx="3504565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42049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Administrative Closure  </a:t>
            </a:r>
            <a:r>
              <a:rPr dirty="0" sz="1100" spc="-5">
                <a:latin typeface="Arial"/>
                <a:cs typeface="Arial"/>
              </a:rPr>
              <a:t>Collection of Project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Records  </a:t>
            </a:r>
            <a:r>
              <a:rPr dirty="0" sz="1100" spc="-10">
                <a:latin typeface="Arial"/>
                <a:cs typeface="Arial"/>
              </a:rPr>
              <a:t>Success/Failure </a:t>
            </a:r>
            <a:r>
              <a:rPr dirty="0" sz="1100" spc="-5">
                <a:latin typeface="Arial"/>
                <a:cs typeface="Arial"/>
              </a:rPr>
              <a:t>Analysis  Lessons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Learned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Archiving of Project</a:t>
            </a:r>
            <a:r>
              <a:rPr dirty="0" sz="1100" spc="-10">
                <a:latin typeface="Arial"/>
                <a:cs typeface="Arial"/>
              </a:rPr>
              <a:t> Information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Closure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Activities required to settle or close 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algn="r" marR="5461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TOC; </a:t>
            </a:r>
            <a:r>
              <a:rPr dirty="0" sz="1000" spc="-5">
                <a:latin typeface="Arial"/>
                <a:cs typeface="Arial"/>
              </a:rPr>
              <a:t>Completion </a:t>
            </a:r>
            <a:r>
              <a:rPr dirty="0" sz="1000" spc="5">
                <a:latin typeface="Arial"/>
                <a:cs typeface="Arial"/>
              </a:rPr>
              <a:t>Cert; </a:t>
            </a:r>
            <a:r>
              <a:rPr dirty="0" sz="1000" spc="-10">
                <a:latin typeface="Arial"/>
                <a:cs typeface="Arial"/>
              </a:rPr>
              <a:t>Defects </a:t>
            </a:r>
            <a:r>
              <a:rPr dirty="0" sz="1000" spc="-5">
                <a:latin typeface="Arial"/>
                <a:cs typeface="Arial"/>
              </a:rPr>
              <a:t>Liability </a:t>
            </a:r>
            <a:r>
              <a:rPr dirty="0" sz="1000" spc="-10">
                <a:latin typeface="Arial"/>
                <a:cs typeface="Arial"/>
              </a:rPr>
              <a:t>Period,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Requires verification of project (product)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862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62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062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163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53247"/>
            <a:ext cx="3897629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Developing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links the project with 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goals </a:t>
            </a:r>
            <a:r>
              <a:rPr dirty="0" sz="1100" spc="-10">
                <a:latin typeface="Arial"/>
                <a:cs typeface="Arial"/>
              </a:rPr>
              <a:t>and  strategy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company </a:t>
            </a:r>
            <a:r>
              <a:rPr dirty="0" sz="1100" spc="-5">
                <a:latin typeface="Arial"/>
                <a:cs typeface="Arial"/>
              </a:rPr>
              <a:t>(if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can’t link it,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10">
                <a:latin typeface="Arial"/>
                <a:cs typeface="Arial"/>
              </a:rPr>
              <a:t>do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it?)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is primarily concerned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with:</a:t>
            </a:r>
            <a:endParaRPr sz="1100">
              <a:latin typeface="Arial"/>
              <a:cs typeface="Arial"/>
            </a:endParaRPr>
          </a:p>
          <a:p>
            <a:pPr marL="289560" marR="18542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Documenting </a:t>
            </a:r>
            <a:r>
              <a:rPr dirty="0" sz="1100" spc="-10">
                <a:latin typeface="Arial"/>
                <a:cs typeface="Arial"/>
              </a:rPr>
              <a:t>business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 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justification</a:t>
            </a:r>
            <a:endParaRPr sz="1100">
              <a:latin typeface="Arial"/>
              <a:cs typeface="Arial"/>
            </a:endParaRPr>
          </a:p>
          <a:p>
            <a:pPr marL="289560" marR="54292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Current understanding of customers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  Product, service, or result to satisfy the</a:t>
            </a:r>
            <a:r>
              <a:rPr dirty="0" sz="1100" spc="-20">
                <a:latin typeface="Arial"/>
                <a:cs typeface="Arial"/>
              </a:rPr>
              <a:t> above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58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539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6499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459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419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379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33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6298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997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31939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294" y="776653"/>
            <a:ext cx="3791585" cy="25304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89560" marR="104139" indent="-277495">
              <a:lnSpc>
                <a:spcPct val="110500"/>
              </a:lnSpc>
              <a:spcBef>
                <a:spcPts val="204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should address the </a:t>
            </a:r>
            <a:r>
              <a:rPr dirty="0" sz="1100" spc="-10">
                <a:latin typeface="Arial"/>
                <a:cs typeface="Arial"/>
              </a:rPr>
              <a:t>following:  </a:t>
            </a:r>
            <a:r>
              <a:rPr dirty="0" sz="1100" spc="-5">
                <a:latin typeface="Arial"/>
                <a:cs typeface="Arial"/>
              </a:rPr>
              <a:t>Requirements that satisfy </a:t>
            </a:r>
            <a:r>
              <a:rPr dirty="0" sz="1100" spc="-15">
                <a:latin typeface="Arial"/>
                <a:cs typeface="Arial"/>
              </a:rPr>
              <a:t>customer, sponsor,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other  </a:t>
            </a:r>
            <a:r>
              <a:rPr dirty="0" sz="1100" spc="-10">
                <a:latin typeface="Arial"/>
                <a:cs typeface="Arial"/>
              </a:rPr>
              <a:t>stakeholders needs, wants and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289560" marR="675640">
              <a:lnSpc>
                <a:spcPct val="116900"/>
              </a:lnSpc>
            </a:pPr>
            <a:r>
              <a:rPr dirty="0" sz="1100" spc="-5">
                <a:latin typeface="Arial"/>
                <a:cs typeface="Arial"/>
              </a:rPr>
              <a:t>Business </a:t>
            </a:r>
            <a:r>
              <a:rPr dirty="0" sz="1100" spc="-10">
                <a:latin typeface="Arial"/>
                <a:cs typeface="Arial"/>
              </a:rPr>
              <a:t>Needs, </a:t>
            </a:r>
            <a:r>
              <a:rPr dirty="0" sz="1100" spc="-5">
                <a:latin typeface="Arial"/>
                <a:cs typeface="Arial"/>
              </a:rPr>
              <a:t>high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project description  Project purpose 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justification</a:t>
            </a:r>
            <a:endParaRPr sz="1100">
              <a:latin typeface="Arial"/>
              <a:cs typeface="Arial"/>
            </a:endParaRPr>
          </a:p>
          <a:p>
            <a:pPr marL="289560" marR="711835">
              <a:lnSpc>
                <a:spcPct val="116900"/>
              </a:lnSpc>
            </a:pPr>
            <a:r>
              <a:rPr dirty="0" sz="1100" spc="-5">
                <a:latin typeface="Arial"/>
                <a:cs typeface="Arial"/>
              </a:rPr>
              <a:t>Assigned Project </a:t>
            </a:r>
            <a:r>
              <a:rPr dirty="0" sz="1100" spc="-10">
                <a:latin typeface="Arial"/>
                <a:cs typeface="Arial"/>
              </a:rPr>
              <a:t>Manager and </a:t>
            </a:r>
            <a:r>
              <a:rPr dirty="0" sz="1100" spc="-5">
                <a:latin typeface="Arial"/>
                <a:cs typeface="Arial"/>
              </a:rPr>
              <a:t>authority </a:t>
            </a:r>
            <a:r>
              <a:rPr dirty="0" sz="1100" spc="-20">
                <a:latin typeface="Arial"/>
                <a:cs typeface="Arial"/>
              </a:rPr>
              <a:t>level  </a:t>
            </a:r>
            <a:r>
              <a:rPr dirty="0" sz="1100" spc="-5">
                <a:latin typeface="Arial"/>
                <a:cs typeface="Arial"/>
              </a:rPr>
              <a:t>Summary milestone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dirty="0" sz="1100" spc="-10">
                <a:latin typeface="Arial"/>
                <a:cs typeface="Arial"/>
              </a:rPr>
              <a:t>Stakeholder </a:t>
            </a:r>
            <a:r>
              <a:rPr dirty="0" sz="1100" spc="-5">
                <a:latin typeface="Arial"/>
                <a:cs typeface="Arial"/>
              </a:rPr>
              <a:t>influences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98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Functional organisation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their participation  Organisational, </a:t>
            </a:r>
            <a:r>
              <a:rPr dirty="0" sz="1100" spc="-10">
                <a:latin typeface="Arial"/>
                <a:cs typeface="Arial"/>
              </a:rPr>
              <a:t>Environmental and </a:t>
            </a:r>
            <a:r>
              <a:rPr dirty="0" sz="1100" spc="-5">
                <a:latin typeface="Arial"/>
                <a:cs typeface="Arial"/>
              </a:rPr>
              <a:t>External assumptions  </a:t>
            </a:r>
            <a:r>
              <a:rPr dirty="0" sz="1100" spc="-10">
                <a:latin typeface="Arial"/>
                <a:cs typeface="Arial"/>
              </a:rPr>
              <a:t>and constraints</a:t>
            </a:r>
            <a:endParaRPr sz="1100">
              <a:latin typeface="Arial"/>
              <a:cs typeface="Arial"/>
            </a:endParaRPr>
          </a:p>
          <a:p>
            <a:pPr marL="289560" marR="993775">
              <a:lnSpc>
                <a:spcPct val="116900"/>
              </a:lnSpc>
            </a:pPr>
            <a:r>
              <a:rPr dirty="0" sz="1100" spc="-5">
                <a:latin typeface="Arial"/>
                <a:cs typeface="Arial"/>
              </a:rPr>
              <a:t>Business </a:t>
            </a:r>
            <a:r>
              <a:rPr dirty="0" sz="1100" spc="-10">
                <a:latin typeface="Arial"/>
                <a:cs typeface="Arial"/>
              </a:rPr>
              <a:t>Case </a:t>
            </a:r>
            <a:r>
              <a:rPr dirty="0" sz="1100" spc="-5">
                <a:latin typeface="Arial"/>
                <a:cs typeface="Arial"/>
              </a:rPr>
              <a:t>justifying project; </a:t>
            </a:r>
            <a:r>
              <a:rPr dirty="0" sz="1100" spc="-15">
                <a:latin typeface="Arial"/>
                <a:cs typeface="Arial"/>
              </a:rPr>
              <a:t>ROI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  Summary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Budget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287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387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488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58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796148"/>
            <a:ext cx="2355215" cy="107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0002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Inputs: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details of: 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Statement of </a:t>
            </a:r>
            <a:r>
              <a:rPr dirty="0" sz="1100" spc="-15">
                <a:latin typeface="Arial"/>
                <a:cs typeface="Arial"/>
              </a:rPr>
              <a:t>Work  </a:t>
            </a: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Factors  </a:t>
            </a:r>
            <a:r>
              <a:rPr dirty="0" sz="1100" spc="-5">
                <a:latin typeface="Arial"/>
                <a:cs typeface="Arial"/>
              </a:rPr>
              <a:t>Organizational Process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4008" y="2032442"/>
            <a:ext cx="3590835" cy="112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68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50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32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235657"/>
            <a:ext cx="384429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Arial"/>
                <a:cs typeface="Arial"/>
              </a:rPr>
              <a:t>Tools:</a:t>
            </a:r>
            <a:endParaRPr sz="1100">
              <a:latin typeface="Arial"/>
              <a:cs typeface="Arial"/>
            </a:endParaRPr>
          </a:p>
          <a:p>
            <a:pPr marL="289560" marR="12763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Selection Methods: </a:t>
            </a:r>
            <a:r>
              <a:rPr dirty="0" sz="1100" spc="-10">
                <a:latin typeface="Arial"/>
                <a:cs typeface="Arial"/>
              </a:rPr>
              <a:t>Allows </a:t>
            </a:r>
            <a:r>
              <a:rPr dirty="0" sz="1100" spc="-5">
                <a:latin typeface="Arial"/>
                <a:cs typeface="Arial"/>
              </a:rPr>
              <a:t>reader to understand 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particular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was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selected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Methodology: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be  managed and</a:t>
            </a:r>
            <a:r>
              <a:rPr dirty="0" sz="1100" spc="-5">
                <a:latin typeface="Arial"/>
                <a:cs typeface="Arial"/>
              </a:rPr>
              <a:t> controlled</a:t>
            </a:r>
            <a:endParaRPr sz="1100">
              <a:latin typeface="Arial"/>
              <a:cs typeface="Arial"/>
            </a:endParaRPr>
          </a:p>
          <a:p>
            <a:pPr marL="289560" marR="37528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Information </a:t>
            </a:r>
            <a:r>
              <a:rPr dirty="0" sz="1100" spc="-5">
                <a:latin typeface="Arial"/>
                <a:cs typeface="Arial"/>
              </a:rPr>
              <a:t>Systems: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will  </a:t>
            </a:r>
            <a:r>
              <a:rPr dirty="0" sz="1100" spc="-10">
                <a:latin typeface="Arial"/>
                <a:cs typeface="Arial"/>
              </a:rPr>
              <a:t>information be </a:t>
            </a:r>
            <a:r>
              <a:rPr dirty="0" sz="1100" spc="-5">
                <a:latin typeface="Arial"/>
                <a:cs typeface="Arial"/>
              </a:rPr>
              <a:t>distributed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Selection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703" y="17109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9007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096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488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5827" y="24133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5827" y="255248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5827" y="269166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5827" y="28308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079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931378"/>
            <a:ext cx="3898265" cy="2181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Most companies cannot </a:t>
            </a:r>
            <a:r>
              <a:rPr dirty="0" sz="1100" spc="-15">
                <a:latin typeface="Arial"/>
                <a:cs typeface="Arial"/>
              </a:rPr>
              <a:t>execute </a:t>
            </a:r>
            <a:r>
              <a:rPr dirty="0" sz="1100" spc="-5">
                <a:latin typeface="Arial"/>
                <a:cs typeface="Arial"/>
              </a:rPr>
              <a:t>all project proposals;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selection  </a:t>
            </a:r>
            <a:r>
              <a:rPr dirty="0" sz="1100" spc="-10">
                <a:latin typeface="Arial"/>
                <a:cs typeface="Arial"/>
              </a:rPr>
              <a:t>methods </a:t>
            </a:r>
            <a:r>
              <a:rPr dirty="0" sz="1100" spc="-5">
                <a:latin typeface="Arial"/>
                <a:cs typeface="Arial"/>
              </a:rPr>
              <a:t>help to select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another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logical,  </a:t>
            </a:r>
            <a:r>
              <a:rPr dirty="0" sz="1100" spc="-10">
                <a:latin typeface="Arial"/>
                <a:cs typeface="Arial"/>
              </a:rPr>
              <a:t>rational and </a:t>
            </a:r>
            <a:r>
              <a:rPr dirty="0" sz="1100" spc="-5">
                <a:latin typeface="Arial"/>
                <a:cs typeface="Arial"/>
              </a:rPr>
              <a:t>unbiased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can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Mathematical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Benefit </a:t>
            </a:r>
            <a:r>
              <a:rPr dirty="0" sz="1100" spc="-10">
                <a:latin typeface="Arial"/>
                <a:cs typeface="Arial"/>
              </a:rPr>
              <a:t>measurement methods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Scoring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Cash </a:t>
            </a:r>
            <a:r>
              <a:rPr dirty="0" sz="1000" spc="-10">
                <a:latin typeface="Arial"/>
                <a:cs typeface="Arial"/>
              </a:rPr>
              <a:t>Flow </a:t>
            </a:r>
            <a:r>
              <a:rPr dirty="0" sz="1000" spc="-5">
                <a:latin typeface="Arial"/>
                <a:cs typeface="Arial"/>
              </a:rPr>
              <a:t>Analysis </a:t>
            </a:r>
            <a:r>
              <a:rPr dirty="0" sz="1000" spc="-15"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843915" marR="1908810">
              <a:lnSpc>
                <a:spcPct val="101499"/>
              </a:lnSpc>
              <a:spcBef>
                <a:spcPts val="175"/>
              </a:spcBef>
            </a:pPr>
            <a:r>
              <a:rPr dirty="0" sz="900" spc="-15">
                <a:latin typeface="Arial"/>
                <a:cs typeface="Arial"/>
              </a:rPr>
              <a:t>Payback </a:t>
            </a:r>
            <a:r>
              <a:rPr dirty="0" sz="900" spc="-10">
                <a:latin typeface="Arial"/>
                <a:cs typeface="Arial"/>
              </a:rPr>
              <a:t>Period  </a:t>
            </a:r>
            <a:r>
              <a:rPr dirty="0" sz="900" spc="-5">
                <a:latin typeface="Arial"/>
                <a:cs typeface="Arial"/>
              </a:rPr>
              <a:t>Discounted Cash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Flow  </a:t>
            </a:r>
            <a:r>
              <a:rPr dirty="0" sz="900" spc="-5">
                <a:latin typeface="Arial"/>
                <a:cs typeface="Arial"/>
              </a:rPr>
              <a:t>NPV</a:t>
            </a:r>
            <a:endParaRPr sz="900">
              <a:latin typeface="Arial"/>
              <a:cs typeface="Arial"/>
            </a:endParaRPr>
          </a:p>
          <a:p>
            <a:pPr marL="843915">
              <a:lnSpc>
                <a:spcPct val="100000"/>
              </a:lnSpc>
              <a:spcBef>
                <a:spcPts val="20"/>
              </a:spcBef>
            </a:pPr>
            <a:r>
              <a:rPr dirty="0" sz="900" spc="-5">
                <a:latin typeface="Arial"/>
                <a:cs typeface="Arial"/>
              </a:rPr>
              <a:t>IRR</a:t>
            </a:r>
            <a:endParaRPr sz="9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215"/>
              </a:spcBef>
            </a:pPr>
            <a:r>
              <a:rPr dirty="0" sz="1000" spc="-5">
                <a:latin typeface="Arial"/>
                <a:cs typeface="Arial"/>
              </a:rPr>
              <a:t>Cost-Benefit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0426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Integration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38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Methodology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28825"/>
            <a:ext cx="3787140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look </a:t>
            </a:r>
            <a:r>
              <a:rPr dirty="0" sz="1100" spc="-15">
                <a:latin typeface="Arial"/>
                <a:cs typeface="Arial"/>
              </a:rPr>
              <a:t>similar, but </a:t>
            </a:r>
            <a:r>
              <a:rPr dirty="0" sz="1100" spc="-5">
                <a:latin typeface="Arial"/>
                <a:cs typeface="Arial"/>
              </a:rPr>
              <a:t>very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different</a:t>
            </a:r>
            <a:endParaRPr sz="1100">
              <a:latin typeface="Arial"/>
              <a:cs typeface="Arial"/>
            </a:endParaRPr>
          </a:p>
          <a:p>
            <a:pPr marL="12700" marR="447040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Methodologies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PMBOK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>
                <a:latin typeface="Arial"/>
                <a:cs typeface="Arial"/>
              </a:rPr>
              <a:t>similar: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formal  (PMBOK)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an informal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technique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Information Systems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generally software </a:t>
            </a:r>
            <a:r>
              <a:rPr dirty="0" sz="1100" spc="-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techniques that </a:t>
            </a:r>
            <a:r>
              <a:rPr dirty="0" sz="1100" spc="-10">
                <a:latin typeface="Arial"/>
                <a:cs typeface="Arial"/>
              </a:rPr>
              <a:t>provide </a:t>
            </a:r>
            <a:r>
              <a:rPr dirty="0" sz="1100" spc="-5">
                <a:latin typeface="Arial"/>
                <a:cs typeface="Arial"/>
              </a:rPr>
              <a:t>details of resources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activities; </a:t>
            </a:r>
            <a:r>
              <a:rPr dirty="0" sz="1100" spc="-10">
                <a:latin typeface="Arial"/>
                <a:cs typeface="Arial"/>
              </a:rPr>
              <a:t>allow  </a:t>
            </a:r>
            <a:r>
              <a:rPr dirty="0" sz="1100" spc="-5">
                <a:latin typeface="Arial"/>
                <a:cs typeface="Arial"/>
              </a:rPr>
              <a:t>the distribution of information;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assist in scheduling </a:t>
            </a:r>
            <a:r>
              <a:rPr dirty="0" sz="1100" spc="-10">
                <a:latin typeface="Arial"/>
                <a:cs typeface="Arial"/>
              </a:rPr>
              <a:t>and  tracking. </a:t>
            </a:r>
            <a:r>
              <a:rPr dirty="0" sz="1100" spc="-5">
                <a:latin typeface="Arial"/>
                <a:cs typeface="Arial"/>
              </a:rPr>
              <a:t>Methodologies </a:t>
            </a:r>
            <a:r>
              <a:rPr dirty="0" sz="1100" spc="-10">
                <a:latin typeface="Arial"/>
                <a:cs typeface="Arial"/>
              </a:rPr>
              <a:t>utilize information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systems.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Integration Management</dc:title>
  <dcterms:created xsi:type="dcterms:W3CDTF">2020-01-21T22:04:21Z</dcterms:created>
  <dcterms:modified xsi:type="dcterms:W3CDTF">2020-01-21T22:04:21Z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2020-01-21T00:00:00Z</vt:filetime>
  </property>
</Properties>
</file>