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8.xml"/><Relationship Id="rId3" Type="http://schemas.openxmlformats.org/officeDocument/2006/relationships/slide" Target="slide1.xml"/><Relationship Id="rId4" Type="http://schemas.openxmlformats.org/officeDocument/2006/relationships/hyperlink" Target="mailto:paul.vesey@lit.ie" TargetMode="External"/><Relationship Id="rId5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Relationship Id="rId4" Type="http://schemas.openxmlformats.org/officeDocument/2006/relationships/image" Target="../media/image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Relationship Id="rId4" Type="http://schemas.openxmlformats.org/officeDocument/2006/relationships/image" Target="../media/image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Relationship Id="rId4" Type="http://schemas.openxmlformats.org/officeDocument/2006/relationships/image" Target="../media/image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9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0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2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3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4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5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6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image" Target="../media/image2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7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19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0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1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2.jp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2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3.jp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9.xml"/><Relationship Id="rId4" Type="http://schemas.openxmlformats.org/officeDocument/2006/relationships/image" Target="../media/image3.jp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4.jp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5.jp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6.jp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7.jp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8.jp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7.xml"/><Relationship Id="rId4" Type="http://schemas.openxmlformats.org/officeDocument/2006/relationships/image" Target="../media/image2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4" y="1030643"/>
            <a:ext cx="3888104" cy="3727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53340" rIns="0" bIns="0" rtlCol="0" vert="horz">
            <a:spAutoFit/>
          </a:bodyPr>
          <a:lstStyle/>
          <a:p>
            <a:pPr marL="901065">
              <a:lnSpc>
                <a:spcPct val="100000"/>
              </a:lnSpc>
              <a:spcBef>
                <a:spcPts val="42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Risk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060" y="1603018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4"/>
              </a:rPr>
              <a:t>paul.vese</a:t>
            </a:r>
            <a:r>
              <a:rPr dirty="0" sz="800" spc="-5" i="1">
                <a:latin typeface="Arial"/>
                <a:cs typeface="Arial"/>
                <a:hlinkClick r:id="rId5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Spring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048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970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6612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972284"/>
            <a:ext cx="3851275" cy="18021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Inputs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>
                <a:latin typeface="Arial"/>
                <a:cs typeface="Arial"/>
              </a:rPr>
              <a:t>Enterprise </a:t>
            </a:r>
            <a:r>
              <a:rPr dirty="0" sz="1100" spc="-10">
                <a:latin typeface="Arial"/>
                <a:cs typeface="Arial"/>
              </a:rPr>
              <a:t>Environmental</a:t>
            </a:r>
            <a:r>
              <a:rPr dirty="0" sz="1100" spc="-15">
                <a:latin typeface="Arial"/>
                <a:cs typeface="Arial"/>
              </a:rPr>
              <a:t> Factors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Attitude </a:t>
            </a:r>
            <a:r>
              <a:rPr dirty="0" sz="1100" spc="-15">
                <a:latin typeface="Arial"/>
                <a:cs typeface="Arial"/>
              </a:rPr>
              <a:t>towards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tolerance </a:t>
            </a:r>
            <a:r>
              <a:rPr dirty="0" sz="1100" spc="-5">
                <a:latin typeface="Arial"/>
                <a:cs typeface="Arial"/>
              </a:rPr>
              <a:t>of the organisation,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individuals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Organisational Process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12700" marR="3302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Predefined approaches to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management, </a:t>
            </a:r>
            <a:r>
              <a:rPr dirty="0" sz="1100" spc="-5">
                <a:latin typeface="Arial"/>
                <a:cs typeface="Arial"/>
              </a:rPr>
              <a:t>such as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risk  </a:t>
            </a:r>
            <a:r>
              <a:rPr dirty="0" sz="1100" spc="-5">
                <a:latin typeface="Arial"/>
                <a:cs typeface="Arial"/>
              </a:rPr>
              <a:t>categories, standard </a:t>
            </a:r>
            <a:r>
              <a:rPr dirty="0" sz="1100" spc="-10">
                <a:latin typeface="Arial"/>
                <a:cs typeface="Arial"/>
              </a:rPr>
              <a:t>templates, and </a:t>
            </a:r>
            <a:r>
              <a:rPr dirty="0" sz="1100" spc="-5">
                <a:latin typeface="Arial"/>
                <a:cs typeface="Arial"/>
              </a:rPr>
              <a:t>authority </a:t>
            </a:r>
            <a:r>
              <a:rPr dirty="0" sz="1100" spc="-15">
                <a:latin typeface="Arial"/>
                <a:cs typeface="Arial"/>
              </a:rPr>
              <a:t>levels </a:t>
            </a:r>
            <a:r>
              <a:rPr dirty="0" sz="1100" spc="-20">
                <a:latin typeface="Arial"/>
                <a:cs typeface="Arial"/>
              </a:rPr>
              <a:t>for  </a:t>
            </a:r>
            <a:r>
              <a:rPr dirty="0" sz="1100" spc="-5">
                <a:latin typeface="Arial"/>
                <a:cs typeface="Arial"/>
              </a:rPr>
              <a:t>decision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making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Scope </a:t>
            </a:r>
            <a:r>
              <a:rPr dirty="0" sz="1100" spc="-5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5363" y="28712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2798986"/>
            <a:ext cx="2159000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Cost/Schedule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2379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4100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668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389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1110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2831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4551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6272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7993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31434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363" y="33155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294" y="796592"/>
            <a:ext cx="3821429" cy="26320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Planning Meetings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89560" marR="388620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Meeting to </a:t>
            </a: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 Attendees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include </a:t>
            </a:r>
            <a:r>
              <a:rPr dirty="0" sz="1100" spc="-10">
                <a:latin typeface="Arial"/>
                <a:cs typeface="Arial"/>
              </a:rPr>
              <a:t>PM, PM </a:t>
            </a:r>
            <a:r>
              <a:rPr dirty="0" sz="1100" spc="-5">
                <a:latin typeface="Arial"/>
                <a:cs typeface="Arial"/>
              </a:rPr>
              <a:t>team,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stakeholders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Outputs</a:t>
            </a:r>
            <a:endParaRPr sz="1100">
              <a:latin typeface="Arial"/>
              <a:cs typeface="Arial"/>
            </a:endParaRPr>
          </a:p>
          <a:p>
            <a:pPr marL="289560" marR="2091689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  Methodology</a:t>
            </a:r>
            <a:endParaRPr sz="1100">
              <a:latin typeface="Arial"/>
              <a:cs typeface="Arial"/>
            </a:endParaRPr>
          </a:p>
          <a:p>
            <a:pPr marL="289560" marR="189865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Roles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Responsibilities  Budgeting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Timing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Categories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Definitions of Risk Probability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Impact (Probability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Impact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Matrix)</a:t>
            </a:r>
            <a:endParaRPr sz="1100">
              <a:latin typeface="Arial"/>
              <a:cs typeface="Arial"/>
            </a:endParaRPr>
          </a:p>
          <a:p>
            <a:pPr marL="289560" marR="147701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Revised Stakeholders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Tolerances  </a:t>
            </a:r>
            <a:r>
              <a:rPr dirty="0" sz="1100">
                <a:latin typeface="Arial"/>
                <a:cs typeface="Arial"/>
              </a:rPr>
              <a:t>Reporting</a:t>
            </a:r>
            <a:r>
              <a:rPr dirty="0" sz="1100" spc="-10">
                <a:latin typeface="Arial"/>
                <a:cs typeface="Arial"/>
              </a:rPr>
              <a:t> Formats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11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465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363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5198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033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4222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257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86097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1044268"/>
            <a:ext cx="3380740" cy="192151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5">
                <a:latin typeface="Arial"/>
                <a:cs typeface="Arial"/>
              </a:rPr>
              <a:t>Methodology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Defined </a:t>
            </a:r>
            <a:r>
              <a:rPr dirty="0" sz="1100" spc="-10">
                <a:latin typeface="Arial"/>
                <a:cs typeface="Arial"/>
              </a:rPr>
              <a:t>approaches, tools, and </a:t>
            </a:r>
            <a:r>
              <a:rPr dirty="0" sz="1100" spc="-5">
                <a:latin typeface="Arial"/>
                <a:cs typeface="Arial"/>
              </a:rPr>
              <a:t>data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sources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Roles and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Responsibilities</a:t>
            </a:r>
            <a:endParaRPr sz="1000">
              <a:latin typeface="Arial"/>
              <a:cs typeface="Arial"/>
            </a:endParaRPr>
          </a:p>
          <a:p>
            <a:pPr marL="12700" marR="73660">
              <a:lnSpc>
                <a:spcPts val="12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Defines Lead, </a:t>
            </a:r>
            <a:r>
              <a:rPr dirty="0" sz="1100">
                <a:latin typeface="Arial"/>
                <a:cs typeface="Arial"/>
              </a:rPr>
              <a:t>support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 team  membership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5">
                <a:latin typeface="Arial"/>
                <a:cs typeface="Arial"/>
              </a:rPr>
              <a:t>type of activity in the </a:t>
            </a:r>
            <a:r>
              <a:rPr dirty="0" sz="1100">
                <a:latin typeface="Arial"/>
                <a:cs typeface="Arial"/>
              </a:rPr>
              <a:t>risk 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plan, assigns people to these </a:t>
            </a:r>
            <a:r>
              <a:rPr dirty="0" sz="1100" spc="-10">
                <a:latin typeface="Arial"/>
                <a:cs typeface="Arial"/>
              </a:rPr>
              <a:t>roles, and  </a:t>
            </a:r>
            <a:r>
              <a:rPr dirty="0" sz="1100" spc="-5">
                <a:latin typeface="Arial"/>
                <a:cs typeface="Arial"/>
              </a:rPr>
              <a:t>clarifies their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responsibility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40"/>
              </a:spcBef>
            </a:pPr>
            <a:r>
              <a:rPr dirty="0" sz="1000" spc="-5">
                <a:latin typeface="Arial"/>
                <a:cs typeface="Arial"/>
              </a:rPr>
              <a:t>Budgeting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Assigns resources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estimated costs </a:t>
            </a:r>
            <a:r>
              <a:rPr dirty="0" sz="1100" spc="-10">
                <a:latin typeface="Arial"/>
                <a:cs typeface="Arial"/>
              </a:rPr>
              <a:t>needed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>
                <a:latin typeface="Arial"/>
                <a:cs typeface="Arial"/>
              </a:rPr>
              <a:t>risk  </a:t>
            </a:r>
            <a:r>
              <a:rPr dirty="0" sz="1100" spc="-10">
                <a:latin typeface="Arial"/>
                <a:cs typeface="Arial"/>
              </a:rPr>
              <a:t>management.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Included in the project baseline costs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964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47982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78348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188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0224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6059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1192529"/>
            <a:ext cx="3586479" cy="15176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Timing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Defines when and </a:t>
            </a:r>
            <a:r>
              <a:rPr dirty="0" sz="1000" spc="-10">
                <a:latin typeface="Arial"/>
                <a:cs typeface="Arial"/>
              </a:rPr>
              <a:t>how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management processes will be  performed</a:t>
            </a:r>
            <a:endParaRPr sz="1000">
              <a:latin typeface="Arial"/>
              <a:cs typeface="Arial"/>
            </a:endParaRPr>
          </a:p>
          <a:p>
            <a:pPr marL="289560" marR="11239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Establishes Risk Management activities to be included in  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schedule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Categories</a:t>
            </a:r>
            <a:endParaRPr sz="1100">
              <a:latin typeface="Arial"/>
              <a:cs typeface="Arial"/>
            </a:endParaRPr>
          </a:p>
          <a:p>
            <a:pPr marL="289560" marR="403225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Provides a structure that ensures a comprehensive,  systematic process to identify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risk.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dirty="0" sz="1000" spc="-5">
                <a:latin typeface="Arial"/>
                <a:cs typeface="Arial"/>
              </a:rPr>
              <a:t>Risk Breakdown Structure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(RBS)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923600"/>
            <a:ext cx="2880052" cy="1990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31700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3091254"/>
            <a:ext cx="3053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Breakdown </a:t>
            </a:r>
            <a:r>
              <a:rPr dirty="0" sz="1100" spc="-5">
                <a:latin typeface="Arial"/>
                <a:cs typeface="Arial"/>
              </a:rPr>
              <a:t>Structure (RBS) </a:t>
            </a:r>
            <a:r>
              <a:rPr dirty="0" sz="1100" spc="-20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PMBOK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418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239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0073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15922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1105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46288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6666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109266"/>
            <a:ext cx="3863975" cy="16706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Definitions of Risk Probability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Impact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Credibility of the </a:t>
            </a:r>
            <a:r>
              <a:rPr dirty="0" sz="1100" spc="-10">
                <a:latin typeface="Arial"/>
                <a:cs typeface="Arial"/>
              </a:rPr>
              <a:t>Qualitative </a:t>
            </a:r>
            <a:r>
              <a:rPr dirty="0" sz="1100" spc="-5">
                <a:latin typeface="Arial"/>
                <a:cs typeface="Arial"/>
              </a:rPr>
              <a:t>Risk Analysis  Process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Assigns </a:t>
            </a:r>
            <a:r>
              <a:rPr dirty="0" sz="1100" spc="-10">
                <a:latin typeface="Arial"/>
                <a:cs typeface="Arial"/>
              </a:rPr>
              <a:t>a relative </a:t>
            </a:r>
            <a:r>
              <a:rPr dirty="0" sz="1100" spc="-5">
                <a:latin typeface="Arial"/>
                <a:cs typeface="Arial"/>
              </a:rPr>
              <a:t>scale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probability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‘very unlikely’ to ‘almost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certain’</a:t>
            </a:r>
            <a:endParaRPr sz="1000">
              <a:latin typeface="Arial"/>
              <a:cs typeface="Arial"/>
            </a:endParaRPr>
          </a:p>
          <a:p>
            <a:pPr marL="566420" marR="530860">
              <a:lnSpc>
                <a:spcPts val="1200"/>
              </a:lnSpc>
              <a:spcBef>
                <a:spcPts val="40"/>
              </a:spcBef>
            </a:pPr>
            <a:r>
              <a:rPr dirty="0" sz="1000" spc="-20">
                <a:latin typeface="Arial"/>
                <a:cs typeface="Arial"/>
              </a:rPr>
              <a:t>Very </a:t>
            </a:r>
            <a:r>
              <a:rPr dirty="0" sz="1000" spc="-5">
                <a:latin typeface="Arial"/>
                <a:cs typeface="Arial"/>
              </a:rPr>
              <a:t>unlikely = Government not </a:t>
            </a:r>
            <a:r>
              <a:rPr dirty="0" sz="1000" spc="-10">
                <a:latin typeface="Arial"/>
                <a:cs typeface="Arial"/>
              </a:rPr>
              <a:t>paying </a:t>
            </a:r>
            <a:r>
              <a:rPr dirty="0" sz="1000" spc="-5">
                <a:latin typeface="Arial"/>
                <a:cs typeface="Arial"/>
              </a:rPr>
              <a:t>contractor  Almost </a:t>
            </a:r>
            <a:r>
              <a:rPr dirty="0" sz="1000">
                <a:latin typeface="Arial"/>
                <a:cs typeface="Arial"/>
              </a:rPr>
              <a:t>certain </a:t>
            </a:r>
            <a:r>
              <a:rPr dirty="0" sz="1000" spc="-5">
                <a:latin typeface="Arial"/>
                <a:cs typeface="Arial"/>
              </a:rPr>
              <a:t>= Final account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dispute</a:t>
            </a:r>
            <a:endParaRPr sz="1000">
              <a:latin typeface="Arial"/>
              <a:cs typeface="Arial"/>
            </a:endParaRPr>
          </a:p>
          <a:p>
            <a:pPr marL="566420">
              <a:lnSpc>
                <a:spcPts val="1150"/>
              </a:lnSpc>
            </a:pP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also be 1.0 to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0.0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Probability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Impact Matrix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844498"/>
            <a:ext cx="8267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Impact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Scale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6792" y="1194331"/>
            <a:ext cx="3132145" cy="1942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796592"/>
            <a:ext cx="2543810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064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Definitions of Risk Probability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Impact  Probability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Impact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Matrix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833" y="1237608"/>
            <a:ext cx="3532852" cy="221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190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018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847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594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422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8890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808734"/>
            <a:ext cx="3863340" cy="25374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794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Revised Stakeholders </a:t>
            </a:r>
            <a:r>
              <a:rPr dirty="0" sz="1100" spc="-20">
                <a:latin typeface="Arial"/>
                <a:cs typeface="Arial"/>
              </a:rPr>
              <a:t>Tolerances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As </a:t>
            </a:r>
            <a:r>
              <a:rPr dirty="0" sz="1100" spc="-5">
                <a:latin typeface="Arial"/>
                <a:cs typeface="Arial"/>
              </a:rPr>
              <a:t>project risks are  identified, </a:t>
            </a: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their </a:t>
            </a:r>
            <a:r>
              <a:rPr dirty="0" sz="1100" spc="-10">
                <a:latin typeface="Arial"/>
                <a:cs typeface="Arial"/>
              </a:rPr>
              <a:t>tolerance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specific  risks.</a:t>
            </a:r>
            <a:endParaRPr sz="1100">
              <a:latin typeface="Arial"/>
              <a:cs typeface="Arial"/>
            </a:endParaRPr>
          </a:p>
          <a:p>
            <a:pPr marL="289560" marR="2610485">
              <a:lnSpc>
                <a:spcPct val="1091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Schedule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  Budget Risk  Quality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Reporting</a:t>
            </a:r>
            <a:r>
              <a:rPr dirty="0" sz="1100" spc="-10">
                <a:latin typeface="Arial"/>
                <a:cs typeface="Arial"/>
              </a:rPr>
              <a:t> Formats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Content </a:t>
            </a:r>
            <a:r>
              <a:rPr dirty="0" sz="1100" spc="-10">
                <a:latin typeface="Arial"/>
                <a:cs typeface="Arial"/>
              </a:rPr>
              <a:t>and Format </a:t>
            </a:r>
            <a:r>
              <a:rPr dirty="0" sz="1100" spc="-5">
                <a:latin typeface="Arial"/>
                <a:cs typeface="Arial"/>
              </a:rPr>
              <a:t>of Risk Register</a:t>
            </a:r>
            <a:endParaRPr sz="1100">
              <a:latin typeface="Arial"/>
              <a:cs typeface="Arial"/>
            </a:endParaRPr>
          </a:p>
          <a:p>
            <a:pPr marL="289560" marR="485775">
              <a:lnSpc>
                <a:spcPct val="102699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Defines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outcomes 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be  documented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-30">
                <a:latin typeface="Arial"/>
                <a:cs typeface="Arial"/>
              </a:rPr>
              <a:t>Tracking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20"/>
              </a:spcBef>
            </a:pPr>
            <a:r>
              <a:rPr dirty="0" sz="1100" spc="-10">
                <a:latin typeface="Arial"/>
                <a:cs typeface="Arial"/>
              </a:rPr>
              <a:t>Documents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 spc="-10">
                <a:latin typeface="Arial"/>
                <a:cs typeface="Arial"/>
              </a:rPr>
              <a:t>facets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activities 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recorded 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benefit of the current project, future </a:t>
            </a:r>
            <a:r>
              <a:rPr dirty="0" sz="1100" spc="-10">
                <a:latin typeface="Arial"/>
                <a:cs typeface="Arial"/>
              </a:rPr>
              <a:t>needs, and  </a:t>
            </a:r>
            <a:r>
              <a:rPr dirty="0" sz="1100" spc="-5">
                <a:latin typeface="Arial"/>
                <a:cs typeface="Arial"/>
              </a:rPr>
              <a:t>lessons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learned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535962"/>
            <a:ext cx="3913504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3434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Because </a:t>
            </a:r>
            <a:r>
              <a:rPr dirty="0" sz="1100" spc="-5">
                <a:latin typeface="Arial"/>
                <a:cs typeface="Arial"/>
              </a:rPr>
              <a:t>of the unique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temporary nature of </a:t>
            </a:r>
            <a:r>
              <a:rPr dirty="0" sz="1100" spc="-10">
                <a:latin typeface="Arial"/>
                <a:cs typeface="Arial"/>
              </a:rPr>
              <a:t>projects,  </a:t>
            </a:r>
            <a:r>
              <a:rPr dirty="0" sz="1100" spc="-5">
                <a:latin typeface="Arial"/>
                <a:cs typeface="Arial"/>
              </a:rPr>
              <a:t>projects </a:t>
            </a:r>
            <a:r>
              <a:rPr dirty="0" sz="1100">
                <a:latin typeface="Arial"/>
                <a:cs typeface="Arial"/>
              </a:rPr>
              <a:t>carry </a:t>
            </a:r>
            <a:r>
              <a:rPr dirty="0" sz="1100" spc="-10">
                <a:latin typeface="Arial"/>
                <a:cs typeface="Arial"/>
              </a:rPr>
              <a:t>a greater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than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operations.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defined as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>
                <a:latin typeface="Arial"/>
                <a:cs typeface="Arial"/>
              </a:rPr>
              <a:t>uncertain </a:t>
            </a:r>
            <a:r>
              <a:rPr dirty="0" sz="1100" spc="-20">
                <a:latin typeface="Arial"/>
                <a:cs typeface="Arial"/>
              </a:rPr>
              <a:t>event </a:t>
            </a:r>
            <a:r>
              <a:rPr dirty="0" sz="1100" spc="-5">
                <a:latin typeface="Arial"/>
                <a:cs typeface="Arial"/>
              </a:rPr>
              <a:t>or condition that, if it  </a:t>
            </a:r>
            <a:r>
              <a:rPr dirty="0" sz="1100" spc="-10">
                <a:latin typeface="Arial"/>
                <a:cs typeface="Arial"/>
              </a:rPr>
              <a:t>occurs,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an effect on </a:t>
            </a:r>
            <a:r>
              <a:rPr dirty="0" sz="1100" spc="-5">
                <a:latin typeface="Arial"/>
                <a:cs typeface="Arial"/>
              </a:rPr>
              <a:t>the project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objectives.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9857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957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1352751"/>
            <a:ext cx="3698875" cy="11664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Risk is </a:t>
            </a:r>
            <a:r>
              <a:rPr dirty="0" sz="1100" spc="-10">
                <a:latin typeface="Arial"/>
                <a:cs typeface="Arial"/>
              </a:rPr>
              <a:t>a measure </a:t>
            </a:r>
            <a:r>
              <a:rPr dirty="0" sz="1100" spc="-5">
                <a:latin typeface="Arial"/>
                <a:cs typeface="Arial"/>
              </a:rPr>
              <a:t>of the probability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consequence of not  </a:t>
            </a:r>
            <a:r>
              <a:rPr dirty="0" sz="1100" spc="-10">
                <a:latin typeface="Arial"/>
                <a:cs typeface="Arial"/>
              </a:rPr>
              <a:t>achieving a </a:t>
            </a:r>
            <a:r>
              <a:rPr dirty="0" sz="1100" spc="-5">
                <a:latin typeface="Arial"/>
                <a:cs typeface="Arial"/>
              </a:rPr>
              <a:t>defined project goal. Risk has </a:t>
            </a:r>
            <a:r>
              <a:rPr dirty="0" sz="1100" spc="-10">
                <a:latin typeface="Arial"/>
                <a:cs typeface="Arial"/>
              </a:rPr>
              <a:t>two </a:t>
            </a:r>
            <a:r>
              <a:rPr dirty="0" sz="1100">
                <a:latin typeface="Arial"/>
                <a:cs typeface="Arial"/>
              </a:rPr>
              <a:t>primary  </a:t>
            </a:r>
            <a:r>
              <a:rPr dirty="0" sz="1100" spc="-5">
                <a:latin typeface="Arial"/>
                <a:cs typeface="Arial"/>
              </a:rPr>
              <a:t>components</a:t>
            </a:r>
            <a:endParaRPr sz="1100">
              <a:latin typeface="Arial"/>
              <a:cs typeface="Arial"/>
            </a:endParaRPr>
          </a:p>
          <a:p>
            <a:pPr marL="289560" marR="1377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probability of occurrence of that </a:t>
            </a:r>
            <a:r>
              <a:rPr dirty="0" sz="1100" spc="-20">
                <a:latin typeface="Arial"/>
                <a:cs typeface="Arial"/>
              </a:rPr>
              <a:t>event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likelihood  </a:t>
            </a:r>
            <a:r>
              <a:rPr dirty="0" sz="1100" spc="-5">
                <a:latin typeface="Arial"/>
                <a:cs typeface="Arial"/>
              </a:rPr>
              <a:t>Impact of the </a:t>
            </a:r>
            <a:r>
              <a:rPr dirty="0" sz="1100" spc="-20">
                <a:latin typeface="Arial"/>
                <a:cs typeface="Arial"/>
              </a:rPr>
              <a:t>event </a:t>
            </a:r>
            <a:r>
              <a:rPr dirty="0" sz="1100" spc="-5">
                <a:latin typeface="Arial"/>
                <a:cs typeface="Arial"/>
              </a:rPr>
              <a:t>occurring -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10">
                <a:latin typeface="Arial"/>
                <a:cs typeface="Arial"/>
              </a:rPr>
              <a:t>much </a:t>
            </a:r>
            <a:r>
              <a:rPr dirty="0" sz="1100" spc="-5">
                <a:latin typeface="Arial"/>
                <a:cs typeface="Arial"/>
              </a:rPr>
              <a:t>will it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cost?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Risk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function of </a:t>
            </a:r>
            <a:r>
              <a:rPr dirty="0" sz="1100" spc="-10">
                <a:latin typeface="Arial"/>
                <a:cs typeface="Arial"/>
              </a:rPr>
              <a:t>likelihood and</a:t>
            </a:r>
            <a:r>
              <a:rPr dirty="0" sz="1100" spc="-5">
                <a:latin typeface="Arial"/>
                <a:cs typeface="Arial"/>
              </a:rPr>
              <a:t> impact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363" y="16728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8828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929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029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039874"/>
            <a:ext cx="3913504" cy="1376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Managing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an integral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Project </a:t>
            </a:r>
            <a:r>
              <a:rPr dirty="0" sz="1100" spc="-10">
                <a:latin typeface="Arial"/>
                <a:cs typeface="Arial"/>
              </a:rPr>
              <a:t>Management  and </a:t>
            </a:r>
            <a:r>
              <a:rPr dirty="0" sz="1100" spc="-5">
                <a:latin typeface="Arial"/>
                <a:cs typeface="Arial"/>
              </a:rPr>
              <a:t>critical to project </a:t>
            </a:r>
            <a:r>
              <a:rPr dirty="0" sz="1100" spc="-10">
                <a:latin typeface="Arial"/>
                <a:cs typeface="Arial"/>
              </a:rPr>
              <a:t>success.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managing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20">
                <a:latin typeface="Arial"/>
                <a:cs typeface="Arial"/>
              </a:rPr>
              <a:t>may  </a:t>
            </a:r>
            <a:r>
              <a:rPr dirty="0" sz="1100" spc="-5">
                <a:latin typeface="Arial"/>
                <a:cs typeface="Arial"/>
              </a:rPr>
              <a:t>result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in:</a:t>
            </a:r>
            <a:endParaRPr sz="1100">
              <a:latin typeface="Arial"/>
              <a:cs typeface="Arial"/>
            </a:endParaRPr>
          </a:p>
          <a:p>
            <a:pPr marL="289560" marR="284162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Over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Budget  </a:t>
            </a:r>
            <a:r>
              <a:rPr dirty="0" sz="1100" spc="-15">
                <a:latin typeface="Arial"/>
                <a:cs typeface="Arial"/>
              </a:rPr>
              <a:t>Over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L="289560" marR="2036445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Poor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Performance  </a:t>
            </a:r>
            <a:r>
              <a:rPr dirty="0" sz="1100" spc="-5">
                <a:latin typeface="Arial"/>
                <a:cs typeface="Arial"/>
              </a:rPr>
              <a:t>Loss 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reputation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91169"/>
            <a:ext cx="3902075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RM </a:t>
            </a:r>
            <a:r>
              <a:rPr dirty="0" sz="1100" spc="-5">
                <a:latin typeface="Arial"/>
                <a:cs typeface="Arial"/>
              </a:rPr>
              <a:t>includes the processes concerned with identifying,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responding to </a:t>
            </a:r>
            <a:r>
              <a:rPr dirty="0" sz="1100" spc="-10">
                <a:latin typeface="Arial"/>
                <a:cs typeface="Arial"/>
              </a:rPr>
              <a:t>uncertainty.</a:t>
            </a:r>
            <a:endParaRPr sz="1100">
              <a:latin typeface="Arial"/>
              <a:cs typeface="Arial"/>
            </a:endParaRPr>
          </a:p>
          <a:p>
            <a:pPr marL="12700" marR="13462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purpose 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is to identify the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factors 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then </a:t>
            </a:r>
            <a:r>
              <a:rPr dirty="0" sz="1100" spc="-10">
                <a:latin typeface="Arial"/>
                <a:cs typeface="Arial"/>
              </a:rPr>
              <a:t>establish a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to  </a:t>
            </a:r>
            <a:r>
              <a:rPr dirty="0" sz="1100" spc="-10">
                <a:latin typeface="Arial"/>
                <a:cs typeface="Arial"/>
              </a:rPr>
              <a:t>minimize </a:t>
            </a:r>
            <a:r>
              <a:rPr dirty="0" sz="1100" spc="-5">
                <a:latin typeface="Arial"/>
                <a:cs typeface="Arial"/>
              </a:rPr>
              <a:t>the probability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impact that the </a:t>
            </a:r>
            <a:r>
              <a:rPr dirty="0" sz="1100" spc="-10">
                <a:latin typeface="Arial"/>
                <a:cs typeface="Arial"/>
              </a:rPr>
              <a:t>negative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20">
                <a:latin typeface="Arial"/>
                <a:cs typeface="Arial"/>
              </a:rPr>
              <a:t>event 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algn="just" marL="12700" marR="227329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goal 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is to identify project risks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10">
                <a:latin typeface="Arial"/>
                <a:cs typeface="Arial"/>
              </a:rPr>
              <a:t>strategies, </a:t>
            </a:r>
            <a:r>
              <a:rPr dirty="0" sz="1100" spc="-5">
                <a:latin typeface="Arial"/>
                <a:cs typeface="Arial"/>
              </a:rPr>
              <a:t>which either significantly reduce </a:t>
            </a:r>
            <a:r>
              <a:rPr dirty="0" sz="1100" spc="-10">
                <a:latin typeface="Arial"/>
                <a:cs typeface="Arial"/>
              </a:rPr>
              <a:t>them </a:t>
            </a:r>
            <a:r>
              <a:rPr dirty="0" sz="1100" spc="-5">
                <a:latin typeface="Arial"/>
                <a:cs typeface="Arial"/>
              </a:rPr>
              <a:t>or  </a:t>
            </a:r>
            <a:r>
              <a:rPr dirty="0" sz="1100" spc="-15">
                <a:latin typeface="Arial"/>
                <a:cs typeface="Arial"/>
              </a:rPr>
              <a:t>take </a:t>
            </a:r>
            <a:r>
              <a:rPr dirty="0" sz="1100" spc="-5">
                <a:latin typeface="Arial"/>
                <a:cs typeface="Arial"/>
              </a:rPr>
              <a:t>steps to </a:t>
            </a:r>
            <a:r>
              <a:rPr dirty="0" sz="1100" spc="-20">
                <a:latin typeface="Arial"/>
                <a:cs typeface="Arial"/>
              </a:rPr>
              <a:t>avoid </a:t>
            </a:r>
            <a:r>
              <a:rPr dirty="0" sz="1100" spc="-10">
                <a:latin typeface="Arial"/>
                <a:cs typeface="Arial"/>
              </a:rPr>
              <a:t>them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altogether.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100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922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377490"/>
            <a:ext cx="3731895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Risk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potential future </a:t>
            </a:r>
            <a:r>
              <a:rPr dirty="0" sz="1100" spc="-10">
                <a:latin typeface="Arial"/>
                <a:cs typeface="Arial"/>
              </a:rPr>
              <a:t>problem </a:t>
            </a:r>
            <a:r>
              <a:rPr dirty="0" sz="1100" spc="-5">
                <a:latin typeface="Arial"/>
                <a:cs typeface="Arial"/>
              </a:rPr>
              <a:t>that has not </a:t>
            </a:r>
            <a:r>
              <a:rPr dirty="0" sz="1100" spc="-15">
                <a:latin typeface="Arial"/>
                <a:cs typeface="Arial"/>
              </a:rPr>
              <a:t>yet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occurred</a:t>
            </a:r>
            <a:endParaRPr sz="1100">
              <a:latin typeface="Arial"/>
              <a:cs typeface="Arial"/>
            </a:endParaRPr>
          </a:p>
          <a:p>
            <a:pPr marL="289560" marR="43180">
              <a:lnSpc>
                <a:spcPct val="102699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A reactive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manager </a:t>
            </a:r>
            <a:r>
              <a:rPr dirty="0" sz="1100" spc="-5">
                <a:latin typeface="Arial"/>
                <a:cs typeface="Arial"/>
              </a:rPr>
              <a:t>tries to </a:t>
            </a:r>
            <a:r>
              <a:rPr dirty="0" sz="1100" spc="-10">
                <a:latin typeface="Arial"/>
                <a:cs typeface="Arial"/>
              </a:rPr>
              <a:t>resolve </a:t>
            </a:r>
            <a:r>
              <a:rPr dirty="0" sz="1100" spc="-5">
                <a:latin typeface="Arial"/>
                <a:cs typeface="Arial"/>
              </a:rPr>
              <a:t>issues </a:t>
            </a:r>
            <a:r>
              <a:rPr dirty="0" sz="1100" spc="-10">
                <a:latin typeface="Arial"/>
                <a:cs typeface="Arial"/>
              </a:rPr>
              <a:t>when  </a:t>
            </a:r>
            <a:r>
              <a:rPr dirty="0" sz="1100" spc="-15">
                <a:latin typeface="Arial"/>
                <a:cs typeface="Arial"/>
              </a:rPr>
              <a:t>they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occur.</a:t>
            </a:r>
            <a:endParaRPr sz="1100">
              <a:latin typeface="Arial"/>
              <a:cs typeface="Arial"/>
            </a:endParaRPr>
          </a:p>
          <a:p>
            <a:pPr marL="289560" marR="20447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 proactive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manager </a:t>
            </a:r>
            <a:r>
              <a:rPr dirty="0" sz="1100" spc="-5">
                <a:latin typeface="Arial"/>
                <a:cs typeface="Arial"/>
              </a:rPr>
              <a:t>tries to </a:t>
            </a:r>
            <a:r>
              <a:rPr dirty="0" sz="1100" spc="-10">
                <a:latin typeface="Arial"/>
                <a:cs typeface="Arial"/>
              </a:rPr>
              <a:t>resolve </a:t>
            </a:r>
            <a:r>
              <a:rPr dirty="0" sz="1100" spc="-5">
                <a:latin typeface="Arial"/>
                <a:cs typeface="Arial"/>
              </a:rPr>
              <a:t>potential  </a:t>
            </a:r>
            <a:r>
              <a:rPr dirty="0" sz="1100" spc="-10">
                <a:latin typeface="Arial"/>
                <a:cs typeface="Arial"/>
              </a:rPr>
              <a:t>problems </a:t>
            </a:r>
            <a:r>
              <a:rPr dirty="0" sz="1100" spc="-15">
                <a:latin typeface="Arial"/>
                <a:cs typeface="Arial"/>
              </a:rPr>
              <a:t>before they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occur.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9799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1900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5721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821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1642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463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9284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857400"/>
            <a:ext cx="3589020" cy="23564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No universal </a:t>
            </a:r>
            <a:r>
              <a:rPr dirty="0" sz="1100" spc="-5">
                <a:latin typeface="Arial"/>
                <a:cs typeface="Arial"/>
              </a:rPr>
              <a:t>definition of the </a:t>
            </a:r>
            <a:r>
              <a:rPr dirty="0" sz="1100">
                <a:latin typeface="Arial"/>
                <a:cs typeface="Arial"/>
              </a:rPr>
              <a:t>terms</a:t>
            </a:r>
            <a:r>
              <a:rPr dirty="0" sz="1100" spc="-5">
                <a:latin typeface="Arial"/>
                <a:cs typeface="Arial"/>
              </a:rPr>
              <a:t> used.</a:t>
            </a:r>
            <a:endParaRPr sz="1100">
              <a:latin typeface="Arial"/>
              <a:cs typeface="Arial"/>
            </a:endParaRPr>
          </a:p>
          <a:p>
            <a:pPr marL="12700" marR="19621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scope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knowledge </a:t>
            </a:r>
            <a:r>
              <a:rPr dirty="0" sz="1100" spc="-5">
                <a:latin typeface="Arial"/>
                <a:cs typeface="Arial"/>
              </a:rPr>
              <a:t>areas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15">
                <a:latin typeface="Arial"/>
                <a:cs typeface="Arial"/>
              </a:rPr>
              <a:t>review </a:t>
            </a:r>
            <a:r>
              <a:rPr dirty="0" sz="1100" spc="-5">
                <a:latin typeface="Arial"/>
                <a:cs typeface="Arial"/>
              </a:rPr>
              <a:t>to  see opportunities or</a:t>
            </a:r>
            <a:r>
              <a:rPr dirty="0" sz="1100" spc="-10">
                <a:latin typeface="Arial"/>
                <a:cs typeface="Arial"/>
              </a:rPr>
              <a:t> threats.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single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20">
                <a:latin typeface="Arial"/>
                <a:cs typeface="Arial"/>
              </a:rPr>
              <a:t>event may have </a:t>
            </a:r>
            <a:r>
              <a:rPr dirty="0" sz="1100" spc="-10">
                <a:latin typeface="Arial"/>
                <a:cs typeface="Arial"/>
              </a:rPr>
              <a:t>multiple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effects.</a:t>
            </a:r>
            <a:endParaRPr sz="1100">
              <a:latin typeface="Arial"/>
              <a:cs typeface="Arial"/>
            </a:endParaRPr>
          </a:p>
          <a:p>
            <a:pPr marL="12700" marR="32766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Opportunities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one stakeholder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 spc="-5">
                <a:latin typeface="Arial"/>
                <a:cs typeface="Arial"/>
              </a:rPr>
              <a:t>threat </a:t>
            </a:r>
            <a:r>
              <a:rPr dirty="0" sz="1100" spc="-20">
                <a:latin typeface="Arial"/>
                <a:cs typeface="Arial"/>
              </a:rPr>
              <a:t>for  </a:t>
            </a:r>
            <a:r>
              <a:rPr dirty="0" sz="1100" spc="-15">
                <a:latin typeface="Arial"/>
                <a:cs typeface="Arial"/>
              </a:rPr>
              <a:t>another.</a:t>
            </a:r>
            <a:endParaRPr sz="1100">
              <a:latin typeface="Arial"/>
              <a:cs typeface="Arial"/>
            </a:endParaRPr>
          </a:p>
          <a:p>
            <a:pPr marL="12700" marR="53467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Mathematical techniques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create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false  </a:t>
            </a:r>
            <a:r>
              <a:rPr dirty="0" sz="1100" spc="-5">
                <a:latin typeface="Arial"/>
                <a:cs typeface="Arial"/>
              </a:rPr>
              <a:t>impression of precision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reliability.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Risk probability x Risk </a:t>
            </a:r>
            <a:r>
              <a:rPr dirty="0" sz="1100" spc="-15">
                <a:latin typeface="Arial"/>
                <a:cs typeface="Arial"/>
              </a:rPr>
              <a:t>value </a:t>
            </a:r>
            <a:r>
              <a:rPr dirty="0" sz="1100" spc="-5">
                <a:latin typeface="Arial"/>
                <a:cs typeface="Arial"/>
              </a:rPr>
              <a:t>(their product)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typical </a:t>
            </a:r>
            <a:r>
              <a:rPr dirty="0" sz="1100">
                <a:latin typeface="Arial"/>
                <a:cs typeface="Arial"/>
              </a:rPr>
              <a:t>risk  </a:t>
            </a:r>
            <a:r>
              <a:rPr dirty="0" sz="1100" spc="-5">
                <a:latin typeface="Arial"/>
                <a:cs typeface="Arial"/>
              </a:rPr>
              <a:t>quantification</a:t>
            </a:r>
            <a:r>
              <a:rPr dirty="0" sz="1100" spc="-10">
                <a:latin typeface="Arial"/>
                <a:cs typeface="Arial"/>
              </a:rPr>
              <a:t> procedure.</a:t>
            </a:r>
            <a:endParaRPr sz="1100">
              <a:latin typeface="Arial"/>
              <a:cs typeface="Arial"/>
            </a:endParaRPr>
          </a:p>
          <a:p>
            <a:pPr marL="12700" marR="24892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Responses </a:t>
            </a:r>
            <a:r>
              <a:rPr dirty="0" sz="1100" spc="-5">
                <a:latin typeface="Arial"/>
                <a:cs typeface="Arial"/>
              </a:rPr>
              <a:t>include: </a:t>
            </a:r>
            <a:r>
              <a:rPr dirty="0" sz="1100" spc="-10">
                <a:latin typeface="Arial"/>
                <a:cs typeface="Arial"/>
              </a:rPr>
              <a:t>contracting, </a:t>
            </a:r>
            <a:r>
              <a:rPr dirty="0" sz="1100" spc="-5">
                <a:latin typeface="Arial"/>
                <a:cs typeface="Arial"/>
              </a:rPr>
              <a:t>bonding, contingency  planning, </a:t>
            </a:r>
            <a:r>
              <a:rPr dirty="0" sz="1100" spc="-10">
                <a:latin typeface="Arial"/>
                <a:cs typeface="Arial"/>
              </a:rPr>
              <a:t>insurance, </a:t>
            </a:r>
            <a:r>
              <a:rPr dirty="0" sz="1100" spc="-5">
                <a:latin typeface="Arial"/>
                <a:cs typeface="Arial"/>
              </a:rPr>
              <a:t>alternative </a:t>
            </a:r>
            <a:r>
              <a:rPr dirty="0" sz="1100" spc="-10">
                <a:latin typeface="Arial"/>
                <a:cs typeface="Arial"/>
              </a:rPr>
              <a:t>strategies.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54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364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185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375523"/>
            <a:ext cx="3442970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445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RM </a:t>
            </a:r>
            <a:r>
              <a:rPr dirty="0" sz="1100" spc="-5">
                <a:latin typeface="Arial"/>
                <a:cs typeface="Arial"/>
              </a:rPr>
              <a:t>includes the processes concerned with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identifying,  analysis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responding to</a:t>
            </a:r>
            <a:r>
              <a:rPr dirty="0" sz="1100" spc="-10">
                <a:latin typeface="Arial"/>
                <a:cs typeface="Arial"/>
              </a:rPr>
              <a:t> uncertainty.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key </a:t>
            </a:r>
            <a:r>
              <a:rPr dirty="0" sz="1100" spc="-5">
                <a:latin typeface="Arial"/>
                <a:cs typeface="Arial"/>
              </a:rPr>
              <a:t>principle of Risk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is to </a:t>
            </a:r>
            <a:r>
              <a:rPr dirty="0" sz="1100" spc="-10">
                <a:latin typeface="Arial"/>
                <a:cs typeface="Arial"/>
              </a:rPr>
              <a:t>foresee  problems </a:t>
            </a:r>
            <a:r>
              <a:rPr dirty="0" sz="1100" spc="-15">
                <a:latin typeface="Arial"/>
                <a:cs typeface="Arial"/>
              </a:rPr>
              <a:t>before they </a:t>
            </a:r>
            <a:r>
              <a:rPr dirty="0" sz="1100" spc="-5">
                <a:latin typeface="Arial"/>
                <a:cs typeface="Arial"/>
              </a:rPr>
              <a:t>occur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plan responses to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them</a:t>
            </a:r>
            <a:endParaRPr sz="1100">
              <a:latin typeface="Arial"/>
              <a:cs typeface="Arial"/>
            </a:endParaRPr>
          </a:p>
          <a:p>
            <a:pPr marL="12700" marR="55244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defined as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>
                <a:latin typeface="Arial"/>
                <a:cs typeface="Arial"/>
              </a:rPr>
              <a:t>uncertain </a:t>
            </a:r>
            <a:r>
              <a:rPr dirty="0" sz="1100" spc="-20">
                <a:latin typeface="Arial"/>
                <a:cs typeface="Arial"/>
              </a:rPr>
              <a:t>event </a:t>
            </a:r>
            <a:r>
              <a:rPr dirty="0" sz="1100" spc="-5">
                <a:latin typeface="Arial"/>
                <a:cs typeface="Arial"/>
              </a:rPr>
              <a:t>or condition  that, if it </a:t>
            </a:r>
            <a:r>
              <a:rPr dirty="0" sz="1100" spc="-10">
                <a:latin typeface="Arial"/>
                <a:cs typeface="Arial"/>
              </a:rPr>
              <a:t>occurs,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an effect on </a:t>
            </a:r>
            <a:r>
              <a:rPr dirty="0" sz="1100" spc="-5">
                <a:latin typeface="Arial"/>
                <a:cs typeface="Arial"/>
              </a:rPr>
              <a:t>the project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objectives.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826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926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027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127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321738"/>
            <a:ext cx="3902075" cy="12039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RM </a:t>
            </a:r>
            <a:r>
              <a:rPr dirty="0" sz="1100" spc="-5">
                <a:latin typeface="Arial"/>
                <a:cs typeface="Arial"/>
              </a:rPr>
              <a:t>includes the processes concerned with identifying,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responding to </a:t>
            </a:r>
            <a:r>
              <a:rPr dirty="0" sz="1100" spc="-10">
                <a:latin typeface="Arial"/>
                <a:cs typeface="Arial"/>
              </a:rPr>
              <a:t>uncertainty.</a:t>
            </a:r>
            <a:endParaRPr sz="1100">
              <a:latin typeface="Arial"/>
              <a:cs typeface="Arial"/>
            </a:endParaRPr>
          </a:p>
          <a:p>
            <a:pPr marL="289560" marR="244919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Risk Identification  Risk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Quantification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Response </a:t>
            </a:r>
            <a:r>
              <a:rPr dirty="0" sz="1100" spc="-15">
                <a:latin typeface="Arial"/>
                <a:cs typeface="Arial"/>
              </a:rPr>
              <a:t>Development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Response </a:t>
            </a:r>
            <a:r>
              <a:rPr dirty="0" sz="1100" spc="-5">
                <a:latin typeface="Arial"/>
                <a:cs typeface="Arial"/>
              </a:rPr>
              <a:t>Control </a:t>
            </a:r>
            <a:r>
              <a:rPr dirty="0" sz="1100" spc="-10">
                <a:latin typeface="Arial"/>
                <a:cs typeface="Arial"/>
              </a:rPr>
              <a:t>&amp;</a:t>
            </a:r>
            <a:r>
              <a:rPr dirty="0" sz="1100" spc="-5">
                <a:latin typeface="Arial"/>
                <a:cs typeface="Arial"/>
              </a:rPr>
              <a:t> Monitoring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591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792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713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914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26564"/>
            <a:ext cx="3592829" cy="18783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>
                <a:latin typeface="Arial"/>
                <a:cs typeface="Arial"/>
              </a:rPr>
              <a:t>IDENTIFICATION:</a:t>
            </a:r>
            <a:endParaRPr sz="1100">
              <a:latin typeface="Arial"/>
              <a:cs typeface="Arial"/>
            </a:endParaRPr>
          </a:p>
          <a:p>
            <a:pPr marL="12700" marR="475615" indent="27686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Sources, </a:t>
            </a:r>
            <a:r>
              <a:rPr dirty="0" sz="1100" spc="-20">
                <a:latin typeface="Arial"/>
                <a:cs typeface="Arial"/>
              </a:rPr>
              <a:t>events, </a:t>
            </a:r>
            <a:r>
              <a:rPr dirty="0" sz="1100" spc="-5">
                <a:latin typeface="Arial"/>
                <a:cs typeface="Arial"/>
              </a:rPr>
              <a:t>probability x </a:t>
            </a:r>
            <a:r>
              <a:rPr dirty="0" sz="1100" spc="-10">
                <a:latin typeface="Arial"/>
                <a:cs typeface="Arial"/>
              </a:rPr>
              <a:t>amount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10">
                <a:latin typeface="Arial"/>
                <a:cs typeface="Arial"/>
              </a:rPr>
              <a:t>stake  </a:t>
            </a:r>
            <a:r>
              <a:rPr dirty="0" sz="1100" spc="-20">
                <a:latin typeface="Arial"/>
                <a:cs typeface="Arial"/>
              </a:rPr>
              <a:t>QUANTIFICATION: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Influence </a:t>
            </a:r>
            <a:r>
              <a:rPr dirty="0" sz="1100" spc="-15">
                <a:latin typeface="Arial"/>
                <a:cs typeface="Arial"/>
              </a:rPr>
              <a:t>diagrams, </a:t>
            </a:r>
            <a:r>
              <a:rPr dirty="0" sz="1100" spc="-5">
                <a:latin typeface="Arial"/>
                <a:cs typeface="Arial"/>
              </a:rPr>
              <a:t>probability distribution, probability  </a:t>
            </a:r>
            <a:r>
              <a:rPr dirty="0" sz="1100" spc="-10">
                <a:latin typeface="Arial"/>
                <a:cs typeface="Arial"/>
              </a:rPr>
              <a:t>trees,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modelling, sensitivity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profiles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RESPONSE DEVELOPMENT:</a:t>
            </a:r>
            <a:endParaRPr sz="1100">
              <a:latin typeface="Arial"/>
              <a:cs typeface="Arial"/>
            </a:endParaRPr>
          </a:p>
          <a:p>
            <a:pPr marL="12700" marR="954405" indent="276860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Avoid, transfer, </a:t>
            </a:r>
            <a:r>
              <a:rPr dirty="0" sz="1100" spc="-10">
                <a:latin typeface="Arial"/>
                <a:cs typeface="Arial"/>
              </a:rPr>
              <a:t>mitigate, </a:t>
            </a:r>
            <a:r>
              <a:rPr dirty="0" sz="1100" spc="-5">
                <a:latin typeface="Arial"/>
                <a:cs typeface="Arial"/>
              </a:rPr>
              <a:t>retain/accept,  </a:t>
            </a:r>
            <a:r>
              <a:rPr dirty="0" sz="1100" spc="-10">
                <a:latin typeface="Arial"/>
                <a:cs typeface="Arial"/>
              </a:rPr>
              <a:t>RESPONSE CONTROL: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Execute </a:t>
            </a:r>
            <a:r>
              <a:rPr dirty="0" sz="1100" spc="-5">
                <a:latin typeface="Arial"/>
                <a:cs typeface="Arial"/>
              </a:rPr>
              <a:t>plan in </a:t>
            </a:r>
            <a:r>
              <a:rPr dirty="0" sz="1100" spc="-20">
                <a:latin typeface="Arial"/>
                <a:cs typeface="Arial"/>
              </a:rPr>
              <a:t>event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604478"/>
            <a:ext cx="3748404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measured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terms </a:t>
            </a:r>
            <a:r>
              <a:rPr dirty="0" sz="1100" spc="-5">
                <a:latin typeface="Arial"/>
                <a:cs typeface="Arial"/>
              </a:rPr>
              <a:t>of its potential impact or  cost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project,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probability that the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20">
                <a:latin typeface="Arial"/>
                <a:cs typeface="Arial"/>
              </a:rPr>
              <a:t>event </a:t>
            </a:r>
            <a:r>
              <a:rPr dirty="0" sz="1100" spc="-5">
                <a:latin typeface="Arial"/>
                <a:cs typeface="Arial"/>
              </a:rPr>
              <a:t>will  actually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occur.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Qualitative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922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464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083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49175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313496"/>
            <a:ext cx="3545204" cy="12827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measure </a:t>
            </a:r>
            <a:r>
              <a:rPr dirty="0" sz="1100" spc="-5">
                <a:latin typeface="Arial"/>
                <a:cs typeface="Arial"/>
              </a:rPr>
              <a:t>against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combination of both of the probability that it will occur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the impact that the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would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should it</a:t>
            </a:r>
            <a:r>
              <a:rPr dirty="0" sz="1100" spc="-15">
                <a:latin typeface="Arial"/>
                <a:cs typeface="Arial"/>
              </a:rPr>
              <a:t> occur.</a:t>
            </a:r>
            <a:endParaRPr sz="1100">
              <a:latin typeface="Arial"/>
              <a:cs typeface="Arial"/>
            </a:endParaRPr>
          </a:p>
          <a:p>
            <a:pPr algn="just" marL="12700" marR="72390">
              <a:lnSpc>
                <a:spcPct val="1079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Both the probability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impact are </a:t>
            </a:r>
            <a:r>
              <a:rPr dirty="0" sz="1100" spc="-10">
                <a:latin typeface="Arial"/>
                <a:cs typeface="Arial"/>
              </a:rPr>
              <a:t>qualitative measures  </a:t>
            </a:r>
            <a:r>
              <a:rPr dirty="0" sz="1100" spc="-5">
                <a:latin typeface="Arial"/>
                <a:cs typeface="Arial"/>
              </a:rPr>
              <a:t>based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team experience and </a:t>
            </a:r>
            <a:r>
              <a:rPr dirty="0" sz="1100" spc="-5">
                <a:latin typeface="Arial"/>
                <a:cs typeface="Arial"/>
              </a:rPr>
              <a:t>technical </a:t>
            </a:r>
            <a:r>
              <a:rPr dirty="0" sz="1100" spc="-10">
                <a:latin typeface="Arial"/>
                <a:cs typeface="Arial"/>
              </a:rPr>
              <a:t>knowledge.  </a:t>
            </a: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Prioritisation</a:t>
            </a:r>
            <a:endParaRPr sz="1100">
              <a:latin typeface="Arial"/>
              <a:cs typeface="Arial"/>
            </a:endParaRPr>
          </a:p>
          <a:p>
            <a:pPr algn="just"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>
                <a:latin typeface="Arial"/>
                <a:cs typeface="Arial"/>
              </a:rPr>
              <a:t>risks </a:t>
            </a:r>
            <a:r>
              <a:rPr dirty="0" sz="1000" spc="-5">
                <a:latin typeface="Arial"/>
                <a:cs typeface="Arial"/>
              </a:rPr>
              <a:t>analysed are </a:t>
            </a:r>
            <a:r>
              <a:rPr dirty="0" sz="1000">
                <a:latin typeface="Arial"/>
                <a:cs typeface="Arial"/>
              </a:rPr>
              <a:t>prioritised </a:t>
            </a:r>
            <a:r>
              <a:rPr dirty="0" sz="1000" spc="-15">
                <a:latin typeface="Arial"/>
                <a:cs typeface="Arial"/>
              </a:rPr>
              <a:t>for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832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93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033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133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322386"/>
            <a:ext cx="3772535" cy="12039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identified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Response Strategy </a:t>
            </a:r>
            <a:r>
              <a:rPr dirty="0" sz="1100" spc="-5">
                <a:latin typeface="Arial"/>
                <a:cs typeface="Arial"/>
              </a:rPr>
              <a:t>that should 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considered. Choices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are:</a:t>
            </a:r>
            <a:endParaRPr sz="1100">
              <a:latin typeface="Arial"/>
              <a:cs typeface="Arial"/>
            </a:endParaRPr>
          </a:p>
          <a:p>
            <a:pPr marL="289560" marR="237236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5">
                <a:latin typeface="Arial"/>
                <a:cs typeface="Arial"/>
              </a:rPr>
              <a:t>Avoidance  </a:t>
            </a: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Transference  </a:t>
            </a:r>
            <a:r>
              <a:rPr dirty="0" sz="1100" spc="-5">
                <a:latin typeface="Arial"/>
                <a:cs typeface="Arial"/>
              </a:rPr>
              <a:t>Risk Reduction  Risk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Acceptance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746" y="951645"/>
            <a:ext cx="3599924" cy="2201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Levels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848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669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490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306054"/>
            <a:ext cx="3416935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61009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Risk occurs in </a:t>
            </a:r>
            <a:r>
              <a:rPr dirty="0" sz="1100" spc="-10">
                <a:latin typeface="Arial"/>
                <a:cs typeface="Arial"/>
              </a:rPr>
              <a:t>different </a:t>
            </a:r>
            <a:r>
              <a:rPr dirty="0" sz="1100" spc="-20">
                <a:latin typeface="Arial"/>
                <a:cs typeface="Arial"/>
              </a:rPr>
              <a:t>ways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15">
                <a:latin typeface="Arial"/>
                <a:cs typeface="Arial"/>
              </a:rPr>
              <a:t>every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an  </a:t>
            </a:r>
            <a:r>
              <a:rPr dirty="0" sz="1100" spc="-5">
                <a:latin typeface="Arial"/>
                <a:cs typeface="Arial"/>
              </a:rPr>
              <a:t>organisation.</a:t>
            </a:r>
            <a:endParaRPr sz="1100">
              <a:latin typeface="Arial"/>
              <a:cs typeface="Arial"/>
            </a:endParaRPr>
          </a:p>
          <a:p>
            <a:pPr marL="12700" marR="55244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occur at the </a:t>
            </a:r>
            <a:r>
              <a:rPr dirty="0" sz="1100" spc="-10">
                <a:latin typeface="Arial"/>
                <a:cs typeface="Arial"/>
              </a:rPr>
              <a:t>strategic </a:t>
            </a:r>
            <a:r>
              <a:rPr dirty="0" sz="1100" spc="-15">
                <a:latin typeface="Arial"/>
                <a:cs typeface="Arial"/>
              </a:rPr>
              <a:t>level, </a:t>
            </a:r>
            <a:r>
              <a:rPr dirty="0" sz="1100" spc="-10">
                <a:latin typeface="Arial"/>
                <a:cs typeface="Arial"/>
              </a:rPr>
              <a:t>programme </a:t>
            </a:r>
            <a:r>
              <a:rPr dirty="0" sz="1100" spc="-15">
                <a:latin typeface="Arial"/>
                <a:cs typeface="Arial"/>
              </a:rPr>
              <a:t>level, 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and operational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level.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Strategic </a:t>
            </a: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described as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to the </a:t>
            </a:r>
            <a:r>
              <a:rPr dirty="0" sz="1100" spc="-10">
                <a:latin typeface="Arial"/>
                <a:cs typeface="Arial"/>
              </a:rPr>
              <a:t>business  strategy and </a:t>
            </a:r>
            <a:r>
              <a:rPr dirty="0" sz="1100" spc="-5">
                <a:latin typeface="Arial"/>
                <a:cs typeface="Arial"/>
              </a:rPr>
              <a:t>is the concern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responsibility of the 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team.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Levels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Programme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888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989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089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189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290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056295"/>
            <a:ext cx="3494404" cy="184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97218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Risk at this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could </a:t>
            </a:r>
            <a:r>
              <a:rPr dirty="0" sz="1100" spc="-10">
                <a:latin typeface="Arial"/>
                <a:cs typeface="Arial"/>
              </a:rPr>
              <a:t>be due </a:t>
            </a:r>
            <a:r>
              <a:rPr dirty="0" sz="1100" spc="-5">
                <a:latin typeface="Arial"/>
                <a:cs typeface="Arial"/>
              </a:rPr>
              <a:t>to:  Interdependencies </a:t>
            </a:r>
            <a:r>
              <a:rPr dirty="0" sz="1100" spc="-10">
                <a:latin typeface="Arial"/>
                <a:cs typeface="Arial"/>
              </a:rPr>
              <a:t>between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projects 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5">
                <a:latin typeface="Arial"/>
                <a:cs typeface="Arial"/>
              </a:rPr>
              <a:t>resource </a:t>
            </a:r>
            <a:r>
              <a:rPr dirty="0" sz="1100" spc="-15">
                <a:latin typeface="Arial"/>
                <a:cs typeface="Arial"/>
              </a:rPr>
              <a:t>levels</a:t>
            </a:r>
            <a:endParaRPr sz="1100">
              <a:latin typeface="Arial"/>
              <a:cs typeface="Arial"/>
            </a:endParaRPr>
          </a:p>
          <a:p>
            <a:pPr marL="289560" marR="142557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budget  </a:t>
            </a:r>
            <a:r>
              <a:rPr dirty="0" sz="1100" spc="-5">
                <a:latin typeface="Arial"/>
                <a:cs typeface="Arial"/>
              </a:rPr>
              <a:t>Materials supply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capability</a:t>
            </a:r>
            <a:endParaRPr sz="1100">
              <a:latin typeface="Arial"/>
              <a:cs typeface="Arial"/>
            </a:endParaRPr>
          </a:p>
          <a:p>
            <a:pPr marL="289560" marR="15684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wider system - the political, </a:t>
            </a:r>
            <a:r>
              <a:rPr dirty="0" sz="1100" spc="-10">
                <a:latin typeface="Arial"/>
                <a:cs typeface="Arial"/>
              </a:rPr>
              <a:t>economic, </a:t>
            </a:r>
            <a:r>
              <a:rPr dirty="0" sz="1100" spc="-5">
                <a:latin typeface="Arial"/>
                <a:cs typeface="Arial"/>
              </a:rPr>
              <a:t>social,  technological</a:t>
            </a:r>
            <a:r>
              <a:rPr dirty="0" sz="1100" spc="-10">
                <a:latin typeface="Arial"/>
                <a:cs typeface="Arial"/>
              </a:rPr>
              <a:t> environment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These </a:t>
            </a:r>
            <a:r>
              <a:rPr dirty="0" sz="1100" spc="-5">
                <a:latin typeface="Arial"/>
                <a:cs typeface="Arial"/>
              </a:rPr>
              <a:t>risks </a:t>
            </a:r>
            <a:r>
              <a:rPr dirty="0" sz="1100" spc="-10">
                <a:latin typeface="Arial"/>
                <a:cs typeface="Arial"/>
              </a:rPr>
              <a:t>affect </a:t>
            </a:r>
            <a:r>
              <a:rPr dirty="0" sz="1100" spc="-15">
                <a:latin typeface="Arial"/>
                <a:cs typeface="Arial"/>
              </a:rPr>
              <a:t>many </a:t>
            </a:r>
            <a:r>
              <a:rPr dirty="0" sz="1100" spc="-5">
                <a:latin typeface="Arial"/>
                <a:cs typeface="Arial"/>
              </a:rPr>
              <a:t>projects </a:t>
            </a:r>
            <a:r>
              <a:rPr dirty="0" sz="1100" spc="-15">
                <a:latin typeface="Arial"/>
                <a:cs typeface="Arial"/>
              </a:rPr>
              <a:t>simultaneously,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are  </a:t>
            </a:r>
            <a:r>
              <a:rPr dirty="0" sz="1100" spc="-10">
                <a:latin typeface="Arial"/>
                <a:cs typeface="Arial"/>
              </a:rPr>
              <a:t>managed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Programme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manager.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Levels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442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4247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811667"/>
            <a:ext cx="3881120" cy="24523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Risks at this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are threats to the success 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single  project,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most often impact the principal targets of  </a:t>
            </a:r>
            <a:r>
              <a:rPr dirty="0" sz="1100" spc="-10">
                <a:latin typeface="Arial"/>
                <a:cs typeface="Arial"/>
              </a:rPr>
              <a:t>scope, time, </a:t>
            </a:r>
            <a:r>
              <a:rPr dirty="0" sz="1100" spc="-5">
                <a:latin typeface="Arial"/>
                <a:cs typeface="Arial"/>
              </a:rPr>
              <a:t>cost,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quality, </a:t>
            </a:r>
            <a:r>
              <a:rPr dirty="0" sz="1100" spc="-5">
                <a:latin typeface="Arial"/>
                <a:cs typeface="Arial"/>
              </a:rPr>
              <a:t>though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impact other  </a:t>
            </a:r>
            <a:r>
              <a:rPr dirty="0" sz="1100" spc="-10">
                <a:latin typeface="Arial"/>
                <a:cs typeface="Arial"/>
              </a:rPr>
              <a:t>knowledge </a:t>
            </a:r>
            <a:r>
              <a:rPr dirty="0" sz="1100" spc="-5">
                <a:latin typeface="Arial"/>
                <a:cs typeface="Arial"/>
              </a:rPr>
              <a:t>areas at the </a:t>
            </a:r>
            <a:r>
              <a:rPr dirty="0" sz="1100" spc="-10">
                <a:latin typeface="Arial"/>
                <a:cs typeface="Arial"/>
              </a:rPr>
              <a:t>same time. </a:t>
            </a:r>
            <a:r>
              <a:rPr dirty="0" sz="1100" spc="-5">
                <a:latin typeface="Arial"/>
                <a:cs typeface="Arial"/>
              </a:rPr>
              <a:t>Risks that threaten the  success of the project are the responsibility of the Project  </a:t>
            </a:r>
            <a:r>
              <a:rPr dirty="0" sz="1100" spc="-15">
                <a:latin typeface="Arial"/>
                <a:cs typeface="Arial"/>
              </a:rPr>
              <a:t>manager.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Operational </a:t>
            </a:r>
            <a:r>
              <a:rPr dirty="0" sz="1100" spc="-5">
                <a:latin typeface="Arial"/>
                <a:cs typeface="Arial"/>
              </a:rPr>
              <a:t>Risk:</a:t>
            </a:r>
            <a:endParaRPr sz="1100">
              <a:latin typeface="Arial"/>
              <a:cs typeface="Arial"/>
            </a:endParaRPr>
          </a:p>
          <a:p>
            <a:pPr marL="289560" marR="9525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day-to-day </a:t>
            </a:r>
            <a:r>
              <a:rPr dirty="0" sz="1100" spc="-10">
                <a:latin typeface="Arial"/>
                <a:cs typeface="Arial"/>
              </a:rPr>
              <a:t>operations </a:t>
            </a:r>
            <a:r>
              <a:rPr dirty="0" sz="1100" spc="-5">
                <a:latin typeface="Arial"/>
                <a:cs typeface="Arial"/>
              </a:rPr>
              <a:t>are also subject to risks.  Matters such as health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5">
                <a:latin typeface="Arial"/>
                <a:cs typeface="Arial"/>
              </a:rPr>
              <a:t>safety, </a:t>
            </a:r>
            <a:r>
              <a:rPr dirty="0" sz="1100" spc="-5">
                <a:latin typeface="Arial"/>
                <a:cs typeface="Arial"/>
              </a:rPr>
              <a:t>industrial relations are  </a:t>
            </a:r>
            <a:r>
              <a:rPr dirty="0" sz="1100" spc="-10">
                <a:latin typeface="Arial"/>
                <a:cs typeface="Arial"/>
              </a:rPr>
              <a:t>amongst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operational </a:t>
            </a:r>
            <a:r>
              <a:rPr dirty="0" sz="1100" spc="-5">
                <a:latin typeface="Arial"/>
                <a:cs typeface="Arial"/>
              </a:rPr>
              <a:t>risks </a:t>
            </a:r>
            <a:r>
              <a:rPr dirty="0" sz="1100" spc="-15">
                <a:latin typeface="Arial"/>
                <a:cs typeface="Arial"/>
              </a:rPr>
              <a:t>faced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an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organisation.</a:t>
            </a:r>
            <a:endParaRPr sz="1100">
              <a:latin typeface="Arial"/>
              <a:cs typeface="Arial"/>
            </a:endParaRPr>
          </a:p>
          <a:p>
            <a:pPr marL="12700" marR="635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identification of risks at </a:t>
            </a:r>
            <a:r>
              <a:rPr dirty="0" sz="1100" spc="-10">
                <a:latin typeface="Arial"/>
                <a:cs typeface="Arial"/>
              </a:rPr>
              <a:t>different </a:t>
            </a:r>
            <a:r>
              <a:rPr dirty="0" sz="1100" spc="-5">
                <a:latin typeface="Arial"/>
                <a:cs typeface="Arial"/>
              </a:rPr>
              <a:t>organisational </a:t>
            </a:r>
            <a:r>
              <a:rPr dirty="0" sz="1100" spc="-15">
                <a:latin typeface="Arial"/>
                <a:cs typeface="Arial"/>
              </a:rPr>
              <a:t>levels </a:t>
            </a:r>
            <a:r>
              <a:rPr dirty="0" sz="1100" spc="-10">
                <a:latin typeface="Arial"/>
                <a:cs typeface="Arial"/>
              </a:rPr>
              <a:t>allow  </a:t>
            </a:r>
            <a:r>
              <a:rPr dirty="0" sz="1100" spc="-5">
                <a:latin typeface="Arial"/>
                <a:cs typeface="Arial"/>
              </a:rPr>
              <a:t>identification of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has responsibility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and the Project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848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390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211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306054"/>
            <a:ext cx="3630295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5">
                <a:latin typeface="Arial"/>
                <a:cs typeface="Arial"/>
              </a:rPr>
              <a:t>life </a:t>
            </a:r>
            <a:r>
              <a:rPr dirty="0" sz="1100" spc="-5">
                <a:latin typeface="Arial"/>
                <a:cs typeface="Arial"/>
              </a:rPr>
              <a:t>cycle which </a:t>
            </a:r>
            <a:r>
              <a:rPr dirty="0" sz="1100" spc="-10">
                <a:latin typeface="Arial"/>
                <a:cs typeface="Arial"/>
              </a:rPr>
              <a:t>establishes </a:t>
            </a:r>
            <a:r>
              <a:rPr dirty="0" sz="1100" spc="-5">
                <a:latin typeface="Arial"/>
                <a:cs typeface="Arial"/>
              </a:rPr>
              <a:t>the phases through  which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will pass is so designed to </a:t>
            </a:r>
            <a:r>
              <a:rPr dirty="0" sz="1100" spc="-10">
                <a:latin typeface="Arial"/>
                <a:cs typeface="Arial"/>
              </a:rPr>
              <a:t>enable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of risk.</a:t>
            </a:r>
            <a:endParaRPr sz="1100">
              <a:latin typeface="Arial"/>
              <a:cs typeface="Arial"/>
            </a:endParaRPr>
          </a:p>
          <a:p>
            <a:pPr marL="12700" marR="74168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Knowledge </a:t>
            </a:r>
            <a:r>
              <a:rPr dirty="0" sz="1100" spc="-5">
                <a:latin typeface="Arial"/>
                <a:cs typeface="Arial"/>
              </a:rPr>
              <a:t>areas also </a:t>
            </a:r>
            <a:r>
              <a:rPr dirty="0" sz="1100" spc="-10">
                <a:latin typeface="Arial"/>
                <a:cs typeface="Arial"/>
              </a:rPr>
              <a:t>enable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effective 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projects.</a:t>
            </a:r>
            <a:endParaRPr sz="1100">
              <a:latin typeface="Arial"/>
              <a:cs typeface="Arial"/>
            </a:endParaRPr>
          </a:p>
          <a:p>
            <a:pPr marL="12700" marR="20320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process 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requires that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be  managed continuously </a:t>
            </a:r>
            <a:r>
              <a:rPr dirty="0" sz="1100" spc="-5">
                <a:latin typeface="Arial"/>
                <a:cs typeface="Arial"/>
              </a:rPr>
              <a:t>throughout the </a:t>
            </a:r>
            <a:r>
              <a:rPr dirty="0" sz="1100" spc="-15">
                <a:latin typeface="Arial"/>
                <a:cs typeface="Arial"/>
              </a:rPr>
              <a:t>life </a:t>
            </a:r>
            <a:r>
              <a:rPr dirty="0" sz="1100" spc="-5">
                <a:latin typeface="Arial"/>
                <a:cs typeface="Arial"/>
              </a:rPr>
              <a:t>of the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040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821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46924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77291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025295"/>
            <a:ext cx="3636645" cy="2004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identification 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should occur as early as </a:t>
            </a:r>
            <a:r>
              <a:rPr dirty="0" sz="1100" spc="-10">
                <a:latin typeface="Arial"/>
                <a:cs typeface="Arial"/>
              </a:rPr>
              <a:t>possible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  <a:p>
            <a:pPr marL="12700" marR="14986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i.e. </a:t>
            </a:r>
            <a:r>
              <a:rPr dirty="0" sz="1100" spc="-5">
                <a:latin typeface="Arial"/>
                <a:cs typeface="Arial"/>
              </a:rPr>
              <a:t>in the conception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definition </a:t>
            </a:r>
            <a:r>
              <a:rPr dirty="0" sz="1100" spc="-10">
                <a:latin typeface="Arial"/>
                <a:cs typeface="Arial"/>
              </a:rPr>
              <a:t>phase. </a:t>
            </a:r>
            <a:r>
              <a:rPr dirty="0" sz="1100" spc="-5">
                <a:latin typeface="Arial"/>
                <a:cs typeface="Arial"/>
              </a:rPr>
              <a:t>Risk  identification requires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understanding of the project  scope </a:t>
            </a:r>
            <a:r>
              <a:rPr dirty="0" sz="1100" spc="-10">
                <a:latin typeface="Arial"/>
                <a:cs typeface="Arial"/>
              </a:rPr>
              <a:t>and objectives and </a:t>
            </a:r>
            <a:r>
              <a:rPr dirty="0" sz="1100" spc="-5">
                <a:latin typeface="Arial"/>
                <a:cs typeface="Arial"/>
              </a:rPr>
              <a:t>deciding what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5">
                <a:latin typeface="Arial"/>
                <a:cs typeface="Arial"/>
              </a:rPr>
              <a:t>prevent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5">
                <a:latin typeface="Arial"/>
                <a:cs typeface="Arial"/>
              </a:rPr>
              <a:t>achievement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>
                <a:latin typeface="Arial"/>
                <a:cs typeface="Arial"/>
              </a:rPr>
              <a:t>charter </a:t>
            </a:r>
            <a:r>
              <a:rPr dirty="0" sz="1100" spc="-5">
                <a:latin typeface="Arial"/>
                <a:cs typeface="Arial"/>
              </a:rPr>
              <a:t>will set out the high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risks to the  project. It will also identify the success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which the  project 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judged </a:t>
            </a:r>
            <a:r>
              <a:rPr dirty="0" sz="1100" spc="-15">
                <a:latin typeface="Arial"/>
                <a:cs typeface="Arial"/>
              </a:rPr>
              <a:t>later.</a:t>
            </a:r>
            <a:endParaRPr sz="1100">
              <a:latin typeface="Arial"/>
              <a:cs typeface="Arial"/>
            </a:endParaRPr>
          </a:p>
          <a:p>
            <a:pPr marL="289560" marR="615315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latin typeface="Arial"/>
                <a:cs typeface="Arial"/>
              </a:rPr>
              <a:t>The potential </a:t>
            </a:r>
            <a:r>
              <a:rPr dirty="0" sz="1000">
                <a:latin typeface="Arial"/>
                <a:cs typeface="Arial"/>
              </a:rPr>
              <a:t>risks </a:t>
            </a:r>
            <a:r>
              <a:rPr dirty="0" sz="1000" spc="-5">
                <a:latin typeface="Arial"/>
                <a:cs typeface="Arial"/>
              </a:rPr>
              <a:t>to the project are identified as  comprehensively as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possible</a:t>
            </a:r>
            <a:endParaRPr sz="1000">
              <a:latin typeface="Arial"/>
              <a:cs typeface="Arial"/>
            </a:endParaRPr>
          </a:p>
          <a:p>
            <a:pPr marL="289560" marR="25463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Can be helpful to brainstorm in groups and </a:t>
            </a:r>
            <a:r>
              <a:rPr dirty="0" sz="1000" spc="-10">
                <a:latin typeface="Arial"/>
                <a:cs typeface="Arial"/>
              </a:rPr>
              <a:t>draw </a:t>
            </a:r>
            <a:r>
              <a:rPr dirty="0" sz="1000" spc="-5">
                <a:latin typeface="Arial"/>
                <a:cs typeface="Arial"/>
              </a:rPr>
              <a:t>on the  experience of the 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participants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101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364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906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031378"/>
            <a:ext cx="3636645" cy="19888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feasibility </a:t>
            </a:r>
            <a:r>
              <a:rPr dirty="0" sz="1100" spc="-25">
                <a:latin typeface="Arial"/>
                <a:cs typeface="Arial"/>
              </a:rPr>
              <a:t>study, </a:t>
            </a:r>
            <a:r>
              <a:rPr dirty="0" sz="1100" spc="-5">
                <a:latin typeface="Arial"/>
                <a:cs typeface="Arial"/>
              </a:rPr>
              <a:t>if required, will identify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assess the  risks in determining the best </a:t>
            </a:r>
            <a:r>
              <a:rPr dirty="0" sz="1100" spc="-25">
                <a:latin typeface="Arial"/>
                <a:cs typeface="Arial"/>
              </a:rPr>
              <a:t>way </a:t>
            </a:r>
            <a:r>
              <a:rPr dirty="0" sz="1100" spc="-5">
                <a:latin typeface="Arial"/>
                <a:cs typeface="Arial"/>
              </a:rPr>
              <a:t>of undertaking the project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to determine if proceeding with the project is the best  option.</a:t>
            </a:r>
            <a:endParaRPr sz="1100">
              <a:latin typeface="Arial"/>
              <a:cs typeface="Arial"/>
            </a:endParaRPr>
          </a:p>
          <a:p>
            <a:pPr marL="12700" marR="21971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In the planning </a:t>
            </a:r>
            <a:r>
              <a:rPr dirty="0" sz="1100" spc="-10">
                <a:latin typeface="Arial"/>
                <a:cs typeface="Arial"/>
              </a:rPr>
              <a:t>phase </a:t>
            </a:r>
            <a:r>
              <a:rPr dirty="0" sz="1100" spc="-5">
                <a:latin typeface="Arial"/>
                <a:cs typeface="Arial"/>
              </a:rPr>
              <a:t>the project </a:t>
            </a:r>
            <a:r>
              <a:rPr dirty="0" sz="1100" spc="-10">
                <a:latin typeface="Arial"/>
                <a:cs typeface="Arial"/>
              </a:rPr>
              <a:t>manager </a:t>
            </a:r>
            <a:r>
              <a:rPr dirty="0" sz="1100" spc="-5">
                <a:latin typeface="Arial"/>
                <a:cs typeface="Arial"/>
              </a:rPr>
              <a:t>in the  </a:t>
            </a:r>
            <a:r>
              <a:rPr dirty="0" sz="1100" spc="-15">
                <a:latin typeface="Arial"/>
                <a:cs typeface="Arial"/>
              </a:rPr>
              <a:t>development </a:t>
            </a:r>
            <a:r>
              <a:rPr dirty="0" sz="1100" spc="-5">
                <a:latin typeface="Arial"/>
                <a:cs typeface="Arial"/>
              </a:rPr>
              <a:t>of the project plan will </a:t>
            </a:r>
            <a:r>
              <a:rPr dirty="0" sz="1100" spc="-15">
                <a:latin typeface="Arial"/>
                <a:cs typeface="Arial"/>
              </a:rPr>
              <a:t>evaluate </a:t>
            </a:r>
            <a:r>
              <a:rPr dirty="0" sz="1100" spc="-5">
                <a:latin typeface="Arial"/>
                <a:cs typeface="Arial"/>
              </a:rPr>
              <a:t>the project 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response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plan.</a:t>
            </a:r>
            <a:endParaRPr sz="1100">
              <a:latin typeface="Arial"/>
              <a:cs typeface="Arial"/>
            </a:endParaRPr>
          </a:p>
          <a:p>
            <a:pPr marL="12700" marR="2730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As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implementation these plans 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executed. 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process 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identification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analysis should </a:t>
            </a:r>
            <a:r>
              <a:rPr dirty="0" sz="1100" spc="-10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re-applied through the implementation </a:t>
            </a:r>
            <a:r>
              <a:rPr dirty="0" sz="1100" spc="-10">
                <a:latin typeface="Arial"/>
                <a:cs typeface="Arial"/>
              </a:rPr>
              <a:t>phase </a:t>
            </a:r>
            <a:r>
              <a:rPr dirty="0" sz="1100" spc="-5">
                <a:latin typeface="Arial"/>
                <a:cs typeface="Arial"/>
              </a:rPr>
              <a:t>of 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  to </a:t>
            </a:r>
            <a:r>
              <a:rPr dirty="0" sz="1100" spc="-15">
                <a:latin typeface="Arial"/>
                <a:cs typeface="Arial"/>
              </a:rPr>
              <a:t>re-evaluate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384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484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584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785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885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986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05812"/>
            <a:ext cx="1932939" cy="17062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>
                <a:latin typeface="Arial"/>
                <a:cs typeface="Arial"/>
              </a:rPr>
              <a:t>Technical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Robustness </a:t>
            </a:r>
            <a:r>
              <a:rPr dirty="0" sz="1100" spc="-5">
                <a:latin typeface="Arial"/>
                <a:cs typeface="Arial"/>
              </a:rPr>
              <a:t>of the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solution  </a:t>
            </a:r>
            <a:r>
              <a:rPr dirty="0" sz="1100" spc="-10">
                <a:latin typeface="Arial"/>
                <a:cs typeface="Arial"/>
              </a:rPr>
              <a:t>Complexity </a:t>
            </a:r>
            <a:r>
              <a:rPr dirty="0" sz="1100" spc="-5">
                <a:latin typeface="Arial"/>
                <a:cs typeface="Arial"/>
              </a:rPr>
              <a:t>of the system  Ownership</a:t>
            </a:r>
            <a:endParaRPr sz="1100">
              <a:latin typeface="Arial"/>
              <a:cs typeface="Arial"/>
            </a:endParaRPr>
          </a:p>
          <a:p>
            <a:pPr marL="289560" marR="117475" indent="-27749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Business /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  Financing</a:t>
            </a:r>
            <a:endParaRPr sz="1100">
              <a:latin typeface="Arial"/>
              <a:cs typeface="Arial"/>
            </a:endParaRPr>
          </a:p>
          <a:p>
            <a:pPr marL="289560" marR="149860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Revenue </a:t>
            </a:r>
            <a:r>
              <a:rPr dirty="0" sz="1100" spc="-5">
                <a:latin typeface="Arial"/>
                <a:cs typeface="Arial"/>
              </a:rPr>
              <a:t>/ Cost /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Margin  Shareholders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376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476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576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677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777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05012"/>
            <a:ext cx="2341880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38036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Delivery / </a:t>
            </a:r>
            <a:r>
              <a:rPr dirty="0" sz="1100" spc="-10">
                <a:latin typeface="Arial"/>
                <a:cs typeface="Arial"/>
              </a:rPr>
              <a:t>Operational </a:t>
            </a:r>
            <a:r>
              <a:rPr dirty="0" sz="1100" spc="-5">
                <a:latin typeface="Arial"/>
                <a:cs typeface="Arial"/>
              </a:rPr>
              <a:t>Risks  </a:t>
            </a:r>
            <a:r>
              <a:rPr dirty="0" sz="1100" spc="-25">
                <a:latin typeface="Arial"/>
                <a:cs typeface="Arial"/>
              </a:rPr>
              <a:t>Training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25">
                <a:latin typeface="Arial"/>
                <a:cs typeface="Arial"/>
              </a:rPr>
              <a:t>Training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Support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Human </a:t>
            </a:r>
            <a:r>
              <a:rPr dirty="0" sz="1100" spc="-5">
                <a:latin typeface="Arial"/>
                <a:cs typeface="Arial"/>
              </a:rPr>
              <a:t>Resource </a:t>
            </a:r>
            <a:r>
              <a:rPr dirty="0" sz="1100" spc="-10">
                <a:latin typeface="Arial"/>
                <a:cs typeface="Arial"/>
              </a:rPr>
              <a:t>Considerations  Complexity</a:t>
            </a:r>
            <a:endParaRPr sz="1100">
              <a:latin typeface="Arial"/>
              <a:cs typeface="Arial"/>
            </a:endParaRPr>
          </a:p>
          <a:p>
            <a:pPr marL="289560" marR="92392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Product </a:t>
            </a:r>
            <a:r>
              <a:rPr dirty="0" sz="1100" spc="-15">
                <a:latin typeface="Arial"/>
                <a:cs typeface="Arial"/>
              </a:rPr>
              <a:t>Life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Cycle 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going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support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Cost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Schedule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Recording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512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875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9517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918639"/>
            <a:ext cx="3869690" cy="2146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A table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recording project risks is called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Log.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All identified risks </a:t>
            </a:r>
            <a:r>
              <a:rPr dirty="0" sz="1100" spc="-10">
                <a:latin typeface="Arial"/>
                <a:cs typeface="Arial"/>
              </a:rPr>
              <a:t>must be </a:t>
            </a:r>
            <a:r>
              <a:rPr dirty="0" sz="1100" spc="-5">
                <a:latin typeface="Arial"/>
                <a:cs typeface="Arial"/>
              </a:rPr>
              <a:t>recorded in the Risk Log. Risks  with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significant potential impact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cause immediate  </a:t>
            </a:r>
            <a:r>
              <a:rPr dirty="0" sz="1100" spc="-10">
                <a:latin typeface="Arial"/>
                <a:cs typeface="Arial"/>
              </a:rPr>
              <a:t>alteration </a:t>
            </a:r>
            <a:r>
              <a:rPr dirty="0" sz="1100" spc="-5">
                <a:latin typeface="Arial"/>
                <a:cs typeface="Arial"/>
              </a:rPr>
              <a:t>of the Project Plan, </a:t>
            </a:r>
            <a:r>
              <a:rPr dirty="0" sz="1100" spc="-10">
                <a:latin typeface="Arial"/>
                <a:cs typeface="Arial"/>
              </a:rPr>
              <a:t>and therefore </a:t>
            </a:r>
            <a:r>
              <a:rPr dirty="0" sz="1100" spc="-5">
                <a:latin typeface="Arial"/>
                <a:cs typeface="Arial"/>
              </a:rPr>
              <a:t>another  </a:t>
            </a:r>
            <a:r>
              <a:rPr dirty="0" sz="1100" spc="-10">
                <a:latin typeface="Arial"/>
                <a:cs typeface="Arial"/>
              </a:rPr>
              <a:t>iteration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identification 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89560" marR="2222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Risk analysis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assessing the probability 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risk  </a:t>
            </a:r>
            <a:r>
              <a:rPr dirty="0" sz="1100" spc="-5">
                <a:latin typeface="Arial"/>
                <a:cs typeface="Arial"/>
              </a:rPr>
              <a:t>occurring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its </a:t>
            </a:r>
            <a:r>
              <a:rPr dirty="0" sz="1100" spc="-10">
                <a:latin typeface="Arial"/>
                <a:cs typeface="Arial"/>
              </a:rPr>
              <a:t>likely </a:t>
            </a:r>
            <a:r>
              <a:rPr dirty="0" sz="1100" spc="-5">
                <a:latin typeface="Arial"/>
                <a:cs typeface="Arial"/>
              </a:rPr>
              <a:t>impact if it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15">
                <a:latin typeface="Arial"/>
                <a:cs typeface="Arial"/>
              </a:rPr>
              <a:t>occur. </a:t>
            </a:r>
            <a:r>
              <a:rPr dirty="0" sz="1100" spc="-10">
                <a:latin typeface="Arial"/>
                <a:cs typeface="Arial"/>
              </a:rPr>
              <a:t>The ranking  </a:t>
            </a:r>
            <a:r>
              <a:rPr dirty="0" sz="1100" spc="-5">
                <a:latin typeface="Arial"/>
                <a:cs typeface="Arial"/>
              </a:rPr>
              <a:t>or scoring 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following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calculation</a:t>
            </a:r>
            <a:endParaRPr sz="1100">
              <a:latin typeface="Arial"/>
              <a:cs typeface="Arial"/>
            </a:endParaRPr>
          </a:p>
          <a:p>
            <a:pPr marL="289560" marR="1155700" indent="-27749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Risk Ranking/Scoring </a:t>
            </a:r>
            <a:r>
              <a:rPr dirty="0" sz="1100" spc="-10">
                <a:latin typeface="Arial"/>
                <a:cs typeface="Arial"/>
              </a:rPr>
              <a:t>= </a:t>
            </a:r>
            <a:r>
              <a:rPr dirty="0" sz="1100" spc="-5">
                <a:latin typeface="Arial"/>
                <a:cs typeface="Arial"/>
              </a:rPr>
              <a:t>Probability x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Impact  (High, </a:t>
            </a:r>
            <a:r>
              <a:rPr dirty="0" sz="1100" spc="-10">
                <a:latin typeface="Arial"/>
                <a:cs typeface="Arial"/>
              </a:rPr>
              <a:t>medium </a:t>
            </a:r>
            <a:r>
              <a:rPr dirty="0" sz="1100" spc="-5">
                <a:latin typeface="Arial"/>
                <a:cs typeface="Arial"/>
              </a:rPr>
              <a:t>,</a:t>
            </a:r>
            <a:r>
              <a:rPr dirty="0" sz="1100" spc="-10">
                <a:latin typeface="Arial"/>
                <a:cs typeface="Arial"/>
              </a:rPr>
              <a:t> low)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746" y="748188"/>
            <a:ext cx="3585559" cy="2320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6067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8167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2368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4468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274112"/>
            <a:ext cx="379793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is,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effect, a </a:t>
            </a: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knowledge </a:t>
            </a:r>
            <a:r>
              <a:rPr dirty="0" sz="1100" spc="-5">
                <a:latin typeface="Arial"/>
                <a:cs typeface="Arial"/>
              </a:rPr>
              <a:t>of future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events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Future </a:t>
            </a:r>
            <a:r>
              <a:rPr dirty="0" sz="1100" spc="-20">
                <a:latin typeface="Arial"/>
                <a:cs typeface="Arial"/>
              </a:rPr>
              <a:t>events </a:t>
            </a:r>
            <a:r>
              <a:rPr dirty="0" sz="1100" spc="-5">
                <a:latin typeface="Arial"/>
                <a:cs typeface="Arial"/>
              </a:rPr>
              <a:t>that are </a:t>
            </a:r>
            <a:r>
              <a:rPr dirty="0" sz="1100" spc="-20">
                <a:latin typeface="Arial"/>
                <a:cs typeface="Arial"/>
              </a:rPr>
              <a:t>favourable </a:t>
            </a:r>
            <a:r>
              <a:rPr dirty="0" sz="1100" spc="-5">
                <a:latin typeface="Arial"/>
                <a:cs typeface="Arial"/>
              </a:rPr>
              <a:t>are called opportunities  Future </a:t>
            </a:r>
            <a:r>
              <a:rPr dirty="0" sz="1100" spc="-20">
                <a:latin typeface="Arial"/>
                <a:cs typeface="Arial"/>
              </a:rPr>
              <a:t>events </a:t>
            </a:r>
            <a:r>
              <a:rPr dirty="0" sz="1100" spc="-5">
                <a:latin typeface="Arial"/>
                <a:cs typeface="Arial"/>
              </a:rPr>
              <a:t>that are </a:t>
            </a:r>
            <a:r>
              <a:rPr dirty="0" sz="1100" spc="-20">
                <a:latin typeface="Arial"/>
                <a:cs typeface="Arial"/>
              </a:rPr>
              <a:t>unfavourable </a:t>
            </a:r>
            <a:r>
              <a:rPr dirty="0" sz="1100" spc="-5">
                <a:latin typeface="Arial"/>
                <a:cs typeface="Arial"/>
              </a:rPr>
              <a:t>are called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Another element 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is its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cause.</a:t>
            </a:r>
            <a:endParaRPr sz="1100">
              <a:latin typeface="Arial"/>
              <a:cs typeface="Arial"/>
            </a:endParaRPr>
          </a:p>
          <a:p>
            <a:pPr marL="289560" marR="25781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This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something present or something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missing  This is </a:t>
            </a:r>
            <a:r>
              <a:rPr dirty="0" sz="1100" spc="-10">
                <a:latin typeface="Arial"/>
                <a:cs typeface="Arial"/>
              </a:rPr>
              <a:t>referred </a:t>
            </a:r>
            <a:r>
              <a:rPr dirty="0" sz="1100" spc="-5">
                <a:latin typeface="Arial"/>
                <a:cs typeface="Arial"/>
              </a:rPr>
              <a:t>to as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‘hazard’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0079" y="810323"/>
            <a:ext cx="2864558" cy="1994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72791" y="708382"/>
            <a:ext cx="1051964" cy="22161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Qualitative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5213" y="1264155"/>
            <a:ext cx="1749592" cy="13269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Importance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472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293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393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733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70856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1168436"/>
            <a:ext cx="3416300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99695">
              <a:lnSpc>
                <a:spcPct val="102699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Consider the </a:t>
            </a:r>
            <a:r>
              <a:rPr dirty="0" sz="1100" spc="-10">
                <a:latin typeface="Arial"/>
                <a:cs typeface="Arial"/>
              </a:rPr>
              <a:t>relative </a:t>
            </a:r>
            <a:r>
              <a:rPr dirty="0" sz="1100" spc="-5">
                <a:latin typeface="Arial"/>
                <a:cs typeface="Arial"/>
              </a:rPr>
              <a:t>impact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 project if it</a:t>
            </a:r>
            <a:r>
              <a:rPr dirty="0" sz="1100" spc="-10">
                <a:latin typeface="Arial"/>
                <a:cs typeface="Arial"/>
              </a:rPr>
              <a:t> happens.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Note that </a:t>
            </a:r>
            <a:r>
              <a:rPr dirty="0" sz="1100" spc="-15">
                <a:latin typeface="Arial"/>
                <a:cs typeface="Arial"/>
              </a:rPr>
              <a:t>low </a:t>
            </a:r>
            <a:r>
              <a:rPr dirty="0" sz="1100" spc="-5">
                <a:latin typeface="Arial"/>
                <a:cs typeface="Arial"/>
              </a:rPr>
              <a:t>probability risks are often high </a:t>
            </a:r>
            <a:r>
              <a:rPr dirty="0" sz="1100" spc="-10">
                <a:latin typeface="Arial"/>
                <a:cs typeface="Arial"/>
              </a:rPr>
              <a:t>on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impact</a:t>
            </a:r>
            <a:endParaRPr sz="1100">
              <a:latin typeface="Arial"/>
              <a:cs typeface="Arial"/>
            </a:endParaRPr>
          </a:p>
          <a:p>
            <a:pPr marL="12700" marR="3302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Alternatively the Risk Probability/Impact Matrix </a:t>
            </a:r>
            <a:r>
              <a:rPr dirty="0" sz="1100" spc="-15">
                <a:latin typeface="Arial"/>
                <a:cs typeface="Arial"/>
              </a:rPr>
              <a:t>maybe  </a:t>
            </a:r>
            <a:r>
              <a:rPr dirty="0" sz="1100" spc="-5">
                <a:latin typeface="Arial"/>
                <a:cs typeface="Arial"/>
              </a:rPr>
              <a:t>used to </a:t>
            </a:r>
            <a:r>
              <a:rPr dirty="0" sz="1100" spc="-10">
                <a:latin typeface="Arial"/>
                <a:cs typeface="Arial"/>
              </a:rPr>
              <a:t>establish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ranking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placing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in its  correct </a:t>
            </a:r>
            <a:r>
              <a:rPr dirty="0" sz="1100" spc="-20">
                <a:latin typeface="Arial"/>
                <a:cs typeface="Arial"/>
              </a:rPr>
              <a:t>box </a:t>
            </a:r>
            <a:r>
              <a:rPr dirty="0" sz="1100" spc="-5">
                <a:latin typeface="Arial"/>
                <a:cs typeface="Arial"/>
              </a:rPr>
              <a:t>in 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grid.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distribution of risks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this matrix </a:t>
            </a:r>
            <a:r>
              <a:rPr dirty="0" sz="1100" spc="-15">
                <a:latin typeface="Arial"/>
                <a:cs typeface="Arial"/>
              </a:rPr>
              <a:t>gives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15">
                <a:latin typeface="Arial"/>
                <a:cs typeface="Arial"/>
              </a:rPr>
              <a:t>overall  view </a:t>
            </a:r>
            <a:r>
              <a:rPr dirty="0" sz="1100" spc="-5">
                <a:latin typeface="Arial"/>
                <a:cs typeface="Arial"/>
              </a:rPr>
              <a:t>of the project </a:t>
            </a:r>
            <a:r>
              <a:rPr dirty="0" sz="1100">
                <a:latin typeface="Arial"/>
                <a:cs typeface="Arial"/>
              </a:rPr>
              <a:t>risk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level.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Low-Medium-High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Probability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0565" y="1234157"/>
            <a:ext cx="1755232" cy="1486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642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742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842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943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043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031238"/>
            <a:ext cx="3897629" cy="19685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Once </a:t>
            </a:r>
            <a:r>
              <a:rPr dirty="0" sz="1100" spc="-5">
                <a:latin typeface="Arial"/>
                <a:cs typeface="Arial"/>
              </a:rPr>
              <a:t>the risks are identified, analysed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prioritised,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plan of  action to </a:t>
            </a:r>
            <a:r>
              <a:rPr dirty="0" sz="1100" spc="-10">
                <a:latin typeface="Arial"/>
                <a:cs typeface="Arial"/>
              </a:rPr>
              <a:t>manage them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developed.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There are </a:t>
            </a:r>
            <a:r>
              <a:rPr dirty="0" sz="1100" spc="-10">
                <a:latin typeface="Arial"/>
                <a:cs typeface="Arial"/>
              </a:rPr>
              <a:t>5 </a:t>
            </a:r>
            <a:r>
              <a:rPr dirty="0" sz="1100" spc="-5">
                <a:latin typeface="Arial"/>
                <a:cs typeface="Arial"/>
              </a:rPr>
              <a:t>response </a:t>
            </a:r>
            <a:r>
              <a:rPr dirty="0" sz="1100" spc="-10">
                <a:latin typeface="Arial"/>
                <a:cs typeface="Arial"/>
              </a:rPr>
              <a:t>types. (PMBOK </a:t>
            </a:r>
            <a:r>
              <a:rPr dirty="0" sz="1100" spc="-15">
                <a:latin typeface="Arial"/>
                <a:cs typeface="Arial"/>
              </a:rPr>
              <a:t>gives </a:t>
            </a:r>
            <a:r>
              <a:rPr dirty="0" sz="1100" spc="-5">
                <a:latin typeface="Arial"/>
                <a:cs typeface="Arial"/>
              </a:rPr>
              <a:t>4) </a:t>
            </a:r>
            <a:r>
              <a:rPr dirty="0" sz="1100" spc="-10">
                <a:latin typeface="Arial"/>
                <a:cs typeface="Arial"/>
              </a:rPr>
              <a:t>These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</a:t>
            </a:r>
            <a:endParaRPr sz="1100">
              <a:latin typeface="Arial"/>
              <a:cs typeface="Arial"/>
            </a:endParaRPr>
          </a:p>
          <a:p>
            <a:pPr marL="289560" marR="2829560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Avoidance,  </a:t>
            </a:r>
            <a:r>
              <a:rPr dirty="0" sz="1100" spc="-35">
                <a:latin typeface="Arial"/>
                <a:cs typeface="Arial"/>
              </a:rPr>
              <a:t>Transfer,  </a:t>
            </a:r>
            <a:r>
              <a:rPr dirty="0" sz="1100" spc="-5">
                <a:latin typeface="Arial"/>
                <a:cs typeface="Arial"/>
              </a:rPr>
              <a:t>Reduction,  </a:t>
            </a:r>
            <a:r>
              <a:rPr dirty="0" sz="1100" spc="-5">
                <a:latin typeface="Arial"/>
                <a:cs typeface="Arial"/>
              </a:rPr>
              <a:t>Contingency  </a:t>
            </a:r>
            <a:r>
              <a:rPr dirty="0" sz="1100" spc="-10">
                <a:latin typeface="Arial"/>
                <a:cs typeface="Arial"/>
              </a:rPr>
              <a:t>Acceptance.</a:t>
            </a:r>
            <a:endParaRPr sz="1100">
              <a:latin typeface="Arial"/>
              <a:cs typeface="Arial"/>
            </a:endParaRPr>
          </a:p>
          <a:p>
            <a:pPr marL="12700" marR="426084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response option, put </a:t>
            </a:r>
            <a:r>
              <a:rPr dirty="0" sz="1100" spc="-10">
                <a:latin typeface="Arial"/>
                <a:cs typeface="Arial"/>
              </a:rPr>
              <a:t>multiple  </a:t>
            </a:r>
            <a:r>
              <a:rPr dirty="0" sz="1100" spc="-5">
                <a:latin typeface="Arial"/>
                <a:cs typeface="Arial"/>
              </a:rPr>
              <a:t>entries in the Risk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Register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884781"/>
            <a:ext cx="3600094" cy="23541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938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2379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542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704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425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9587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815059"/>
            <a:ext cx="3592829" cy="26009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7907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dwell </a:t>
            </a:r>
            <a:r>
              <a:rPr dirty="0" sz="1100" spc="-5">
                <a:latin typeface="Arial"/>
                <a:cs typeface="Arial"/>
              </a:rPr>
              <a:t>too long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Response </a:t>
            </a:r>
            <a:r>
              <a:rPr dirty="0" sz="1100" spc="-40">
                <a:latin typeface="Arial"/>
                <a:cs typeface="Arial"/>
              </a:rPr>
              <a:t>Type </a:t>
            </a:r>
            <a:r>
              <a:rPr dirty="0" sz="1100" spc="-5">
                <a:latin typeface="Arial"/>
                <a:cs typeface="Arial"/>
              </a:rPr>
              <a:t>- it is </a:t>
            </a:r>
            <a:r>
              <a:rPr dirty="0" sz="1100" spc="-10">
                <a:latin typeface="Arial"/>
                <a:cs typeface="Arial"/>
              </a:rPr>
              <a:t>more  </a:t>
            </a:r>
            <a:r>
              <a:rPr dirty="0" sz="1100">
                <a:latin typeface="Arial"/>
                <a:cs typeface="Arial"/>
              </a:rPr>
              <a:t>important </a:t>
            </a:r>
            <a:r>
              <a:rPr dirty="0" sz="1100" spc="-5">
                <a:latin typeface="Arial"/>
                <a:cs typeface="Arial"/>
              </a:rPr>
              <a:t>to record the details of </a:t>
            </a:r>
            <a:r>
              <a:rPr dirty="0" sz="1100" spc="-15">
                <a:latin typeface="Arial"/>
                <a:cs typeface="Arial"/>
              </a:rPr>
              <a:t>your </a:t>
            </a:r>
            <a:r>
              <a:rPr dirty="0" sz="1100">
                <a:latin typeface="Arial"/>
                <a:cs typeface="Arial"/>
              </a:rPr>
              <a:t>risk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mitigation.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Responses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consistent with the project priorities. 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example </a:t>
            </a:r>
            <a:r>
              <a:rPr dirty="0" sz="1100" spc="-5">
                <a:latin typeface="Arial"/>
                <a:cs typeface="Arial"/>
              </a:rPr>
              <a:t>if the schedule is the top </a:t>
            </a:r>
            <a:r>
              <a:rPr dirty="0" sz="1100" spc="-15">
                <a:latin typeface="Arial"/>
                <a:cs typeface="Arial"/>
              </a:rPr>
              <a:t>priority, </a:t>
            </a:r>
            <a:r>
              <a:rPr dirty="0" sz="1100" spc="5">
                <a:latin typeface="Arial"/>
                <a:cs typeface="Arial"/>
              </a:rPr>
              <a:t>try </a:t>
            </a:r>
            <a:r>
              <a:rPr dirty="0" sz="1100" spc="-5">
                <a:latin typeface="Arial"/>
                <a:cs typeface="Arial"/>
              </a:rPr>
              <a:t>not to  plan responses that will </a:t>
            </a:r>
            <a:r>
              <a:rPr dirty="0" sz="1100" spc="-10">
                <a:latin typeface="Arial"/>
                <a:cs typeface="Arial"/>
              </a:rPr>
              <a:t>add </a:t>
            </a:r>
            <a:r>
              <a:rPr dirty="0" sz="1100" spc="-5">
                <a:latin typeface="Arial"/>
                <a:cs typeface="Arial"/>
              </a:rPr>
              <a:t>time to</a:t>
            </a:r>
            <a:r>
              <a:rPr dirty="0" sz="1100" spc="-10">
                <a:latin typeface="Arial"/>
                <a:cs typeface="Arial"/>
              </a:rPr>
              <a:t> schedule.</a:t>
            </a:r>
            <a:endParaRPr sz="1100">
              <a:latin typeface="Arial"/>
              <a:cs typeface="Arial"/>
            </a:endParaRPr>
          </a:p>
          <a:p>
            <a:pPr marL="12700" marR="75565">
              <a:lnSpc>
                <a:spcPct val="102600"/>
              </a:lnSpc>
            </a:pP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>
                <a:latin typeface="Arial"/>
                <a:cs typeface="Arial"/>
              </a:rPr>
              <a:t>certain </a:t>
            </a:r>
            <a:r>
              <a:rPr dirty="0" sz="1100" spc="-5">
                <a:latin typeface="Arial"/>
                <a:cs typeface="Arial"/>
              </a:rPr>
              <a:t>that the response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plan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end up  </a:t>
            </a:r>
            <a:r>
              <a:rPr dirty="0" sz="1100" spc="-5">
                <a:latin typeface="Arial"/>
                <a:cs typeface="Arial"/>
              </a:rPr>
              <a:t>costing </a:t>
            </a: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5">
                <a:latin typeface="Arial"/>
                <a:cs typeface="Arial"/>
              </a:rPr>
              <a:t>time or </a:t>
            </a:r>
            <a:r>
              <a:rPr dirty="0" sz="1100" spc="-15">
                <a:latin typeface="Arial"/>
                <a:cs typeface="Arial"/>
              </a:rPr>
              <a:t>money </a:t>
            </a:r>
            <a:r>
              <a:rPr dirty="0" sz="1100" spc="-5">
                <a:latin typeface="Arial"/>
                <a:cs typeface="Arial"/>
              </a:rPr>
              <a:t>that the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are tying to  </a:t>
            </a:r>
            <a:r>
              <a:rPr dirty="0" sz="1100" spc="-25">
                <a:latin typeface="Arial"/>
                <a:cs typeface="Arial"/>
              </a:rPr>
              <a:t>cover.</a:t>
            </a:r>
            <a:endParaRPr sz="1100">
              <a:latin typeface="Arial"/>
              <a:cs typeface="Arial"/>
            </a:endParaRPr>
          </a:p>
          <a:p>
            <a:pPr algn="just" marL="12700" marR="11811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As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plan </a:t>
            </a:r>
            <a:r>
              <a:rPr dirty="0" sz="1100" spc="-10">
                <a:latin typeface="Arial"/>
                <a:cs typeface="Arial"/>
              </a:rPr>
              <a:t>each response, </a:t>
            </a:r>
            <a:r>
              <a:rPr dirty="0" sz="1100" spc="-5">
                <a:latin typeface="Arial"/>
                <a:cs typeface="Arial"/>
              </a:rPr>
              <a:t>identify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responsible.  The same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occurring at </a:t>
            </a:r>
            <a:r>
              <a:rPr dirty="0" sz="1100" spc="-10">
                <a:latin typeface="Arial"/>
                <a:cs typeface="Arial"/>
              </a:rPr>
              <a:t>different </a:t>
            </a:r>
            <a:r>
              <a:rPr dirty="0" sz="1100" spc="-5">
                <a:latin typeface="Arial"/>
                <a:cs typeface="Arial"/>
              </a:rPr>
              <a:t>times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require </a:t>
            </a:r>
            <a:r>
              <a:rPr dirty="0" sz="1100" spc="-10">
                <a:latin typeface="Arial"/>
                <a:cs typeface="Arial"/>
              </a:rPr>
              <a:t>a  different response. </a:t>
            </a:r>
            <a:r>
              <a:rPr dirty="0" sz="1100" spc="-5">
                <a:latin typeface="Arial"/>
                <a:cs typeface="Arial"/>
              </a:rPr>
              <a:t>Note these as </a:t>
            </a:r>
            <a:r>
              <a:rPr dirty="0" sz="1100" spc="-10">
                <a:latin typeface="Arial"/>
                <a:cs typeface="Arial"/>
              </a:rPr>
              <a:t>separate </a:t>
            </a:r>
            <a:r>
              <a:rPr dirty="0" sz="1100" spc="-5">
                <a:latin typeface="Arial"/>
                <a:cs typeface="Arial"/>
              </a:rPr>
              <a:t>entries in the  Risk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Log.</a:t>
            </a:r>
            <a:endParaRPr sz="1100">
              <a:latin typeface="Arial"/>
              <a:cs typeface="Arial"/>
            </a:endParaRPr>
          </a:p>
          <a:p>
            <a:pPr marL="12700" marR="40640">
              <a:lnSpc>
                <a:spcPct val="102600"/>
              </a:lnSpc>
              <a:spcBef>
                <a:spcPts val="5"/>
              </a:spcBef>
            </a:pPr>
            <a:r>
              <a:rPr dirty="0" sz="1100" spc="-15">
                <a:latin typeface="Arial"/>
                <a:cs typeface="Arial"/>
              </a:rPr>
              <a:t>Given your </a:t>
            </a:r>
            <a:r>
              <a:rPr dirty="0" sz="1100" spc="-5">
                <a:latin typeface="Arial"/>
                <a:cs typeface="Arial"/>
              </a:rPr>
              <a:t>planned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responses, </a:t>
            </a:r>
            <a:r>
              <a:rPr dirty="0" sz="1100" spc="-5">
                <a:latin typeface="Arial"/>
                <a:cs typeface="Arial"/>
              </a:rPr>
              <a:t>reassess the  probability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impact </a:t>
            </a:r>
            <a:r>
              <a:rPr dirty="0" sz="1100" spc="-10">
                <a:latin typeface="Arial"/>
                <a:cs typeface="Arial"/>
              </a:rPr>
              <a:t>ratings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5">
                <a:latin typeface="Arial"/>
                <a:cs typeface="Arial"/>
              </a:rPr>
              <a:t>risk.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aim is  reduce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5">
                <a:latin typeface="Arial"/>
                <a:cs typeface="Arial"/>
              </a:rPr>
              <a:t>Risk Rating, </a:t>
            </a:r>
            <a:r>
              <a:rPr dirty="0" sz="1100" spc="-10">
                <a:latin typeface="Arial"/>
                <a:cs typeface="Arial"/>
              </a:rPr>
              <a:t>and therefore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overall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47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475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016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279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168729"/>
            <a:ext cx="3636645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4033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Risks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10">
                <a:latin typeface="Arial"/>
                <a:cs typeface="Arial"/>
              </a:rPr>
              <a:t>time. Having </a:t>
            </a:r>
            <a:r>
              <a:rPr dirty="0" sz="1100" spc="-5">
                <a:latin typeface="Arial"/>
                <a:cs typeface="Arial"/>
              </a:rPr>
              <a:t>created the Risk </a:t>
            </a:r>
            <a:r>
              <a:rPr dirty="0" sz="1100" spc="-10">
                <a:latin typeface="Arial"/>
                <a:cs typeface="Arial"/>
              </a:rPr>
              <a:t>Log  </a:t>
            </a:r>
            <a:r>
              <a:rPr dirty="0" sz="1100" spc="-5">
                <a:latin typeface="Arial"/>
                <a:cs typeface="Arial"/>
              </a:rPr>
              <a:t>during the Planning </a:t>
            </a:r>
            <a:r>
              <a:rPr dirty="0" sz="1100" spc="-10">
                <a:latin typeface="Arial"/>
                <a:cs typeface="Arial"/>
              </a:rPr>
              <a:t>stage, </a:t>
            </a:r>
            <a:r>
              <a:rPr dirty="0" sz="1100" spc="-5">
                <a:latin typeface="Arial"/>
                <a:cs typeface="Arial"/>
              </a:rPr>
              <a:t>these risks are monitored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controlled during the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execution.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Update the Risk </a:t>
            </a:r>
            <a:r>
              <a:rPr dirty="0" sz="1100" spc="-10">
                <a:latin typeface="Arial"/>
                <a:cs typeface="Arial"/>
              </a:rPr>
              <a:t>Log </a:t>
            </a:r>
            <a:r>
              <a:rPr dirty="0" sz="1100" spc="-5">
                <a:latin typeface="Arial"/>
                <a:cs typeface="Arial"/>
              </a:rPr>
              <a:t>as old risks diminish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risks  </a:t>
            </a:r>
            <a:r>
              <a:rPr dirty="0" sz="1100" spc="-15">
                <a:latin typeface="Arial"/>
                <a:cs typeface="Arial"/>
              </a:rPr>
              <a:t>appear. </a:t>
            </a:r>
            <a:r>
              <a:rPr dirty="0" sz="1100" spc="-10">
                <a:latin typeface="Arial"/>
                <a:cs typeface="Arial"/>
              </a:rPr>
              <a:t>Reappraise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responses in the light of  </a:t>
            </a:r>
            <a:r>
              <a:rPr dirty="0" sz="1100" spc="-10">
                <a:latin typeface="Arial"/>
                <a:cs typeface="Arial"/>
              </a:rPr>
              <a:t>experience and progress.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long project, this should </a:t>
            </a:r>
            <a:r>
              <a:rPr dirty="0" sz="1100" spc="-10">
                <a:latin typeface="Arial"/>
                <a:cs typeface="Arial"/>
              </a:rPr>
              <a:t>be  done </a:t>
            </a:r>
            <a:r>
              <a:rPr dirty="0" sz="1100" spc="-5">
                <a:latin typeface="Arial"/>
                <a:cs typeface="Arial"/>
              </a:rPr>
              <a:t>at least </a:t>
            </a:r>
            <a:r>
              <a:rPr dirty="0" sz="1100" spc="-20">
                <a:latin typeface="Arial"/>
                <a:cs typeface="Arial"/>
              </a:rPr>
              <a:t>monthly.</a:t>
            </a:r>
            <a:endParaRPr sz="1100">
              <a:latin typeface="Arial"/>
              <a:cs typeface="Arial"/>
            </a:endParaRPr>
          </a:p>
          <a:p>
            <a:pPr marL="12700" marR="205740">
              <a:lnSpc>
                <a:spcPct val="102600"/>
              </a:lnSpc>
              <a:spcBef>
                <a:spcPts val="300"/>
              </a:spcBef>
            </a:pPr>
            <a:r>
              <a:rPr dirty="0" sz="1100" spc="5">
                <a:latin typeface="Arial"/>
                <a:cs typeface="Arial"/>
              </a:rPr>
              <a:t>Sort </a:t>
            </a:r>
            <a:r>
              <a:rPr dirty="0" sz="1100" spc="-5">
                <a:latin typeface="Arial"/>
                <a:cs typeface="Arial"/>
              </a:rPr>
              <a:t>the Risk </a:t>
            </a:r>
            <a:r>
              <a:rPr dirty="0" sz="1100" spc="-10">
                <a:latin typeface="Arial"/>
                <a:cs typeface="Arial"/>
              </a:rPr>
              <a:t>Log </a:t>
            </a:r>
            <a:r>
              <a:rPr dirty="0" sz="1100" spc="-5">
                <a:latin typeface="Arial"/>
                <a:cs typeface="Arial"/>
              </a:rPr>
              <a:t>in order of reducing </a:t>
            </a:r>
            <a:r>
              <a:rPr dirty="0" sz="1100" spc="-10">
                <a:latin typeface="Arial"/>
                <a:cs typeface="Arial"/>
              </a:rPr>
              <a:t>rank. </a:t>
            </a:r>
            <a:r>
              <a:rPr dirty="0" sz="1100" spc="-20">
                <a:latin typeface="Arial"/>
                <a:cs typeface="Arial"/>
              </a:rPr>
              <a:t>Review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monitor risks in order 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priority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Reporting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336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396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12308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27491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42674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73039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1154847"/>
            <a:ext cx="3378835" cy="1680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There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examples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single, high-ranking </a:t>
            </a:r>
            <a:r>
              <a:rPr dirty="0" sz="1100" spc="-5">
                <a:latin typeface="Arial"/>
                <a:cs typeface="Arial"/>
              </a:rPr>
              <a:t>project  risks that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such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significant impact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project; 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reported </a:t>
            </a:r>
            <a:r>
              <a:rPr dirty="0" sz="1100" spc="-5">
                <a:latin typeface="Arial"/>
                <a:cs typeface="Arial"/>
              </a:rPr>
              <a:t>singly to the </a:t>
            </a:r>
            <a:r>
              <a:rPr dirty="0" sz="1100" spc="-10">
                <a:latin typeface="Arial"/>
                <a:cs typeface="Arial"/>
              </a:rPr>
              <a:t>Programme  Management </a:t>
            </a:r>
            <a:r>
              <a:rPr dirty="0" sz="1100" spc="-5">
                <a:latin typeface="Arial"/>
                <a:cs typeface="Arial"/>
              </a:rPr>
              <a:t>Office as required.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would </a:t>
            </a:r>
            <a:r>
              <a:rPr dirty="0" sz="1100" spc="-5">
                <a:latin typeface="Arial"/>
                <a:cs typeface="Arial"/>
              </a:rPr>
              <a:t>include risks that</a:t>
            </a:r>
            <a:r>
              <a:rPr dirty="0" sz="1100" spc="-10">
                <a:latin typeface="Arial"/>
                <a:cs typeface="Arial"/>
              </a:rPr>
              <a:t> would:</a:t>
            </a:r>
            <a:endParaRPr sz="1100">
              <a:latin typeface="Arial"/>
              <a:cs typeface="Arial"/>
            </a:endParaRPr>
          </a:p>
          <a:p>
            <a:pPr marL="289560" marR="17589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Completely halt or unacceptably </a:t>
            </a:r>
            <a:r>
              <a:rPr dirty="0" sz="1000" spc="-10">
                <a:latin typeface="Arial"/>
                <a:cs typeface="Arial"/>
              </a:rPr>
              <a:t>delay </a:t>
            </a:r>
            <a:r>
              <a:rPr dirty="0" sz="1000" spc="-5">
                <a:latin typeface="Arial"/>
                <a:cs typeface="Arial"/>
              </a:rPr>
              <a:t>the project or  Cause </a:t>
            </a:r>
            <a:r>
              <a:rPr dirty="0" sz="1000" spc="-15">
                <a:latin typeface="Arial"/>
                <a:cs typeface="Arial"/>
              </a:rPr>
              <a:t>over </a:t>
            </a:r>
            <a:r>
              <a:rPr dirty="0" sz="1000" spc="-5">
                <a:latin typeface="Arial"/>
                <a:cs typeface="Arial"/>
              </a:rPr>
              <a:t>expenditure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project,</a:t>
            </a:r>
            <a:endParaRPr sz="1000">
              <a:latin typeface="Arial"/>
              <a:cs typeface="Arial"/>
            </a:endParaRPr>
          </a:p>
          <a:p>
            <a:pPr marL="289560" marR="4635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Create a breech of legislation or </a:t>
            </a:r>
            <a:r>
              <a:rPr dirty="0" sz="1000" spc="-25">
                <a:latin typeface="Arial"/>
                <a:cs typeface="Arial"/>
              </a:rPr>
              <a:t>law, </a:t>
            </a:r>
            <a:r>
              <a:rPr dirty="0" sz="1000" spc="-5">
                <a:latin typeface="Arial"/>
                <a:cs typeface="Arial"/>
              </a:rPr>
              <a:t>such as Health &amp;  </a:t>
            </a:r>
            <a:r>
              <a:rPr dirty="0" sz="1000" spc="-10">
                <a:latin typeface="Arial"/>
                <a:cs typeface="Arial"/>
              </a:rPr>
              <a:t>Safety </a:t>
            </a:r>
            <a:r>
              <a:rPr dirty="0" sz="1000" spc="-5">
                <a:latin typeface="Arial"/>
                <a:cs typeface="Arial"/>
              </a:rPr>
              <a:t>Legislation etc.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dirty="0" sz="1000" spc="-10">
                <a:latin typeface="Arial"/>
                <a:cs typeface="Arial"/>
              </a:rPr>
              <a:t>Make </a:t>
            </a:r>
            <a:r>
              <a:rPr dirty="0" sz="1000" spc="-5">
                <a:latin typeface="Arial"/>
                <a:cs typeface="Arial"/>
              </a:rPr>
              <a:t>the planned scope impossible to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deliver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Hazards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6945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046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1146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361984"/>
            <a:ext cx="3848735" cy="107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528445" indent="-277495">
              <a:lnSpc>
                <a:spcPct val="125299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Certain </a:t>
            </a:r>
            <a:r>
              <a:rPr dirty="0" sz="1100" spc="-5">
                <a:latin typeface="Arial"/>
                <a:cs typeface="Arial"/>
              </a:rPr>
              <a:t>hazards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overcome by:  </a:t>
            </a:r>
            <a:r>
              <a:rPr dirty="0" sz="1100" spc="-10">
                <a:latin typeface="Arial"/>
                <a:cs typeface="Arial"/>
              </a:rPr>
              <a:t>Knowing </a:t>
            </a:r>
            <a:r>
              <a:rPr dirty="0" sz="1100" spc="-5">
                <a:latin typeface="Arial"/>
                <a:cs typeface="Arial"/>
              </a:rPr>
              <a:t>what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are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30">
                <a:latin typeface="Arial"/>
                <a:cs typeface="Arial"/>
              </a:rPr>
              <a:t>Taking </a:t>
            </a:r>
            <a:r>
              <a:rPr dirty="0" sz="1100" spc="-5">
                <a:latin typeface="Arial"/>
                <a:cs typeface="Arial"/>
              </a:rPr>
              <a:t>action to </a:t>
            </a:r>
            <a:r>
              <a:rPr dirty="0" sz="1100" spc="-15">
                <a:latin typeface="Arial"/>
                <a:cs typeface="Arial"/>
              </a:rPr>
              <a:t>overcome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them</a:t>
            </a:r>
            <a:endParaRPr sz="1100">
              <a:latin typeface="Arial"/>
              <a:cs typeface="Arial"/>
            </a:endParaRPr>
          </a:p>
          <a:p>
            <a:pPr marL="12700" marR="5080" indent="27686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So </a:t>
            </a:r>
            <a:r>
              <a:rPr dirty="0" sz="1100" spc="-5">
                <a:latin typeface="Arial"/>
                <a:cs typeface="Arial"/>
              </a:rPr>
              <a:t>Risk is also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function of the hazard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safeguard  </a:t>
            </a:r>
            <a:r>
              <a:rPr dirty="0" sz="1100" spc="-5">
                <a:latin typeface="Arial"/>
                <a:cs typeface="Arial"/>
              </a:rPr>
              <a:t>Risk Increases with hazard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decreases with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safeguard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626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448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183905"/>
            <a:ext cx="3505200" cy="14344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3664">
              <a:lnSpc>
                <a:spcPct val="102699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Decision trees are </a:t>
            </a:r>
            <a:r>
              <a:rPr dirty="0" sz="1100" spc="-10">
                <a:latin typeface="Arial"/>
                <a:cs typeface="Arial"/>
              </a:rPr>
              <a:t>composed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nodes(circles, </a:t>
            </a:r>
            <a:r>
              <a:rPr dirty="0" sz="1100" spc="-5">
                <a:latin typeface="Arial"/>
                <a:cs typeface="Arial"/>
              </a:rPr>
              <a:t>squares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triangles)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branches(lines).</a:t>
            </a:r>
            <a:endParaRPr sz="1100">
              <a:latin typeface="Arial"/>
              <a:cs typeface="Arial"/>
            </a:endParaRPr>
          </a:p>
          <a:p>
            <a:pPr marL="12700" marR="7366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nodes </a:t>
            </a:r>
            <a:r>
              <a:rPr dirty="0" sz="1100" spc="-5">
                <a:latin typeface="Arial"/>
                <a:cs typeface="Arial"/>
              </a:rPr>
              <a:t>represent points in </a:t>
            </a:r>
            <a:r>
              <a:rPr dirty="0" sz="1100" spc="-10">
                <a:latin typeface="Arial"/>
                <a:cs typeface="Arial"/>
              </a:rPr>
              <a:t>time. A </a:t>
            </a:r>
            <a:r>
              <a:rPr dirty="0" sz="1100" spc="-5">
                <a:latin typeface="Arial"/>
                <a:cs typeface="Arial"/>
              </a:rPr>
              <a:t>decision node(a  square)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time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decision </a:t>
            </a:r>
            <a:r>
              <a:rPr dirty="0" sz="1100" spc="-15">
                <a:latin typeface="Arial"/>
                <a:cs typeface="Arial"/>
              </a:rPr>
              <a:t>maker makes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decision.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probability node(a circle)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time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 result of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>
                <a:latin typeface="Arial"/>
                <a:cs typeface="Arial"/>
              </a:rPr>
              <a:t>uncertain </a:t>
            </a:r>
            <a:r>
              <a:rPr dirty="0" sz="1100" spc="-20">
                <a:latin typeface="Arial"/>
                <a:cs typeface="Arial"/>
              </a:rPr>
              <a:t>event </a:t>
            </a:r>
            <a:r>
              <a:rPr dirty="0" sz="1100" spc="-10">
                <a:latin typeface="Arial"/>
                <a:cs typeface="Arial"/>
              </a:rPr>
              <a:t>becomes known. An end  </a:t>
            </a:r>
            <a:r>
              <a:rPr dirty="0" sz="1100" spc="-5">
                <a:latin typeface="Arial"/>
                <a:cs typeface="Arial"/>
              </a:rPr>
              <a:t>node(a triangle) indicates that the </a:t>
            </a:r>
            <a:r>
              <a:rPr dirty="0" sz="1100" spc="-10">
                <a:latin typeface="Arial"/>
                <a:cs typeface="Arial"/>
              </a:rPr>
              <a:t>problem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completed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-all decisions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been made, </a:t>
            </a:r>
            <a:r>
              <a:rPr dirty="0" sz="1100" spc="-5">
                <a:latin typeface="Arial"/>
                <a:cs typeface="Arial"/>
              </a:rPr>
              <a:t>all uncertainty </a:t>
            </a:r>
            <a:r>
              <a:rPr dirty="0" sz="1100" spc="-20">
                <a:latin typeface="Arial"/>
                <a:cs typeface="Arial"/>
              </a:rPr>
              <a:t>have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been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95" y="2604981"/>
            <a:ext cx="2727325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10">
                <a:latin typeface="Arial"/>
                <a:cs typeface="Arial"/>
              </a:rPr>
              <a:t>resolved and </a:t>
            </a: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 spc="-15">
                <a:latin typeface="Arial"/>
                <a:cs typeface="Arial"/>
              </a:rPr>
              <a:t>payoffs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been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incurred.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048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311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126082"/>
            <a:ext cx="3623945" cy="17786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Time </a:t>
            </a:r>
            <a:r>
              <a:rPr dirty="0" sz="1100" spc="-5">
                <a:latin typeface="Arial"/>
                <a:cs typeface="Arial"/>
              </a:rPr>
              <a:t>proceeds from left to right. This </a:t>
            </a:r>
            <a:r>
              <a:rPr dirty="0" sz="1100" spc="-10">
                <a:latin typeface="Arial"/>
                <a:cs typeface="Arial"/>
              </a:rPr>
              <a:t>means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branches  </a:t>
            </a:r>
            <a:r>
              <a:rPr dirty="0" sz="1100" spc="-5">
                <a:latin typeface="Arial"/>
                <a:cs typeface="Arial"/>
              </a:rPr>
              <a:t>leading into </a:t>
            </a:r>
            <a:r>
              <a:rPr dirty="0" sz="1100" spc="-10">
                <a:latin typeface="Arial"/>
                <a:cs typeface="Arial"/>
              </a:rPr>
              <a:t>a node </a:t>
            </a:r>
            <a:r>
              <a:rPr dirty="0" sz="1100" spc="-5">
                <a:latin typeface="Arial"/>
                <a:cs typeface="Arial"/>
              </a:rPr>
              <a:t>(from the left)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already occurred. 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10">
                <a:latin typeface="Arial"/>
                <a:cs typeface="Arial"/>
              </a:rPr>
              <a:t>branches </a:t>
            </a:r>
            <a:r>
              <a:rPr dirty="0" sz="1100" spc="-5">
                <a:latin typeface="Arial"/>
                <a:cs typeface="Arial"/>
              </a:rPr>
              <a:t>leading out of </a:t>
            </a:r>
            <a:r>
              <a:rPr dirty="0" sz="1100" spc="-10">
                <a:latin typeface="Arial"/>
                <a:cs typeface="Arial"/>
              </a:rPr>
              <a:t>a node </a:t>
            </a:r>
            <a:r>
              <a:rPr dirty="0" sz="1100" spc="-5">
                <a:latin typeface="Arial"/>
                <a:cs typeface="Arial"/>
              </a:rPr>
              <a:t>(to the right)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not  </a:t>
            </a:r>
            <a:r>
              <a:rPr dirty="0" sz="1100" spc="-15">
                <a:latin typeface="Arial"/>
                <a:cs typeface="Arial"/>
              </a:rPr>
              <a:t>yet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occurred.</a:t>
            </a:r>
            <a:endParaRPr sz="1100">
              <a:latin typeface="Arial"/>
              <a:cs typeface="Arial"/>
            </a:endParaRPr>
          </a:p>
          <a:p>
            <a:pPr marL="12700" marR="20764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Branches </a:t>
            </a:r>
            <a:r>
              <a:rPr dirty="0" sz="1100" spc="-5">
                <a:latin typeface="Arial"/>
                <a:cs typeface="Arial"/>
              </a:rPr>
              <a:t>leading out 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decision </a:t>
            </a:r>
            <a:r>
              <a:rPr dirty="0" sz="1100" spc="-10">
                <a:latin typeface="Arial"/>
                <a:cs typeface="Arial"/>
              </a:rPr>
              <a:t>node </a:t>
            </a:r>
            <a:r>
              <a:rPr dirty="0" sz="1100" spc="-5">
                <a:latin typeface="Arial"/>
                <a:cs typeface="Arial"/>
              </a:rPr>
              <a:t>represent the  </a:t>
            </a:r>
            <a:r>
              <a:rPr dirty="0" sz="1100" spc="-10">
                <a:latin typeface="Arial"/>
                <a:cs typeface="Arial"/>
              </a:rPr>
              <a:t>possible </a:t>
            </a:r>
            <a:r>
              <a:rPr dirty="0" sz="1100" spc="-5">
                <a:latin typeface="Arial"/>
                <a:cs typeface="Arial"/>
              </a:rPr>
              <a:t>decisions; the decision </a:t>
            </a:r>
            <a:r>
              <a:rPr dirty="0" sz="1100" spc="-15">
                <a:latin typeface="Arial"/>
                <a:cs typeface="Arial"/>
              </a:rPr>
              <a:t>maker </a:t>
            </a:r>
            <a:r>
              <a:rPr dirty="0" sz="1100" spc="-5">
                <a:latin typeface="Arial"/>
                <a:cs typeface="Arial"/>
              </a:rPr>
              <a:t>can choose the  </a:t>
            </a:r>
            <a:r>
              <a:rPr dirty="0" sz="1100" spc="-10">
                <a:latin typeface="Arial"/>
                <a:cs typeface="Arial"/>
              </a:rPr>
              <a:t>preferred branch. Branches </a:t>
            </a:r>
            <a:r>
              <a:rPr dirty="0" sz="1100" spc="-5">
                <a:latin typeface="Arial"/>
                <a:cs typeface="Arial"/>
              </a:rPr>
              <a:t>leading out of probability  </a:t>
            </a:r>
            <a:r>
              <a:rPr dirty="0" sz="1100" spc="-10">
                <a:latin typeface="Arial"/>
                <a:cs typeface="Arial"/>
              </a:rPr>
              <a:t>nodes </a:t>
            </a:r>
            <a:r>
              <a:rPr dirty="0" sz="1100" spc="-5">
                <a:latin typeface="Arial"/>
                <a:cs typeface="Arial"/>
              </a:rPr>
              <a:t>represent the </a:t>
            </a:r>
            <a:r>
              <a:rPr dirty="0" sz="1100" spc="-10">
                <a:latin typeface="Arial"/>
                <a:cs typeface="Arial"/>
              </a:rPr>
              <a:t>possible </a:t>
            </a:r>
            <a:r>
              <a:rPr dirty="0" sz="1100" spc="-5">
                <a:latin typeface="Arial"/>
                <a:cs typeface="Arial"/>
              </a:rPr>
              <a:t>outcomes of </a:t>
            </a:r>
            <a:r>
              <a:rPr dirty="0" sz="1100">
                <a:latin typeface="Arial"/>
                <a:cs typeface="Arial"/>
              </a:rPr>
              <a:t>uncertain  </a:t>
            </a:r>
            <a:r>
              <a:rPr dirty="0" sz="1100" spc="-15">
                <a:latin typeface="Arial"/>
                <a:cs typeface="Arial"/>
              </a:rPr>
              <a:t>events; </a:t>
            </a:r>
            <a:r>
              <a:rPr dirty="0" sz="1100" spc="-5">
                <a:latin typeface="Arial"/>
                <a:cs typeface="Arial"/>
              </a:rPr>
              <a:t>the decision </a:t>
            </a:r>
            <a:r>
              <a:rPr dirty="0" sz="1100" spc="-15">
                <a:latin typeface="Arial"/>
                <a:cs typeface="Arial"/>
              </a:rPr>
              <a:t>maker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no </a:t>
            </a:r>
            <a:r>
              <a:rPr dirty="0" sz="1100" spc="-5">
                <a:latin typeface="Arial"/>
                <a:cs typeface="Arial"/>
              </a:rPr>
              <a:t>control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which of  these will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occur.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latin typeface="Arial"/>
                <a:cs typeface="Arial"/>
              </a:rPr>
              <a:t>51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250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233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046250"/>
            <a:ext cx="3584575" cy="19507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6987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Probabilities are listed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probability </a:t>
            </a:r>
            <a:r>
              <a:rPr dirty="0" sz="1100" spc="-10">
                <a:latin typeface="Arial"/>
                <a:cs typeface="Arial"/>
              </a:rPr>
              <a:t>branches. These  </a:t>
            </a:r>
            <a:r>
              <a:rPr dirty="0" sz="1100" spc="-5">
                <a:latin typeface="Arial"/>
                <a:cs typeface="Arial"/>
              </a:rPr>
              <a:t>probabilities are conditional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events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20">
                <a:latin typeface="Arial"/>
                <a:cs typeface="Arial"/>
              </a:rPr>
              <a:t>have  </a:t>
            </a:r>
            <a:r>
              <a:rPr dirty="0" sz="1100" spc="-5">
                <a:latin typeface="Arial"/>
                <a:cs typeface="Arial"/>
              </a:rPr>
              <a:t>already </a:t>
            </a:r>
            <a:r>
              <a:rPr dirty="0" sz="1100" spc="-10">
                <a:latin typeface="Arial"/>
                <a:cs typeface="Arial"/>
              </a:rPr>
              <a:t>been </a:t>
            </a:r>
            <a:r>
              <a:rPr dirty="0" sz="1100" spc="-5">
                <a:latin typeface="Arial"/>
                <a:cs typeface="Arial"/>
              </a:rPr>
              <a:t>observed (those to the left). </a:t>
            </a:r>
            <a:r>
              <a:rPr dirty="0" sz="1100" spc="-15">
                <a:latin typeface="Arial"/>
                <a:cs typeface="Arial"/>
              </a:rPr>
              <a:t>Also, </a:t>
            </a:r>
            <a:r>
              <a:rPr dirty="0" sz="1100" spc="-5">
                <a:latin typeface="Arial"/>
                <a:cs typeface="Arial"/>
              </a:rPr>
              <a:t>the  probabilities </a:t>
            </a:r>
            <a:r>
              <a:rPr dirty="0" sz="1100" spc="-10">
                <a:latin typeface="Arial"/>
                <a:cs typeface="Arial"/>
              </a:rPr>
              <a:t>on branches </a:t>
            </a:r>
            <a:r>
              <a:rPr dirty="0" sz="1100" spc="-5">
                <a:latin typeface="Arial"/>
                <a:cs typeface="Arial"/>
              </a:rPr>
              <a:t>leading out of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>
                <a:latin typeface="Arial"/>
                <a:cs typeface="Arial"/>
              </a:rPr>
              <a:t>particular  </a:t>
            </a:r>
            <a:r>
              <a:rPr dirty="0" sz="1100" spc="-5">
                <a:latin typeface="Arial"/>
                <a:cs typeface="Arial"/>
              </a:rPr>
              <a:t>probability </a:t>
            </a:r>
            <a:r>
              <a:rPr dirty="0" sz="1100" spc="-10">
                <a:latin typeface="Arial"/>
                <a:cs typeface="Arial"/>
              </a:rPr>
              <a:t>node must sum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Individual monetary </a:t>
            </a:r>
            <a:r>
              <a:rPr dirty="0" sz="1100" spc="-10">
                <a:latin typeface="Arial"/>
                <a:cs typeface="Arial"/>
              </a:rPr>
              <a:t>values </a:t>
            </a:r>
            <a:r>
              <a:rPr dirty="0" sz="1100" spc="-5">
                <a:latin typeface="Arial"/>
                <a:cs typeface="Arial"/>
              </a:rPr>
              <a:t>are </a:t>
            </a:r>
            <a:r>
              <a:rPr dirty="0" sz="1100" spc="-10">
                <a:latin typeface="Arial"/>
                <a:cs typeface="Arial"/>
              </a:rPr>
              <a:t>shown 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branches  where </a:t>
            </a:r>
            <a:r>
              <a:rPr dirty="0" sz="1100" spc="-15">
                <a:latin typeface="Arial"/>
                <a:cs typeface="Arial"/>
              </a:rPr>
              <a:t>they occur, </a:t>
            </a:r>
            <a:r>
              <a:rPr dirty="0" sz="1100" spc="-10">
                <a:latin typeface="Arial"/>
                <a:cs typeface="Arial"/>
              </a:rPr>
              <a:t>and cumulative </a:t>
            </a:r>
            <a:r>
              <a:rPr dirty="0" sz="1100" spc="-5">
                <a:latin typeface="Arial"/>
                <a:cs typeface="Arial"/>
              </a:rPr>
              <a:t>monetary </a:t>
            </a:r>
            <a:r>
              <a:rPr dirty="0" sz="1100" spc="-10">
                <a:latin typeface="Arial"/>
                <a:cs typeface="Arial"/>
              </a:rPr>
              <a:t>values </a:t>
            </a:r>
            <a:r>
              <a:rPr dirty="0" sz="1100" spc="-5">
                <a:latin typeface="Arial"/>
                <a:cs typeface="Arial"/>
              </a:rPr>
              <a:t>are  </a:t>
            </a:r>
            <a:r>
              <a:rPr dirty="0" sz="1100" spc="-10">
                <a:latin typeface="Arial"/>
                <a:cs typeface="Arial"/>
              </a:rPr>
              <a:t>shown </a:t>
            </a:r>
            <a:r>
              <a:rPr dirty="0" sz="1100" spc="-5">
                <a:latin typeface="Arial"/>
                <a:cs typeface="Arial"/>
              </a:rPr>
              <a:t>to the right of the </a:t>
            </a:r>
            <a:r>
              <a:rPr dirty="0" sz="1100" spc="-10">
                <a:latin typeface="Arial"/>
                <a:cs typeface="Arial"/>
              </a:rPr>
              <a:t>end nodes. </a:t>
            </a:r>
            <a:r>
              <a:rPr dirty="0" sz="1100" spc="-45">
                <a:latin typeface="Arial"/>
                <a:cs typeface="Arial"/>
              </a:rPr>
              <a:t>(Two </a:t>
            </a:r>
            <a:r>
              <a:rPr dirty="0" sz="1100" spc="-10">
                <a:latin typeface="Arial"/>
                <a:cs typeface="Arial"/>
              </a:rPr>
              <a:t>values </a:t>
            </a:r>
            <a:r>
              <a:rPr dirty="0" sz="1100" spc="-5">
                <a:latin typeface="Arial"/>
                <a:cs typeface="Arial"/>
              </a:rPr>
              <a:t>are often  </a:t>
            </a:r>
            <a:r>
              <a:rPr dirty="0" sz="1100" spc="-15">
                <a:latin typeface="Arial"/>
                <a:cs typeface="Arial"/>
              </a:rPr>
              <a:t>found </a:t>
            </a:r>
            <a:r>
              <a:rPr dirty="0" sz="1100" spc="-5">
                <a:latin typeface="Arial"/>
                <a:cs typeface="Arial"/>
              </a:rPr>
              <a:t>to the right of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5">
                <a:latin typeface="Arial"/>
                <a:cs typeface="Arial"/>
              </a:rPr>
              <a:t>node: the top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is the  probability of getting to that </a:t>
            </a:r>
            <a:r>
              <a:rPr dirty="0" sz="1100" spc="-10">
                <a:latin typeface="Arial"/>
                <a:cs typeface="Arial"/>
              </a:rPr>
              <a:t>end node, and </a:t>
            </a:r>
            <a:r>
              <a:rPr dirty="0" sz="1100" spc="-5">
                <a:latin typeface="Arial"/>
                <a:cs typeface="Arial"/>
              </a:rPr>
              <a:t>the bottom </a:t>
            </a:r>
            <a:r>
              <a:rPr dirty="0" sz="1100" spc="-10">
                <a:latin typeface="Arial"/>
                <a:cs typeface="Arial"/>
              </a:rPr>
              <a:t>one  </a:t>
            </a:r>
            <a:r>
              <a:rPr dirty="0" sz="1100" spc="-5">
                <a:latin typeface="Arial"/>
                <a:cs typeface="Arial"/>
              </a:rPr>
              <a:t>is the associated monetary</a:t>
            </a:r>
            <a:r>
              <a:rPr dirty="0" sz="1100" spc="-10">
                <a:latin typeface="Arial"/>
                <a:cs typeface="Arial"/>
              </a:rPr>
              <a:t> value).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960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060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160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261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361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63419"/>
            <a:ext cx="1765935" cy="128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Decision Making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Processes:  collect </a:t>
            </a:r>
            <a:r>
              <a:rPr dirty="0" sz="1100" spc="-10">
                <a:latin typeface="Arial"/>
                <a:cs typeface="Arial"/>
              </a:rPr>
              <a:t>information  establish </a:t>
            </a:r>
            <a:r>
              <a:rPr dirty="0" sz="1100" spc="-5">
                <a:latin typeface="Arial"/>
                <a:cs typeface="Arial"/>
              </a:rPr>
              <a:t>root cause  </a:t>
            </a:r>
            <a:r>
              <a:rPr dirty="0" sz="1100" spc="-10">
                <a:latin typeface="Arial"/>
                <a:cs typeface="Arial"/>
              </a:rPr>
              <a:t>generate </a:t>
            </a:r>
            <a:r>
              <a:rPr dirty="0" sz="1100" spc="-5">
                <a:latin typeface="Arial"/>
                <a:cs typeface="Arial"/>
              </a:rPr>
              <a:t>solutions  select best option  implement/monitor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8487" y="871578"/>
            <a:ext cx="2468270" cy="2351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7724" y="533219"/>
            <a:ext cx="1481200" cy="2566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4285" y="677242"/>
            <a:ext cx="1938175" cy="2275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5853" y="695154"/>
            <a:ext cx="2343693" cy="2308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Construction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969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790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891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433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6533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1218195"/>
            <a:ext cx="3517265" cy="15481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6957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Identify the decision points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alternatives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actions  </a:t>
            </a:r>
            <a:r>
              <a:rPr dirty="0" sz="1100" spc="-15">
                <a:latin typeface="Arial"/>
                <a:cs typeface="Arial"/>
              </a:rPr>
              <a:t>available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10">
                <a:latin typeface="Arial"/>
                <a:cs typeface="Arial"/>
              </a:rPr>
              <a:t>each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point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Identify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uncertainties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Estimate </a:t>
            </a:r>
            <a:r>
              <a:rPr dirty="0" sz="1100" spc="-10">
                <a:latin typeface="Arial"/>
                <a:cs typeface="Arial"/>
              </a:rPr>
              <a:t>quantitative information </a:t>
            </a:r>
            <a:r>
              <a:rPr dirty="0" sz="1100" spc="-5">
                <a:latin typeface="Arial"/>
                <a:cs typeface="Arial"/>
              </a:rPr>
              <a:t>(costs of </a:t>
            </a:r>
            <a:r>
              <a:rPr dirty="0" sz="1100" spc="-10">
                <a:latin typeface="Arial"/>
                <a:cs typeface="Arial"/>
              </a:rPr>
              <a:t>possible  outcomes, </a:t>
            </a:r>
            <a:r>
              <a:rPr dirty="0" sz="1100" spc="-5">
                <a:latin typeface="Arial"/>
                <a:cs typeface="Arial"/>
              </a:rPr>
              <a:t>gains resulting from </a:t>
            </a:r>
            <a:r>
              <a:rPr dirty="0" sz="1100" spc="-10">
                <a:latin typeface="Arial"/>
                <a:cs typeface="Arial"/>
              </a:rPr>
              <a:t>outcomes, </a:t>
            </a:r>
            <a:r>
              <a:rPr dirty="0" sz="1100" spc="-5">
                <a:latin typeface="Arial"/>
                <a:cs typeface="Arial"/>
              </a:rPr>
              <a:t>probabilities of  chance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events)</a:t>
            </a:r>
            <a:endParaRPr sz="1100">
              <a:latin typeface="Arial"/>
              <a:cs typeface="Arial"/>
            </a:endParaRPr>
          </a:p>
          <a:p>
            <a:pPr marL="12700" marR="179197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Define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desirability  </a:t>
            </a:r>
            <a:r>
              <a:rPr dirty="0" sz="1100" spc="-10">
                <a:latin typeface="Arial"/>
                <a:cs typeface="Arial"/>
              </a:rPr>
              <a:t>Evaluate </a:t>
            </a:r>
            <a:r>
              <a:rPr dirty="0" sz="1100" spc="-5">
                <a:latin typeface="Arial"/>
                <a:cs typeface="Arial"/>
              </a:rPr>
              <a:t>tree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073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894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715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536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46427"/>
            <a:ext cx="3891915" cy="189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397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Decision trees </a:t>
            </a:r>
            <a:r>
              <a:rPr dirty="0" sz="1100" spc="-10">
                <a:latin typeface="Arial"/>
                <a:cs typeface="Arial"/>
              </a:rPr>
              <a:t>provide an </a:t>
            </a:r>
            <a:r>
              <a:rPr dirty="0" sz="1100" spc="-15">
                <a:latin typeface="Arial"/>
                <a:cs typeface="Arial"/>
              </a:rPr>
              <a:t>effective </a:t>
            </a:r>
            <a:r>
              <a:rPr dirty="0" sz="1100" spc="-10">
                <a:latin typeface="Arial"/>
                <a:cs typeface="Arial"/>
              </a:rPr>
              <a:t>method </a:t>
            </a:r>
            <a:r>
              <a:rPr dirty="0" sz="1100" spc="-5">
                <a:latin typeface="Arial"/>
                <a:cs typeface="Arial"/>
              </a:rPr>
              <a:t>of Decision Making  because</a:t>
            </a:r>
            <a:r>
              <a:rPr dirty="0" sz="1100" spc="-10">
                <a:latin typeface="Arial"/>
                <a:cs typeface="Arial"/>
              </a:rPr>
              <a:t> they:</a:t>
            </a:r>
            <a:endParaRPr sz="1100">
              <a:latin typeface="Arial"/>
              <a:cs typeface="Arial"/>
            </a:endParaRPr>
          </a:p>
          <a:p>
            <a:pPr marL="289560" marR="38036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Clearly </a:t>
            </a:r>
            <a:r>
              <a:rPr dirty="0" sz="1100" spc="-20">
                <a:latin typeface="Arial"/>
                <a:cs typeface="Arial"/>
              </a:rPr>
              <a:t>lay </a:t>
            </a:r>
            <a:r>
              <a:rPr dirty="0" sz="1100" spc="-5">
                <a:latin typeface="Arial"/>
                <a:cs typeface="Arial"/>
              </a:rPr>
              <a:t>out the </a:t>
            </a:r>
            <a:r>
              <a:rPr dirty="0" sz="1100" spc="-10">
                <a:latin typeface="Arial"/>
                <a:cs typeface="Arial"/>
              </a:rPr>
              <a:t>problem </a:t>
            </a:r>
            <a:r>
              <a:rPr dirty="0" sz="1100" spc="-5">
                <a:latin typeface="Arial"/>
                <a:cs typeface="Arial"/>
              </a:rPr>
              <a:t>so that all options can </a:t>
            </a:r>
            <a:r>
              <a:rPr dirty="0" sz="1100" spc="-10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challenged</a:t>
            </a:r>
            <a:endParaRPr sz="1100">
              <a:latin typeface="Arial"/>
              <a:cs typeface="Arial"/>
            </a:endParaRPr>
          </a:p>
          <a:p>
            <a:pPr marL="289560" marR="15113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Allow </a:t>
            </a:r>
            <a:r>
              <a:rPr dirty="0" sz="1100" spc="-5">
                <a:latin typeface="Arial"/>
                <a:cs typeface="Arial"/>
              </a:rPr>
              <a:t>us to </a:t>
            </a:r>
            <a:r>
              <a:rPr dirty="0" sz="1100" spc="-10">
                <a:latin typeface="Arial"/>
                <a:cs typeface="Arial"/>
              </a:rPr>
              <a:t>analyze </a:t>
            </a:r>
            <a:r>
              <a:rPr dirty="0" sz="1100" spc="-5">
                <a:latin typeface="Arial"/>
                <a:cs typeface="Arial"/>
              </a:rPr>
              <a:t>fully the </a:t>
            </a:r>
            <a:r>
              <a:rPr dirty="0" sz="1100" spc="-10">
                <a:latin typeface="Arial"/>
                <a:cs typeface="Arial"/>
              </a:rPr>
              <a:t>possible </a:t>
            </a:r>
            <a:r>
              <a:rPr dirty="0" sz="1100" spc="-5">
                <a:latin typeface="Arial"/>
                <a:cs typeface="Arial"/>
              </a:rPr>
              <a:t>consequences of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decision</a:t>
            </a:r>
            <a:endParaRPr sz="1100">
              <a:latin typeface="Arial"/>
              <a:cs typeface="Arial"/>
            </a:endParaRPr>
          </a:p>
          <a:p>
            <a:pPr marL="289560" marR="19177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Provide a framework </a:t>
            </a:r>
            <a:r>
              <a:rPr dirty="0" sz="1100" spc="-5">
                <a:latin typeface="Arial"/>
                <a:cs typeface="Arial"/>
              </a:rPr>
              <a:t>to quantify the </a:t>
            </a:r>
            <a:r>
              <a:rPr dirty="0" sz="1100" spc="-10">
                <a:latin typeface="Arial"/>
                <a:cs typeface="Arial"/>
              </a:rPr>
              <a:t>values </a:t>
            </a:r>
            <a:r>
              <a:rPr dirty="0" sz="1100" spc="-5">
                <a:latin typeface="Arial"/>
                <a:cs typeface="Arial"/>
              </a:rPr>
              <a:t>of outcomes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probabilities of </a:t>
            </a:r>
            <a:r>
              <a:rPr dirty="0" sz="1100" spc="-10">
                <a:latin typeface="Arial"/>
                <a:cs typeface="Arial"/>
              </a:rPr>
              <a:t>achieving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them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Help us to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the best decisions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basis of </a:t>
            </a:r>
            <a:r>
              <a:rPr dirty="0" sz="1100" spc="-10">
                <a:latin typeface="Arial"/>
                <a:cs typeface="Arial"/>
              </a:rPr>
              <a:t>existing  information and </a:t>
            </a:r>
            <a:r>
              <a:rPr dirty="0" sz="1100" spc="-5">
                <a:latin typeface="Arial"/>
                <a:cs typeface="Arial"/>
              </a:rPr>
              <a:t>best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guesses.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Tolerance for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1600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700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037486"/>
            <a:ext cx="278828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Depends on </a:t>
            </a:r>
            <a:r>
              <a:rPr dirty="0" sz="1100" spc="-5">
                <a:latin typeface="Arial"/>
                <a:cs typeface="Arial"/>
              </a:rPr>
              <a:t>individuals and/or </a:t>
            </a:r>
            <a:r>
              <a:rPr dirty="0" sz="1100" spc="-10">
                <a:latin typeface="Arial"/>
                <a:cs typeface="Arial"/>
              </a:rPr>
              <a:t>organisations.  Some </a:t>
            </a:r>
            <a:r>
              <a:rPr dirty="0" sz="1100" spc="-5">
                <a:latin typeface="Arial"/>
                <a:cs typeface="Arial"/>
              </a:rPr>
              <a:t>companies seek out risk, others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avoid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8404" y="1685018"/>
            <a:ext cx="3461935" cy="112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217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1542909"/>
            <a:ext cx="349948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As </a:t>
            </a:r>
            <a:r>
              <a:rPr dirty="0" sz="1100" spc="-5">
                <a:latin typeface="Arial"/>
                <a:cs typeface="Arial"/>
              </a:rPr>
              <a:t>with all Decision Making </a:t>
            </a:r>
            <a:r>
              <a:rPr dirty="0" sz="1100" spc="-10">
                <a:latin typeface="Arial"/>
                <a:cs typeface="Arial"/>
              </a:rPr>
              <a:t>methods, </a:t>
            </a:r>
            <a:r>
              <a:rPr dirty="0" sz="1100" spc="-5">
                <a:latin typeface="Arial"/>
                <a:cs typeface="Arial"/>
              </a:rPr>
              <a:t>decision tree  analysis should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5">
                <a:latin typeface="Arial"/>
                <a:cs typeface="Arial"/>
              </a:rPr>
              <a:t>in conjunction with </a:t>
            </a:r>
            <a:r>
              <a:rPr dirty="0" sz="1100" spc="-10">
                <a:latin typeface="Arial"/>
                <a:cs typeface="Arial"/>
              </a:rPr>
              <a:t>common  </a:t>
            </a:r>
            <a:r>
              <a:rPr dirty="0" sz="1100" spc="-5">
                <a:latin typeface="Arial"/>
                <a:cs typeface="Arial"/>
              </a:rPr>
              <a:t>sense - decision trees are just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>
                <a:latin typeface="Arial"/>
                <a:cs typeface="Arial"/>
              </a:rPr>
              <a:t>important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your  </a:t>
            </a:r>
            <a:r>
              <a:rPr dirty="0" sz="1100" spc="-5">
                <a:latin typeface="Arial"/>
                <a:cs typeface="Arial"/>
              </a:rPr>
              <a:t>Decision Making tool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kit.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415" y="1289096"/>
            <a:ext cx="3541208" cy="1214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2653778"/>
            <a:ext cx="220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Planning Process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381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000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68342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9870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1389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4425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74624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1059356"/>
            <a:ext cx="3603625" cy="19431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Quantitative </a:t>
            </a:r>
            <a:r>
              <a:rPr dirty="0" sz="1100" spc="-5">
                <a:latin typeface="Arial"/>
                <a:cs typeface="Arial"/>
              </a:rPr>
              <a:t>Risk Analysis is </a:t>
            </a:r>
            <a:r>
              <a:rPr dirty="0" sz="1100" spc="-10">
                <a:latin typeface="Arial"/>
                <a:cs typeface="Arial"/>
              </a:rPr>
              <a:t>performed on </a:t>
            </a:r>
            <a:r>
              <a:rPr dirty="0" sz="1100" spc="-5">
                <a:latin typeface="Arial"/>
                <a:cs typeface="Arial"/>
              </a:rPr>
              <a:t>Risks that </a:t>
            </a:r>
            <a:r>
              <a:rPr dirty="0" sz="1100" spc="-20">
                <a:latin typeface="Arial"/>
                <a:cs typeface="Arial"/>
              </a:rPr>
              <a:t>have  </a:t>
            </a:r>
            <a:r>
              <a:rPr dirty="0" sz="1100" spc="-10">
                <a:latin typeface="Arial"/>
                <a:cs typeface="Arial"/>
              </a:rPr>
              <a:t>been </a:t>
            </a:r>
            <a:r>
              <a:rPr dirty="0" sz="1100" spc="-5">
                <a:latin typeface="Arial"/>
                <a:cs typeface="Arial"/>
              </a:rPr>
              <a:t>prioritised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Qualitative </a:t>
            </a:r>
            <a:r>
              <a:rPr dirty="0" sz="1100" spc="-5">
                <a:latin typeface="Arial"/>
                <a:cs typeface="Arial"/>
              </a:rPr>
              <a:t>Risk Analysis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  <a:p>
            <a:pPr marL="289560" marR="210185" indent="-277495">
              <a:lnSpc>
                <a:spcPct val="1064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The Quantitative </a:t>
            </a:r>
            <a:r>
              <a:rPr dirty="0" sz="1100" spc="-5">
                <a:latin typeface="Arial"/>
                <a:cs typeface="Arial"/>
              </a:rPr>
              <a:t>Risk Analysis process is designed to  </a:t>
            </a:r>
            <a:r>
              <a:rPr dirty="0" sz="1000" spc="-5">
                <a:latin typeface="Arial"/>
                <a:cs typeface="Arial"/>
              </a:rPr>
              <a:t>Quantify the possible outcomes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the project and their  probability</a:t>
            </a:r>
            <a:endParaRPr sz="1000">
              <a:latin typeface="Arial"/>
              <a:cs typeface="Arial"/>
            </a:endParaRPr>
          </a:p>
          <a:p>
            <a:pPr marL="289560" marR="15875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Assess the probability of </a:t>
            </a:r>
            <a:r>
              <a:rPr dirty="0" sz="1000" spc="-10">
                <a:latin typeface="Arial"/>
                <a:cs typeface="Arial"/>
              </a:rPr>
              <a:t>achieving </a:t>
            </a:r>
            <a:r>
              <a:rPr dirty="0" sz="1000" spc="-5">
                <a:latin typeface="Arial"/>
                <a:cs typeface="Arial"/>
              </a:rPr>
              <a:t>specific project goals  Identify </a:t>
            </a:r>
            <a:r>
              <a:rPr dirty="0" sz="1000">
                <a:latin typeface="Arial"/>
                <a:cs typeface="Arial"/>
              </a:rPr>
              <a:t>risks </a:t>
            </a:r>
            <a:r>
              <a:rPr dirty="0" sz="1000" spc="-5">
                <a:latin typeface="Arial"/>
                <a:cs typeface="Arial"/>
              </a:rPr>
              <a:t>requiring the most attention </a:t>
            </a:r>
            <a:r>
              <a:rPr dirty="0" sz="1000" spc="-15">
                <a:latin typeface="Arial"/>
                <a:cs typeface="Arial"/>
              </a:rPr>
              <a:t>by </a:t>
            </a:r>
            <a:r>
              <a:rPr dirty="0" sz="1000" spc="-5">
                <a:latin typeface="Arial"/>
                <a:cs typeface="Arial"/>
              </a:rPr>
              <a:t>quantifying  their relative contribution to the </a:t>
            </a:r>
            <a:r>
              <a:rPr dirty="0" sz="1000" spc="-10">
                <a:latin typeface="Arial"/>
                <a:cs typeface="Arial"/>
              </a:rPr>
              <a:t>overall </a:t>
            </a:r>
            <a:r>
              <a:rPr dirty="0" sz="1000" spc="-5">
                <a:latin typeface="Arial"/>
                <a:cs typeface="Arial"/>
              </a:rPr>
              <a:t>project </a:t>
            </a:r>
            <a:r>
              <a:rPr dirty="0" sz="1000">
                <a:latin typeface="Arial"/>
                <a:cs typeface="Arial"/>
              </a:rPr>
              <a:t>risks  </a:t>
            </a:r>
            <a:r>
              <a:rPr dirty="0" sz="1000" spc="-5">
                <a:latin typeface="Arial"/>
                <a:cs typeface="Arial"/>
              </a:rPr>
              <a:t>Identify realistic and </a:t>
            </a:r>
            <a:r>
              <a:rPr dirty="0" sz="1000" spc="-10">
                <a:latin typeface="Arial"/>
                <a:cs typeface="Arial"/>
              </a:rPr>
              <a:t>achievable </a:t>
            </a:r>
            <a:r>
              <a:rPr dirty="0" sz="1000" spc="-5">
                <a:latin typeface="Arial"/>
                <a:cs typeface="Arial"/>
              </a:rPr>
              <a:t>cost, schedule, or scope  targets, </a:t>
            </a:r>
            <a:r>
              <a:rPr dirty="0" sz="1000" spc="-10">
                <a:latin typeface="Arial"/>
                <a:cs typeface="Arial"/>
              </a:rPr>
              <a:t>given </a:t>
            </a:r>
            <a:r>
              <a:rPr dirty="0" sz="1000" spc="-5">
                <a:latin typeface="Arial"/>
                <a:cs typeface="Arial"/>
              </a:rPr>
              <a:t>the project </a:t>
            </a:r>
            <a:r>
              <a:rPr dirty="0" sz="1000">
                <a:latin typeface="Arial"/>
                <a:cs typeface="Arial"/>
              </a:rPr>
              <a:t>risks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35"/>
              </a:lnSpc>
            </a:pPr>
            <a:r>
              <a:rPr dirty="0" sz="1000">
                <a:latin typeface="Arial"/>
                <a:cs typeface="Arial"/>
              </a:rPr>
              <a:t>Determine </a:t>
            </a:r>
            <a:r>
              <a:rPr dirty="0" sz="1000" spc="-5">
                <a:latin typeface="Arial"/>
                <a:cs typeface="Arial"/>
              </a:rPr>
              <a:t>the best PM decisions when conditions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outcomes are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uncertain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94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7290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4564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63982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8233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00675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15858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3104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5141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7241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29342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4395" y="985608"/>
            <a:ext cx="3351529" cy="20618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Inputs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Risk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Register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List of identified risks, </a:t>
            </a:r>
            <a:r>
              <a:rPr dirty="0" sz="1100" spc="-10">
                <a:latin typeface="Arial"/>
                <a:cs typeface="Arial"/>
              </a:rPr>
              <a:t>relative </a:t>
            </a:r>
            <a:r>
              <a:rPr dirty="0" sz="1100">
                <a:latin typeface="Arial"/>
                <a:cs typeface="Arial"/>
              </a:rPr>
              <a:t>priority </a:t>
            </a:r>
            <a:r>
              <a:rPr dirty="0" sz="1100" spc="-10">
                <a:latin typeface="Arial"/>
                <a:cs typeface="Arial"/>
              </a:rPr>
              <a:t>and ranking,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Risk Management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Plan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Roles </a:t>
            </a:r>
            <a:r>
              <a:rPr dirty="0" sz="1100" spc="-10">
                <a:latin typeface="Arial"/>
                <a:cs typeface="Arial"/>
              </a:rPr>
              <a:t>and Responsibilities, Budgets, Schedules,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103505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Project Schedule Management Plan  Project Cost Management Plan  Organisational Process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Assets</a:t>
            </a:r>
            <a:endParaRPr sz="1000">
              <a:latin typeface="Arial"/>
              <a:cs typeface="Arial"/>
            </a:endParaRPr>
          </a:p>
          <a:p>
            <a:pPr marL="12700" marR="1134110">
              <a:lnSpc>
                <a:spcPct val="125299"/>
              </a:lnSpc>
              <a:spcBef>
                <a:spcPts val="10"/>
              </a:spcBef>
            </a:pPr>
            <a:r>
              <a:rPr dirty="0" sz="1100" spc="-10">
                <a:latin typeface="Arial"/>
                <a:cs typeface="Arial"/>
              </a:rPr>
              <a:t>Information on </a:t>
            </a:r>
            <a:r>
              <a:rPr dirty="0" sz="1100" spc="-15">
                <a:latin typeface="Arial"/>
                <a:cs typeface="Arial"/>
              </a:rPr>
              <a:t>prior, </a:t>
            </a:r>
            <a:r>
              <a:rPr dirty="0" sz="1100" spc="-5">
                <a:latin typeface="Arial"/>
                <a:cs typeface="Arial"/>
              </a:rPr>
              <a:t>similar projects  Studies of similar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Databases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847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0517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2106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37760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7085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8939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0793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4166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58362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8738" y="27354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30461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8738" y="32131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4395" y="805928"/>
            <a:ext cx="3577590" cy="2511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5"/>
              </a:spcBef>
            </a:pPr>
            <a:r>
              <a:rPr dirty="0" sz="1000" spc="-5">
                <a:latin typeface="Arial"/>
                <a:cs typeface="Arial"/>
              </a:rPr>
              <a:t>Data Gathering and Representation </a:t>
            </a:r>
            <a:r>
              <a:rPr dirty="0" sz="1000" spc="-15">
                <a:latin typeface="Arial"/>
                <a:cs typeface="Arial"/>
              </a:rPr>
              <a:t>Techniques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Interviewing</a:t>
            </a:r>
            <a:endParaRPr sz="1100">
              <a:latin typeface="Arial"/>
              <a:cs typeface="Arial"/>
            </a:endParaRPr>
          </a:p>
          <a:p>
            <a:pPr marL="289560" marR="274955">
              <a:lnSpc>
                <a:spcPct val="100000"/>
              </a:lnSpc>
              <a:spcBef>
                <a:spcPts val="45"/>
              </a:spcBef>
            </a:pPr>
            <a:r>
              <a:rPr dirty="0" sz="1000" spc="-5">
                <a:latin typeface="Arial"/>
                <a:cs typeface="Arial"/>
              </a:rPr>
              <a:t>Used to quantify the probability and impact of </a:t>
            </a:r>
            <a:r>
              <a:rPr dirty="0" sz="1000">
                <a:latin typeface="Arial"/>
                <a:cs typeface="Arial"/>
              </a:rPr>
              <a:t>risks </a:t>
            </a:r>
            <a:r>
              <a:rPr dirty="0" sz="1000" spc="-5">
                <a:latin typeface="Arial"/>
                <a:cs typeface="Arial"/>
              </a:rPr>
              <a:t>on  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objectives</a:t>
            </a:r>
            <a:endParaRPr sz="1000">
              <a:latin typeface="Arial"/>
              <a:cs typeface="Arial"/>
            </a:endParaRPr>
          </a:p>
          <a:p>
            <a:pPr marL="12700" marR="51435">
              <a:lnSpc>
                <a:spcPct val="110600"/>
              </a:lnSpc>
              <a:spcBef>
                <a:spcPts val="15"/>
              </a:spcBef>
            </a:pPr>
            <a:r>
              <a:rPr dirty="0" sz="1100" spc="-10">
                <a:latin typeface="Arial"/>
                <a:cs typeface="Arial"/>
              </a:rPr>
              <a:t>Breakdown </a:t>
            </a:r>
            <a:r>
              <a:rPr dirty="0" sz="1100" spc="-5">
                <a:latin typeface="Arial"/>
                <a:cs typeface="Arial"/>
              </a:rPr>
              <a:t>into ‘optimistic’, </a:t>
            </a:r>
            <a:r>
              <a:rPr dirty="0" sz="1100" spc="-10">
                <a:latin typeface="Arial"/>
                <a:cs typeface="Arial"/>
              </a:rPr>
              <a:t>‘most-likely’, and </a:t>
            </a:r>
            <a:r>
              <a:rPr dirty="0" sz="1100" spc="-5">
                <a:latin typeface="Arial"/>
                <a:cs typeface="Arial"/>
              </a:rPr>
              <a:t>‘pessimistic’  three point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estimates</a:t>
            </a:r>
            <a:endParaRPr sz="1100">
              <a:latin typeface="Arial"/>
              <a:cs typeface="Arial"/>
            </a:endParaRPr>
          </a:p>
          <a:p>
            <a:pPr marL="12700" marR="48260">
              <a:lnSpc>
                <a:spcPct val="102699"/>
              </a:lnSpc>
              <a:spcBef>
                <a:spcPts val="105"/>
              </a:spcBef>
            </a:pPr>
            <a:r>
              <a:rPr dirty="0" sz="1100" spc="-10">
                <a:latin typeface="Arial"/>
                <a:cs typeface="Arial"/>
              </a:rPr>
              <a:t>Can provide information on </a:t>
            </a:r>
            <a:r>
              <a:rPr dirty="0" sz="1100" spc="-5">
                <a:latin typeface="Arial"/>
                <a:cs typeface="Arial"/>
              </a:rPr>
              <a:t>the reliability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credibility of 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Arial"/>
                <a:cs typeface="Arial"/>
              </a:rPr>
              <a:t>Probability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Distributions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45"/>
              </a:spcBef>
            </a:pPr>
            <a:r>
              <a:rPr dirty="0" sz="1000" spc="-5">
                <a:latin typeface="Arial"/>
                <a:cs typeface="Arial"/>
              </a:rPr>
              <a:t>Not all probabilities are </a:t>
            </a:r>
            <a:r>
              <a:rPr dirty="0" sz="1000">
                <a:latin typeface="Arial"/>
                <a:cs typeface="Arial"/>
              </a:rPr>
              <a:t>normally</a:t>
            </a:r>
            <a:r>
              <a:rPr dirty="0" sz="1000" spc="-5">
                <a:latin typeface="Arial"/>
                <a:cs typeface="Arial"/>
              </a:rPr>
              <a:t> distributed.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40"/>
              </a:spcBef>
            </a:pP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our work, </a:t>
            </a:r>
            <a:r>
              <a:rPr dirty="0" sz="1000" spc="-10">
                <a:latin typeface="Arial"/>
                <a:cs typeface="Arial"/>
              </a:rPr>
              <a:t>we </a:t>
            </a:r>
            <a:r>
              <a:rPr dirty="0" sz="1000" spc="-5">
                <a:latin typeface="Arial"/>
                <a:cs typeface="Arial"/>
              </a:rPr>
              <a:t>will only consider the </a:t>
            </a:r>
            <a:r>
              <a:rPr dirty="0" sz="1000">
                <a:latin typeface="Arial"/>
                <a:cs typeface="Arial"/>
              </a:rPr>
              <a:t>normally </a:t>
            </a:r>
            <a:r>
              <a:rPr dirty="0" sz="1000" spc="-5">
                <a:latin typeface="Arial"/>
                <a:cs typeface="Arial"/>
              </a:rPr>
              <a:t>distributed  probabilities</a:t>
            </a:r>
            <a:r>
              <a:rPr dirty="0" sz="1000" spc="-10">
                <a:latin typeface="Arial"/>
                <a:cs typeface="Arial"/>
              </a:rPr>
              <a:t> (PERT)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100">
                <a:latin typeface="Arial"/>
                <a:cs typeface="Arial"/>
              </a:rPr>
              <a:t>Expert</a:t>
            </a:r>
            <a:r>
              <a:rPr dirty="0" sz="1100" spc="-10">
                <a:latin typeface="Arial"/>
                <a:cs typeface="Arial"/>
              </a:rPr>
              <a:t> Judgement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5"/>
              </a:spcBef>
            </a:pPr>
            <a:r>
              <a:rPr dirty="0" sz="1000">
                <a:latin typeface="Arial"/>
                <a:cs typeface="Arial"/>
              </a:rPr>
              <a:t>Internal </a:t>
            </a:r>
            <a:r>
              <a:rPr dirty="0" sz="1000" spc="-5">
                <a:latin typeface="Arial"/>
                <a:cs typeface="Arial"/>
              </a:rPr>
              <a:t>or </a:t>
            </a:r>
            <a:r>
              <a:rPr dirty="0" sz="1000">
                <a:latin typeface="Arial"/>
                <a:cs typeface="Arial"/>
              </a:rPr>
              <a:t>External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Experts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736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03172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1772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3353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63904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0882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24637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70186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300551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31713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33433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4395" y="794815"/>
            <a:ext cx="3630295" cy="2661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135"/>
              </a:lnSpc>
            </a:pPr>
            <a:r>
              <a:rPr dirty="0" sz="1000" spc="-5">
                <a:latin typeface="Arial"/>
                <a:cs typeface="Arial"/>
              </a:rPr>
              <a:t>Quantitative Risk Analysis and Modelling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Techniques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dirty="0" sz="1100" spc="-5">
                <a:latin typeface="Arial"/>
                <a:cs typeface="Arial"/>
              </a:rPr>
              <a:t>Sensitivity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89560" marR="274320">
              <a:lnSpc>
                <a:spcPts val="1200"/>
              </a:lnSpc>
              <a:spcBef>
                <a:spcPts val="25"/>
              </a:spcBef>
            </a:pPr>
            <a:r>
              <a:rPr dirty="0" sz="1000" spc="-5">
                <a:latin typeface="Arial"/>
                <a:cs typeface="Arial"/>
              </a:rPr>
              <a:t>Helps to </a:t>
            </a:r>
            <a:r>
              <a:rPr dirty="0" sz="1000">
                <a:latin typeface="Arial"/>
                <a:cs typeface="Arial"/>
              </a:rPr>
              <a:t>determine </a:t>
            </a:r>
            <a:r>
              <a:rPr dirty="0" sz="1000" spc="-5">
                <a:latin typeface="Arial"/>
                <a:cs typeface="Arial"/>
              </a:rPr>
              <a:t>which </a:t>
            </a:r>
            <a:r>
              <a:rPr dirty="0" sz="1000">
                <a:latin typeface="Arial"/>
                <a:cs typeface="Arial"/>
              </a:rPr>
              <a:t>risks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the most potential  impact on 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Examines the </a:t>
            </a:r>
            <a:r>
              <a:rPr dirty="0" sz="1000" spc="-10">
                <a:latin typeface="Arial"/>
                <a:cs typeface="Arial"/>
              </a:rPr>
              <a:t>extent </a:t>
            </a:r>
            <a:r>
              <a:rPr dirty="0" sz="1000" spc="-5">
                <a:latin typeface="Arial"/>
                <a:cs typeface="Arial"/>
              </a:rPr>
              <a:t>to which an individual project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element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will </a:t>
            </a:r>
            <a:r>
              <a:rPr dirty="0" sz="1000" spc="-10">
                <a:latin typeface="Arial"/>
                <a:cs typeface="Arial"/>
              </a:rPr>
              <a:t>affect </a:t>
            </a:r>
            <a:r>
              <a:rPr dirty="0" sz="1000" spc="-5">
                <a:latin typeface="Arial"/>
                <a:cs typeface="Arial"/>
              </a:rPr>
              <a:t>the project, when all other </a:t>
            </a:r>
            <a:r>
              <a:rPr dirty="0" sz="1000">
                <a:latin typeface="Arial"/>
                <a:cs typeface="Arial"/>
              </a:rPr>
              <a:t>uncertain </a:t>
            </a:r>
            <a:r>
              <a:rPr dirty="0" sz="1000" spc="-5">
                <a:latin typeface="Arial"/>
                <a:cs typeface="Arial"/>
              </a:rPr>
              <a:t>elements are  held at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‘baseline’.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dirty="0" sz="1100" spc="-5">
                <a:latin typeface="Arial"/>
                <a:cs typeface="Arial"/>
              </a:rPr>
              <a:t>Expected Monetary </a:t>
            </a:r>
            <a:r>
              <a:rPr dirty="0" sz="1100" spc="-25">
                <a:latin typeface="Arial"/>
                <a:cs typeface="Arial"/>
              </a:rPr>
              <a:t>Value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89560" marR="19748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EVM is a statistical concept that calculates the </a:t>
            </a:r>
            <a:r>
              <a:rPr dirty="0" sz="1000" spc="-10">
                <a:latin typeface="Arial"/>
                <a:cs typeface="Arial"/>
              </a:rPr>
              <a:t>average  </a:t>
            </a:r>
            <a:r>
              <a:rPr dirty="0" sz="1000" spc="-5">
                <a:latin typeface="Arial"/>
                <a:cs typeface="Arial"/>
              </a:rPr>
              <a:t>outcome when the future includes scenarios that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or 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not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happen.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45"/>
              </a:lnSpc>
            </a:pPr>
            <a:r>
              <a:rPr dirty="0" sz="1000" spc="-5">
                <a:latin typeface="Arial"/>
                <a:cs typeface="Arial"/>
              </a:rPr>
              <a:t>EVM is calculated </a:t>
            </a:r>
            <a:r>
              <a:rPr dirty="0" sz="1000" spc="-15">
                <a:latin typeface="Arial"/>
                <a:cs typeface="Arial"/>
              </a:rPr>
              <a:t>by </a:t>
            </a:r>
            <a:r>
              <a:rPr dirty="0" sz="1000" spc="-5">
                <a:latin typeface="Arial"/>
                <a:cs typeface="Arial"/>
              </a:rPr>
              <a:t>multiplying each possible outcome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by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-5">
                <a:latin typeface="Arial"/>
                <a:cs typeface="Arial"/>
              </a:rPr>
              <a:t>its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probability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Used in Decision </a:t>
            </a:r>
            <a:r>
              <a:rPr dirty="0" sz="1000" spc="-35">
                <a:latin typeface="Arial"/>
                <a:cs typeface="Arial"/>
              </a:rPr>
              <a:t>Tree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 marL="12700" marR="2063114">
              <a:lnSpc>
                <a:spcPct val="102600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Decision </a:t>
            </a:r>
            <a:r>
              <a:rPr dirty="0" sz="1100" spc="-40">
                <a:latin typeface="Arial"/>
                <a:cs typeface="Arial"/>
              </a:rPr>
              <a:t>Tree </a:t>
            </a:r>
            <a:r>
              <a:rPr dirty="0" sz="1100" spc="-5">
                <a:latin typeface="Arial"/>
                <a:cs typeface="Arial"/>
              </a:rPr>
              <a:t>Analysis  Modelling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Simulation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65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9772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1606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3441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52754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83121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0147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19812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6536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873327"/>
            <a:ext cx="3634104" cy="233997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Quantitative Risk Analysis and Modelling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Techniques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Decision </a:t>
            </a:r>
            <a:r>
              <a:rPr dirty="0" sz="1100" spc="-40">
                <a:latin typeface="Arial"/>
                <a:cs typeface="Arial"/>
              </a:rPr>
              <a:t>Tree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Uses a diagram to describe a situation under consideration,  and the implications of each of the </a:t>
            </a:r>
            <a:r>
              <a:rPr dirty="0" sz="1000" spc="-10">
                <a:latin typeface="Arial"/>
                <a:cs typeface="Arial"/>
              </a:rPr>
              <a:t>available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choices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dirty="0" sz="1000" spc="-5">
                <a:latin typeface="Arial"/>
                <a:cs typeface="Arial"/>
              </a:rPr>
              <a:t>Uses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EVM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Modelling </a:t>
            </a:r>
            <a:r>
              <a:rPr dirty="0" sz="1100" spc="-10">
                <a:latin typeface="Arial"/>
                <a:cs typeface="Arial"/>
              </a:rPr>
              <a:t>and Simulation</a:t>
            </a:r>
            <a:endParaRPr sz="1100">
              <a:latin typeface="Arial"/>
              <a:cs typeface="Arial"/>
            </a:endParaRPr>
          </a:p>
          <a:p>
            <a:pPr marL="289560" marR="8255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 project simulation uses a model that translates specified  project </a:t>
            </a:r>
            <a:r>
              <a:rPr dirty="0" sz="1000">
                <a:latin typeface="Arial"/>
                <a:cs typeface="Arial"/>
              </a:rPr>
              <a:t>uncertainties </a:t>
            </a:r>
            <a:r>
              <a:rPr dirty="0" sz="1000" spc="-5">
                <a:latin typeface="Arial"/>
                <a:cs typeface="Arial"/>
              </a:rPr>
              <a:t>into their potential impact on project  objectives</a:t>
            </a:r>
            <a:endParaRPr sz="1000">
              <a:latin typeface="Arial"/>
              <a:cs typeface="Arial"/>
            </a:endParaRPr>
          </a:p>
          <a:p>
            <a:pPr marL="289560" marR="383540">
              <a:lnSpc>
                <a:spcPts val="1200"/>
              </a:lnSpc>
              <a:spcBef>
                <a:spcPts val="25"/>
              </a:spcBef>
            </a:pPr>
            <a:r>
              <a:rPr dirty="0" sz="1000" spc="-15">
                <a:latin typeface="Arial"/>
                <a:cs typeface="Arial"/>
              </a:rPr>
              <a:t>Typically </a:t>
            </a:r>
            <a:r>
              <a:rPr dirty="0" sz="1000" spc="-5">
                <a:latin typeface="Arial"/>
                <a:cs typeface="Arial"/>
              </a:rPr>
              <a:t>the Monte </a:t>
            </a:r>
            <a:r>
              <a:rPr dirty="0" sz="1000">
                <a:latin typeface="Arial"/>
                <a:cs typeface="Arial"/>
              </a:rPr>
              <a:t>Carlo </a:t>
            </a:r>
            <a:r>
              <a:rPr dirty="0" sz="1000" spc="-5">
                <a:latin typeface="Arial"/>
                <a:cs typeface="Arial"/>
              </a:rPr>
              <a:t>technique Inputs are  randomised, and results computed numerous times.  Results are compiled, and a probability distribution is  calculated.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Sensitivity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011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98826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920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020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209063"/>
            <a:ext cx="3830954" cy="14782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5">
                <a:latin typeface="Arial"/>
                <a:cs typeface="Arial"/>
              </a:rPr>
              <a:t>Selection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Alternatives</a:t>
            </a:r>
            <a:endParaRPr sz="1100">
              <a:latin typeface="Arial"/>
              <a:cs typeface="Arial"/>
            </a:endParaRPr>
          </a:p>
          <a:p>
            <a:pPr algn="just" marL="289560" marR="5080">
              <a:lnSpc>
                <a:spcPts val="12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hospital </a:t>
            </a:r>
            <a:r>
              <a:rPr dirty="0" sz="1100" spc="-10">
                <a:latin typeface="Arial"/>
                <a:cs typeface="Arial"/>
              </a:rPr>
              <a:t>facility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constructed to </a:t>
            </a:r>
            <a:r>
              <a:rPr dirty="0" sz="1100" spc="-10">
                <a:latin typeface="Arial"/>
                <a:cs typeface="Arial"/>
              </a:rPr>
              <a:t>meet </a:t>
            </a:r>
            <a:r>
              <a:rPr dirty="0" sz="1100" spc="-5">
                <a:latin typeface="Arial"/>
                <a:cs typeface="Arial"/>
              </a:rPr>
              <a:t>current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future patient projections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next </a:t>
            </a:r>
            <a:r>
              <a:rPr dirty="0" sz="1100" spc="-10">
                <a:latin typeface="Arial"/>
                <a:cs typeface="Arial"/>
              </a:rPr>
              <a:t>20 </a:t>
            </a:r>
            <a:r>
              <a:rPr dirty="0" sz="1100" spc="-15">
                <a:latin typeface="Arial"/>
                <a:cs typeface="Arial"/>
              </a:rPr>
              <a:t>years, </a:t>
            </a:r>
            <a:r>
              <a:rPr dirty="0" sz="1100" spc="-5">
                <a:latin typeface="Arial"/>
                <a:cs typeface="Arial"/>
              </a:rPr>
              <a:t>or in  </a:t>
            </a:r>
            <a:r>
              <a:rPr dirty="0" sz="1100" spc="-10">
                <a:latin typeface="Arial"/>
                <a:cs typeface="Arial"/>
              </a:rPr>
              <a:t>two stages, one </a:t>
            </a:r>
            <a:r>
              <a:rPr dirty="0" sz="1100" spc="-15">
                <a:latin typeface="Arial"/>
                <a:cs typeface="Arial"/>
              </a:rPr>
              <a:t>now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next </a:t>
            </a:r>
            <a:r>
              <a:rPr dirty="0" sz="1100" spc="-5">
                <a:latin typeface="Arial"/>
                <a:cs typeface="Arial"/>
              </a:rPr>
              <a:t>‘n’ </a:t>
            </a:r>
            <a:r>
              <a:rPr dirty="0" sz="1100" spc="-10">
                <a:latin typeface="Arial"/>
                <a:cs typeface="Arial"/>
              </a:rPr>
              <a:t>years </a:t>
            </a:r>
            <a:r>
              <a:rPr dirty="0" sz="1100" spc="-5">
                <a:latin typeface="Arial"/>
                <a:cs typeface="Arial"/>
              </a:rPr>
              <a:t>from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now</a:t>
            </a:r>
            <a:endParaRPr sz="1100">
              <a:latin typeface="Arial"/>
              <a:cs typeface="Arial"/>
            </a:endParaRPr>
          </a:p>
          <a:p>
            <a:pPr algn="just" marL="566420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latin typeface="Arial"/>
                <a:cs typeface="Arial"/>
              </a:rPr>
              <a:t>Construction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Costs</a:t>
            </a:r>
            <a:endParaRPr sz="1000">
              <a:latin typeface="Arial"/>
              <a:cs typeface="Arial"/>
            </a:endParaRPr>
          </a:p>
          <a:p>
            <a:pPr algn="just" marL="28956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Full Capacity Construction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0">
                <a:latin typeface="Century Gothic"/>
                <a:cs typeface="Century Gothic"/>
              </a:rPr>
              <a:t>e</a:t>
            </a:r>
            <a:r>
              <a:rPr dirty="0" sz="1100" spc="10">
                <a:latin typeface="Arial"/>
                <a:cs typeface="Arial"/>
              </a:rPr>
              <a:t>140M</a:t>
            </a:r>
            <a:endParaRPr sz="1100">
              <a:latin typeface="Arial"/>
              <a:cs typeface="Arial"/>
            </a:endParaRPr>
          </a:p>
          <a:p>
            <a:pPr algn="just" marL="289560" marR="19431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Arial"/>
                <a:cs typeface="Arial"/>
              </a:rPr>
              <a:t>Two </a:t>
            </a:r>
            <a:r>
              <a:rPr dirty="0" sz="1100" spc="-5">
                <a:latin typeface="Arial"/>
                <a:cs typeface="Arial"/>
              </a:rPr>
              <a:t>Stage: 1st Stage </a:t>
            </a:r>
            <a:r>
              <a:rPr dirty="0" sz="1100" spc="10">
                <a:latin typeface="Century Gothic"/>
                <a:cs typeface="Century Gothic"/>
              </a:rPr>
              <a:t>e</a:t>
            </a:r>
            <a:r>
              <a:rPr dirty="0" sz="1100" spc="10">
                <a:latin typeface="Arial"/>
                <a:cs typeface="Arial"/>
              </a:rPr>
              <a:t>100M </a:t>
            </a:r>
            <a:r>
              <a:rPr dirty="0" sz="1100" spc="-10">
                <a:latin typeface="Arial"/>
                <a:cs typeface="Arial"/>
              </a:rPr>
              <a:t>2nd </a:t>
            </a:r>
            <a:r>
              <a:rPr dirty="0" sz="1100" spc="-5">
                <a:latin typeface="Arial"/>
                <a:cs typeface="Arial"/>
              </a:rPr>
              <a:t>Stage ‘n’ </a:t>
            </a:r>
            <a:r>
              <a:rPr dirty="0" sz="1100" spc="-10">
                <a:latin typeface="Arial"/>
                <a:cs typeface="Arial"/>
              </a:rPr>
              <a:t>years </a:t>
            </a:r>
            <a:r>
              <a:rPr dirty="0" sz="1100" spc="-5">
                <a:latin typeface="Arial"/>
                <a:cs typeface="Arial"/>
              </a:rPr>
              <a:t>from  </a:t>
            </a:r>
            <a:r>
              <a:rPr dirty="0" sz="1100" spc="-15">
                <a:latin typeface="Arial"/>
                <a:cs typeface="Arial"/>
              </a:rPr>
              <a:t>now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0">
                <a:latin typeface="Century Gothic"/>
                <a:cs typeface="Century Gothic"/>
              </a:rPr>
              <a:t>e</a:t>
            </a:r>
            <a:r>
              <a:rPr dirty="0" sz="1100" spc="10">
                <a:latin typeface="Arial"/>
                <a:cs typeface="Arial"/>
              </a:rPr>
              <a:t>120M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Sensitivity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350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41851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72217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87399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575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2409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54458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1131214"/>
            <a:ext cx="3622675" cy="166941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Assumptions</a:t>
            </a:r>
            <a:endParaRPr sz="1100">
              <a:latin typeface="Arial"/>
              <a:cs typeface="Arial"/>
            </a:endParaRPr>
          </a:p>
          <a:p>
            <a:pPr marL="289560" marR="236854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In each case the hospital facilities will last 40 </a:t>
            </a:r>
            <a:r>
              <a:rPr dirty="0" sz="1000" spc="-10">
                <a:latin typeface="Arial"/>
                <a:cs typeface="Arial"/>
              </a:rPr>
              <a:t>years </a:t>
            </a:r>
            <a:r>
              <a:rPr dirty="0" sz="1000" spc="-5">
                <a:latin typeface="Arial"/>
                <a:cs typeface="Arial"/>
              </a:rPr>
              <a:t>and 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10">
                <a:latin typeface="Arial"/>
                <a:cs typeface="Arial"/>
              </a:rPr>
              <a:t>zero </a:t>
            </a:r>
            <a:r>
              <a:rPr dirty="0" sz="1000" spc="-5">
                <a:latin typeface="Arial"/>
                <a:cs typeface="Arial"/>
              </a:rPr>
              <a:t>scrap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  <a:p>
            <a:pPr marL="289560" marR="39751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Annual O&amp;M Cost are the same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both alternatives  8% interest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rate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Calculation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0"/>
              </a:spcBef>
            </a:pPr>
            <a:r>
              <a:rPr dirty="0" sz="1000" spc="-20">
                <a:latin typeface="Arial"/>
                <a:cs typeface="Arial"/>
              </a:rPr>
              <a:t>We </a:t>
            </a:r>
            <a:r>
              <a:rPr dirty="0" sz="1000" spc="-10">
                <a:latin typeface="Arial"/>
                <a:cs typeface="Arial"/>
              </a:rPr>
              <a:t>know </a:t>
            </a:r>
            <a:r>
              <a:rPr dirty="0" sz="1000" spc="-5">
                <a:latin typeface="Arial"/>
                <a:cs typeface="Arial"/>
              </a:rPr>
              <a:t>the PW of constructing the entire hospital </a:t>
            </a:r>
            <a:r>
              <a:rPr dirty="0" sz="1000" spc="-25">
                <a:latin typeface="Arial"/>
                <a:cs typeface="Arial"/>
              </a:rPr>
              <a:t>now, </a:t>
            </a:r>
            <a:r>
              <a:rPr dirty="0" sz="1000" spc="-5">
                <a:latin typeface="Arial"/>
                <a:cs typeface="Arial"/>
              </a:rPr>
              <a:t>so  </a:t>
            </a:r>
            <a:r>
              <a:rPr dirty="0" sz="1000" spc="-10">
                <a:latin typeface="Arial"/>
                <a:cs typeface="Arial"/>
              </a:rPr>
              <a:t>we </a:t>
            </a:r>
            <a:r>
              <a:rPr dirty="0" sz="1000" spc="-5">
                <a:latin typeface="Arial"/>
                <a:cs typeface="Arial"/>
              </a:rPr>
              <a:t>will use PW analysis</a:t>
            </a:r>
            <a:endParaRPr sz="1000">
              <a:latin typeface="Arial"/>
              <a:cs typeface="Arial"/>
            </a:endParaRPr>
          </a:p>
          <a:p>
            <a:pPr marL="289560" marR="69215">
              <a:lnSpc>
                <a:spcPts val="1200"/>
              </a:lnSpc>
              <a:spcBef>
                <a:spcPts val="35"/>
              </a:spcBef>
            </a:pPr>
            <a:r>
              <a:rPr dirty="0" sz="1000" spc="-20">
                <a:latin typeface="Arial"/>
                <a:cs typeface="Arial"/>
              </a:rPr>
              <a:t>We </a:t>
            </a:r>
            <a:r>
              <a:rPr dirty="0" sz="1000" spc="-5">
                <a:latin typeface="Arial"/>
                <a:cs typeface="Arial"/>
              </a:rPr>
              <a:t>will use MS Excel, and therefore </a:t>
            </a:r>
            <a:r>
              <a:rPr dirty="0" sz="1000" spc="-10">
                <a:latin typeface="Arial"/>
                <a:cs typeface="Arial"/>
              </a:rPr>
              <a:t>evaluate </a:t>
            </a:r>
            <a:r>
              <a:rPr dirty="0" sz="1000" spc="-5">
                <a:latin typeface="Arial"/>
                <a:cs typeface="Arial"/>
              </a:rPr>
              <a:t>the option ‘2  stage construction’ each</a:t>
            </a:r>
            <a:r>
              <a:rPr dirty="0" sz="1000" spc="-10">
                <a:latin typeface="Arial"/>
                <a:cs typeface="Arial"/>
              </a:rPr>
              <a:t> year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Sensitivity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1063424"/>
            <a:ext cx="2875383" cy="1922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682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603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1235657"/>
            <a:ext cx="3719829" cy="1419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Seeker</a:t>
            </a:r>
            <a:endParaRPr sz="1100">
              <a:latin typeface="Arial"/>
              <a:cs typeface="Arial"/>
            </a:endParaRPr>
          </a:p>
          <a:p>
            <a:pPr marL="289560" marR="20193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PM’s </a:t>
            </a:r>
            <a:r>
              <a:rPr dirty="0" sz="1100" spc="-10">
                <a:latin typeface="Arial"/>
                <a:cs typeface="Arial"/>
              </a:rPr>
              <a:t>satisfaction </a:t>
            </a:r>
            <a:r>
              <a:rPr dirty="0" sz="1100" spc="-5">
                <a:latin typeface="Arial"/>
                <a:cs typeface="Arial"/>
              </a:rPr>
              <a:t>increases at </a:t>
            </a:r>
            <a:r>
              <a:rPr dirty="0" sz="1100" spc="-10">
                <a:latin typeface="Arial"/>
                <a:cs typeface="Arial"/>
              </a:rPr>
              <a:t>a greater rate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more  </a:t>
            </a:r>
            <a:r>
              <a:rPr dirty="0" sz="1100" spc="-15">
                <a:latin typeface="Arial"/>
                <a:cs typeface="Arial"/>
              </a:rPr>
              <a:t>money </a:t>
            </a:r>
            <a:r>
              <a:rPr dirty="0" sz="1100" spc="-5">
                <a:latin typeface="Arial"/>
                <a:cs typeface="Arial"/>
              </a:rPr>
              <a:t>is at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stake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Averter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Utility rises at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decreasing </a:t>
            </a:r>
            <a:r>
              <a:rPr dirty="0" sz="1100" spc="-15">
                <a:latin typeface="Arial"/>
                <a:cs typeface="Arial"/>
              </a:rPr>
              <a:t>rate.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As more </a:t>
            </a:r>
            <a:r>
              <a:rPr dirty="0" sz="1100" spc="-15">
                <a:latin typeface="Arial"/>
                <a:cs typeface="Arial"/>
              </a:rPr>
              <a:t>money </a:t>
            </a:r>
            <a:r>
              <a:rPr dirty="0" sz="1100" spc="-5">
                <a:latin typeface="Arial"/>
                <a:cs typeface="Arial"/>
              </a:rPr>
              <a:t>is at </a:t>
            </a:r>
            <a:r>
              <a:rPr dirty="0" sz="1100" spc="-10">
                <a:latin typeface="Arial"/>
                <a:cs typeface="Arial"/>
              </a:rPr>
              <a:t>stake </a:t>
            </a:r>
            <a:r>
              <a:rPr dirty="0" sz="1100" spc="-5">
                <a:latin typeface="Arial"/>
                <a:cs typeface="Arial"/>
              </a:rPr>
              <a:t>the project </a:t>
            </a:r>
            <a:r>
              <a:rPr dirty="0" sz="1100" spc="-10">
                <a:latin typeface="Arial"/>
                <a:cs typeface="Arial"/>
              </a:rPr>
              <a:t>managers satisfaction  </a:t>
            </a:r>
            <a:r>
              <a:rPr dirty="0" sz="1100" spc="-5">
                <a:latin typeface="Arial"/>
                <a:cs typeface="Arial"/>
              </a:rPr>
              <a:t>diminishes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4740" y="577907"/>
            <a:ext cx="2848048" cy="2227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2939921"/>
            <a:ext cx="350583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After </a:t>
            </a:r>
            <a:r>
              <a:rPr dirty="0" sz="1100" spc="-45">
                <a:latin typeface="Arial"/>
                <a:cs typeface="Arial"/>
              </a:rPr>
              <a:t>Year </a:t>
            </a:r>
            <a:r>
              <a:rPr dirty="0" sz="1100" spc="-10">
                <a:latin typeface="Arial"/>
                <a:cs typeface="Arial"/>
              </a:rPr>
              <a:t>15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10">
                <a:latin typeface="Arial"/>
                <a:cs typeface="Arial"/>
              </a:rPr>
              <a:t>becomes more </a:t>
            </a:r>
            <a:r>
              <a:rPr dirty="0" sz="1100" spc="-5">
                <a:latin typeface="Arial"/>
                <a:cs typeface="Arial"/>
              </a:rPr>
              <a:t>economical to </a:t>
            </a:r>
            <a:r>
              <a:rPr dirty="0" sz="1100" spc="-10">
                <a:latin typeface="Arial"/>
                <a:cs typeface="Arial"/>
              </a:rPr>
              <a:t>build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two  </a:t>
            </a:r>
            <a:r>
              <a:rPr dirty="0" sz="1100" spc="-5">
                <a:latin typeface="Arial"/>
                <a:cs typeface="Arial"/>
              </a:rPr>
              <a:t>stages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938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815059"/>
            <a:ext cx="863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Decision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Tree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3294" y="987410"/>
            <a:ext cx="2520020" cy="2389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9922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913433"/>
            <a:ext cx="245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Modelling </a:t>
            </a:r>
            <a:r>
              <a:rPr dirty="0" sz="1100" spc="-10">
                <a:latin typeface="Arial"/>
                <a:cs typeface="Arial"/>
              </a:rPr>
              <a:t>and Simulation </a:t>
            </a:r>
            <a:r>
              <a:rPr dirty="0" sz="1100" spc="-5">
                <a:latin typeface="Arial"/>
                <a:cs typeface="Arial"/>
              </a:rPr>
              <a:t>(Monte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Carlo)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4041" y="1145756"/>
            <a:ext cx="2859209" cy="20341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380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214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4049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5883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7401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9236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10710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2906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4740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8093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8738" y="299279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4395" y="934135"/>
            <a:ext cx="3566160" cy="2163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Outputs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Risk Register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(Updates)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Probabilistic Analysis of 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Estimates of potential project schedule and cost outcomes  Usually </a:t>
            </a:r>
            <a:r>
              <a:rPr dirty="0" sz="1000" spc="-10">
                <a:latin typeface="Arial"/>
                <a:cs typeface="Arial"/>
              </a:rPr>
              <a:t>expressed </a:t>
            </a:r>
            <a:r>
              <a:rPr dirty="0" sz="1000" spc="-5">
                <a:latin typeface="Arial"/>
                <a:cs typeface="Arial"/>
              </a:rPr>
              <a:t>as a </a:t>
            </a:r>
            <a:r>
              <a:rPr dirty="0" sz="1000" spc="-10">
                <a:latin typeface="Arial"/>
                <a:cs typeface="Arial"/>
              </a:rPr>
              <a:t>cumulative </a:t>
            </a:r>
            <a:r>
              <a:rPr dirty="0" sz="1000" spc="-5">
                <a:latin typeface="Arial"/>
                <a:cs typeface="Arial"/>
              </a:rPr>
              <a:t>distribution Fig.</a:t>
            </a:r>
            <a:r>
              <a:rPr dirty="0" sz="1000" spc="1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11-13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Probability of </a:t>
            </a:r>
            <a:r>
              <a:rPr dirty="0" sz="1100" spc="-10">
                <a:latin typeface="Arial"/>
                <a:cs typeface="Arial"/>
              </a:rPr>
              <a:t>achieving </a:t>
            </a:r>
            <a:r>
              <a:rPr dirty="0" sz="1100" spc="-5">
                <a:latin typeface="Arial"/>
                <a:cs typeface="Arial"/>
              </a:rPr>
              <a:t>cost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time </a:t>
            </a:r>
            <a:r>
              <a:rPr dirty="0" sz="1100" spc="-10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15">
                <a:latin typeface="Arial"/>
                <a:cs typeface="Arial"/>
              </a:rPr>
              <a:t>From </a:t>
            </a:r>
            <a:r>
              <a:rPr dirty="0" sz="1000" spc="-5">
                <a:latin typeface="Arial"/>
                <a:cs typeface="Arial"/>
              </a:rPr>
              <a:t>fig 11-13, there is a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Prioritised list of Quantified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</a:t>
            </a:r>
            <a:endParaRPr sz="1100">
              <a:latin typeface="Arial"/>
              <a:cs typeface="Arial"/>
            </a:endParaRPr>
          </a:p>
          <a:p>
            <a:pPr marL="289560" marR="132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List of </a:t>
            </a:r>
            <a:r>
              <a:rPr dirty="0" sz="1000">
                <a:latin typeface="Arial"/>
                <a:cs typeface="Arial"/>
              </a:rPr>
              <a:t>risks </a:t>
            </a:r>
            <a:r>
              <a:rPr dirty="0" sz="1000" spc="-5">
                <a:latin typeface="Arial"/>
                <a:cs typeface="Arial"/>
              </a:rPr>
              <a:t>that pose the greatest threat, or the greatest  </a:t>
            </a:r>
            <a:r>
              <a:rPr dirty="0" sz="1000">
                <a:latin typeface="Arial"/>
                <a:cs typeface="Arial"/>
              </a:rPr>
              <a:t>opportunity </a:t>
            </a:r>
            <a:r>
              <a:rPr dirty="0" sz="1000" spc="-5">
                <a:latin typeface="Arial"/>
                <a:cs typeface="Arial"/>
              </a:rPr>
              <a:t>to 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30">
                <a:latin typeface="Arial"/>
                <a:cs typeface="Arial"/>
              </a:rPr>
              <a:t>Trends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Quantitative </a:t>
            </a:r>
            <a:r>
              <a:rPr dirty="0" sz="1100" spc="-5">
                <a:latin typeface="Arial"/>
                <a:cs typeface="Arial"/>
              </a:rPr>
              <a:t>Risk Analysis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Results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As analysis are repeated, trends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become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apparent.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7209" y="1256106"/>
            <a:ext cx="3567686" cy="1162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669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2590938"/>
            <a:ext cx="220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Planning Process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888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6758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314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856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110016"/>
            <a:ext cx="3602990" cy="176085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24765">
              <a:lnSpc>
                <a:spcPts val="12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Response </a:t>
            </a:r>
            <a:r>
              <a:rPr dirty="0" sz="1100" spc="-5">
                <a:latin typeface="Arial"/>
                <a:cs typeface="Arial"/>
              </a:rPr>
              <a:t>Planning is the Process of </a:t>
            </a:r>
            <a:r>
              <a:rPr dirty="0" sz="1100" spc="-15">
                <a:latin typeface="Arial"/>
                <a:cs typeface="Arial"/>
              </a:rPr>
              <a:t>developing  </a:t>
            </a:r>
            <a:r>
              <a:rPr dirty="0" sz="1100" spc="-10">
                <a:latin typeface="Arial"/>
                <a:cs typeface="Arial"/>
              </a:rPr>
              <a:t>options, and </a:t>
            </a:r>
            <a:r>
              <a:rPr dirty="0" sz="1100" spc="-5">
                <a:latin typeface="Arial"/>
                <a:cs typeface="Arial"/>
              </a:rPr>
              <a:t>determining actions to </a:t>
            </a:r>
            <a:r>
              <a:rPr dirty="0" sz="1100" spc="-10">
                <a:latin typeface="Arial"/>
                <a:cs typeface="Arial"/>
              </a:rPr>
              <a:t>enhance </a:t>
            </a:r>
            <a:r>
              <a:rPr dirty="0" sz="1100" spc="-5">
                <a:latin typeface="Arial"/>
                <a:cs typeface="Arial"/>
              </a:rPr>
              <a:t>opportunities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reduce threats to the </a:t>
            </a:r>
            <a:r>
              <a:rPr dirty="0" sz="1100" spc="-15">
                <a:latin typeface="Arial"/>
                <a:cs typeface="Arial"/>
              </a:rPr>
              <a:t>project’s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objectives.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latin typeface="Arial"/>
                <a:cs typeface="Arial"/>
              </a:rPr>
              <a:t>Much of Risk Management </a:t>
            </a:r>
            <a:r>
              <a:rPr dirty="0" sz="1000" spc="-10">
                <a:latin typeface="Arial"/>
                <a:cs typeface="Arial"/>
              </a:rPr>
              <a:t>focuses </a:t>
            </a:r>
            <a:r>
              <a:rPr dirty="0" sz="1000" spc="-5">
                <a:latin typeface="Arial"/>
                <a:cs typeface="Arial"/>
              </a:rPr>
              <a:t>on negative </a:t>
            </a:r>
            <a:r>
              <a:rPr dirty="0" sz="1000">
                <a:latin typeface="Arial"/>
                <a:cs typeface="Arial"/>
              </a:rPr>
              <a:t>risks; </a:t>
            </a:r>
            <a:r>
              <a:rPr dirty="0" sz="1000" spc="-5">
                <a:latin typeface="Arial"/>
                <a:cs typeface="Arial"/>
              </a:rPr>
              <a:t>don’t  </a:t>
            </a:r>
            <a:r>
              <a:rPr dirty="0" sz="1000" spc="-10">
                <a:latin typeface="Arial"/>
                <a:cs typeface="Arial"/>
              </a:rPr>
              <a:t>forget </a:t>
            </a:r>
            <a:r>
              <a:rPr dirty="0" sz="1000" spc="-5">
                <a:latin typeface="Arial"/>
                <a:cs typeface="Arial"/>
              </a:rPr>
              <a:t>about </a:t>
            </a:r>
            <a:r>
              <a:rPr dirty="0" sz="1000">
                <a:latin typeface="Arial"/>
                <a:cs typeface="Arial"/>
              </a:rPr>
              <a:t>opportunities</a:t>
            </a:r>
            <a:endParaRPr sz="1000">
              <a:latin typeface="Arial"/>
              <a:cs typeface="Arial"/>
            </a:endParaRPr>
          </a:p>
          <a:p>
            <a:pPr marL="12700" marR="121285">
              <a:lnSpc>
                <a:spcPct val="1026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Response </a:t>
            </a:r>
            <a:r>
              <a:rPr dirty="0" sz="1100" spc="-5">
                <a:latin typeface="Arial"/>
                <a:cs typeface="Arial"/>
              </a:rPr>
              <a:t>Planning addresses risks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their </a:t>
            </a:r>
            <a:r>
              <a:rPr dirty="0" sz="1100">
                <a:latin typeface="Arial"/>
                <a:cs typeface="Arial"/>
              </a:rPr>
              <a:t>priority 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including </a:t>
            </a:r>
            <a:r>
              <a:rPr dirty="0" sz="1100" spc="-10">
                <a:latin typeface="Arial"/>
                <a:cs typeface="Arial"/>
              </a:rPr>
              <a:t>resources, and </a:t>
            </a:r>
            <a:r>
              <a:rPr dirty="0" sz="1100" spc="-5">
                <a:latin typeface="Arial"/>
                <a:cs typeface="Arial"/>
              </a:rPr>
              <a:t>activities into the </a:t>
            </a:r>
            <a:r>
              <a:rPr dirty="0" sz="1100" spc="-10">
                <a:latin typeface="Arial"/>
                <a:cs typeface="Arial"/>
              </a:rPr>
              <a:t>budget,  schedule, and PM </a:t>
            </a:r>
            <a:r>
              <a:rPr dirty="0" sz="1100" spc="-5">
                <a:latin typeface="Arial"/>
                <a:cs typeface="Arial"/>
              </a:rPr>
              <a:t>plan, as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needed.</a:t>
            </a:r>
            <a:endParaRPr sz="1100">
              <a:latin typeface="Arial"/>
              <a:cs typeface="Arial"/>
            </a:endParaRPr>
          </a:p>
          <a:p>
            <a:pPr marL="12700" marR="53657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Selecting the best response from </a:t>
            </a:r>
            <a:r>
              <a:rPr dirty="0" sz="1100" spc="-20">
                <a:latin typeface="Arial"/>
                <a:cs typeface="Arial"/>
              </a:rPr>
              <a:t>several </a:t>
            </a:r>
            <a:r>
              <a:rPr dirty="0" sz="1100" spc="-10">
                <a:latin typeface="Arial"/>
                <a:cs typeface="Arial"/>
              </a:rPr>
              <a:t>possible  </a:t>
            </a:r>
            <a:r>
              <a:rPr dirty="0" sz="1100" spc="-5">
                <a:latin typeface="Arial"/>
                <a:cs typeface="Arial"/>
              </a:rPr>
              <a:t>approaches is very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255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0893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4126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227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8327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0225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20596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4097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619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30018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921638"/>
            <a:ext cx="3569335" cy="219329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Inputs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Risk Management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Plan</a:t>
            </a:r>
            <a:endParaRPr sz="1000">
              <a:latin typeface="Arial"/>
              <a:cs typeface="Arial"/>
            </a:endParaRPr>
          </a:p>
          <a:p>
            <a:pPr marL="12700" marR="1923414">
              <a:lnSpc>
                <a:spcPct val="125299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Roles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Responsibilities  Risk Analysis </a:t>
            </a:r>
            <a:r>
              <a:rPr dirty="0" sz="1100" spc="-10">
                <a:latin typeface="Arial"/>
                <a:cs typeface="Arial"/>
              </a:rPr>
              <a:t>definitions,  </a:t>
            </a: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Thresholds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Risk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Register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Defines root cause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Includes potential </a:t>
            </a:r>
            <a:r>
              <a:rPr dirty="0" sz="1100" spc="-10">
                <a:latin typeface="Arial"/>
                <a:cs typeface="Arial"/>
              </a:rPr>
              <a:t>responses,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5">
                <a:latin typeface="Arial"/>
                <a:cs typeface="Arial"/>
              </a:rPr>
              <a:t>owners, </a:t>
            </a:r>
            <a:r>
              <a:rPr dirty="0" sz="1100" spc="-10">
                <a:latin typeface="Arial"/>
                <a:cs typeface="Arial"/>
              </a:rPr>
              <a:t>symptoms, and  </a:t>
            </a:r>
            <a:r>
              <a:rPr dirty="0" sz="1100" spc="-5">
                <a:latin typeface="Arial"/>
                <a:cs typeface="Arial"/>
              </a:rPr>
              <a:t>warning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signs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Includes </a:t>
            </a:r>
            <a:r>
              <a:rPr dirty="0" sz="1100" spc="-10">
                <a:latin typeface="Arial"/>
                <a:cs typeface="Arial"/>
              </a:rPr>
              <a:t>Relative </a:t>
            </a:r>
            <a:r>
              <a:rPr dirty="0" sz="1100" spc="-5">
                <a:latin typeface="Arial"/>
                <a:cs typeface="Arial"/>
              </a:rPr>
              <a:t>Rating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788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04122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1931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35544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50727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16591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1146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27698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5806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732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8738" y="28948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4395" y="800098"/>
            <a:ext cx="3614420" cy="25501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175"/>
              </a:lnSpc>
              <a:spcBef>
                <a:spcPts val="10"/>
              </a:spcBef>
            </a:pPr>
            <a:r>
              <a:rPr dirty="0" sz="1000" spc="-5">
                <a:latin typeface="Arial"/>
                <a:cs typeface="Arial"/>
              </a:rPr>
              <a:t>Strategies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10">
                <a:latin typeface="Arial"/>
                <a:cs typeface="Arial"/>
              </a:rPr>
              <a:t>Negative </a:t>
            </a:r>
            <a:r>
              <a:rPr dirty="0" sz="1000" spc="-5">
                <a:latin typeface="Arial"/>
                <a:cs typeface="Arial"/>
              </a:rPr>
              <a:t>Risks or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Threats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100" spc="-20">
                <a:latin typeface="Arial"/>
                <a:cs typeface="Arial"/>
              </a:rPr>
              <a:t>Avoid</a:t>
            </a:r>
            <a:endParaRPr sz="1100">
              <a:latin typeface="Arial"/>
              <a:cs typeface="Arial"/>
            </a:endParaRPr>
          </a:p>
          <a:p>
            <a:pPr marL="289560" marR="902969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Change PM Plan to eliminate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or threat.  Isolate project objectives from </a:t>
            </a:r>
            <a:r>
              <a:rPr dirty="0" sz="1000" spc="-10">
                <a:latin typeface="Arial"/>
                <a:cs typeface="Arial"/>
              </a:rPr>
              <a:t>risk’s </a:t>
            </a:r>
            <a:r>
              <a:rPr dirty="0" sz="1000" spc="-5">
                <a:latin typeface="Arial"/>
                <a:cs typeface="Arial"/>
              </a:rPr>
              <a:t>impact</a:t>
            </a:r>
            <a:endParaRPr sz="1000">
              <a:latin typeface="Arial"/>
              <a:cs typeface="Arial"/>
            </a:endParaRPr>
          </a:p>
          <a:p>
            <a:pPr marL="289560" marR="29210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Some </a:t>
            </a:r>
            <a:r>
              <a:rPr dirty="0" sz="1000">
                <a:latin typeface="Arial"/>
                <a:cs typeface="Arial"/>
              </a:rPr>
              <a:t>risks </a:t>
            </a:r>
            <a:r>
              <a:rPr dirty="0" sz="1000" spc="-5">
                <a:latin typeface="Arial"/>
                <a:cs typeface="Arial"/>
              </a:rPr>
              <a:t>can be </a:t>
            </a:r>
            <a:r>
              <a:rPr dirty="0" sz="1000" spc="-10">
                <a:latin typeface="Arial"/>
                <a:cs typeface="Arial"/>
              </a:rPr>
              <a:t>avoided </a:t>
            </a:r>
            <a:r>
              <a:rPr dirty="0" sz="1000" spc="-15">
                <a:latin typeface="Arial"/>
                <a:cs typeface="Arial"/>
              </a:rPr>
              <a:t>by </a:t>
            </a:r>
            <a:r>
              <a:rPr dirty="0" sz="1000" spc="-5">
                <a:latin typeface="Arial"/>
                <a:cs typeface="Arial"/>
              </a:rPr>
              <a:t>clarifying requirements,  obtaining information, improving communications, or  acquiring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expertise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15"/>
              </a:lnSpc>
            </a:pPr>
            <a:r>
              <a:rPr dirty="0" sz="1100" spc="-30">
                <a:latin typeface="Arial"/>
                <a:cs typeface="Arial"/>
              </a:rPr>
              <a:t>Transfer</a:t>
            </a:r>
            <a:endParaRPr sz="1100">
              <a:latin typeface="Arial"/>
              <a:cs typeface="Arial"/>
            </a:endParaRPr>
          </a:p>
          <a:p>
            <a:pPr marL="289560" marR="14986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Shift negative impact of a threat, along with ownership of  the response, to a third </a:t>
            </a:r>
            <a:r>
              <a:rPr dirty="0" sz="1000" spc="5">
                <a:latin typeface="Arial"/>
                <a:cs typeface="Arial"/>
              </a:rPr>
              <a:t>party </a:t>
            </a:r>
            <a:r>
              <a:rPr dirty="0" sz="1000" spc="-5">
                <a:latin typeface="Arial"/>
                <a:cs typeface="Arial"/>
              </a:rPr>
              <a:t>(Insurance, Bonds, etc.)  Does not eliminate the </a:t>
            </a:r>
            <a:r>
              <a:rPr dirty="0" sz="1000">
                <a:latin typeface="Arial"/>
                <a:cs typeface="Arial"/>
              </a:rPr>
              <a:t>risk; </a:t>
            </a:r>
            <a:r>
              <a:rPr dirty="0" sz="1000" spc="-5">
                <a:latin typeface="Arial"/>
                <a:cs typeface="Arial"/>
              </a:rPr>
              <a:t>just </a:t>
            </a:r>
            <a:r>
              <a:rPr dirty="0" sz="1000" spc="-10">
                <a:latin typeface="Arial"/>
                <a:cs typeface="Arial"/>
              </a:rPr>
              <a:t>transfers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liability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dirty="0" sz="1100" spc="-5">
                <a:latin typeface="Arial"/>
                <a:cs typeface="Arial"/>
              </a:rPr>
              <a:t>Mitigate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latin typeface="Arial"/>
                <a:cs typeface="Arial"/>
              </a:rPr>
              <a:t>Reduce the probability and/or impact to an acceptable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level</a:t>
            </a:r>
            <a:endParaRPr sz="1000">
              <a:latin typeface="Arial"/>
              <a:cs typeface="Arial"/>
            </a:endParaRPr>
          </a:p>
          <a:p>
            <a:pPr marL="12700" marR="5080" indent="3810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Process </a:t>
            </a:r>
            <a:r>
              <a:rPr dirty="0" sz="1100" spc="-10">
                <a:latin typeface="Arial"/>
                <a:cs typeface="Arial"/>
              </a:rPr>
              <a:t>Improvement, Communications, </a:t>
            </a:r>
            <a:r>
              <a:rPr dirty="0" sz="1100" spc="-25">
                <a:latin typeface="Arial"/>
                <a:cs typeface="Arial"/>
              </a:rPr>
              <a:t>Testing, </a:t>
            </a:r>
            <a:r>
              <a:rPr dirty="0" sz="1100" spc="-10">
                <a:latin typeface="Arial"/>
                <a:cs typeface="Arial"/>
              </a:rPr>
              <a:t>Sign-off,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992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07786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2541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43278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8016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198031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5010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67964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800619"/>
            <a:ext cx="3390900" cy="250253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40"/>
              </a:spcBef>
            </a:pPr>
            <a:r>
              <a:rPr dirty="0" sz="1000" spc="-5">
                <a:latin typeface="Arial"/>
                <a:cs typeface="Arial"/>
              </a:rPr>
              <a:t>Strategies </a:t>
            </a:r>
            <a:r>
              <a:rPr dirty="0" sz="1000" spc="-15">
                <a:latin typeface="Arial"/>
                <a:cs typeface="Arial"/>
              </a:rPr>
              <a:t>for Positive </a:t>
            </a:r>
            <a:r>
              <a:rPr dirty="0" sz="1000" spc="-5">
                <a:latin typeface="Arial"/>
                <a:cs typeface="Arial"/>
              </a:rPr>
              <a:t>Risks or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Opportunities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Exploit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35"/>
              </a:spcBef>
            </a:pPr>
            <a:r>
              <a:rPr dirty="0" sz="1000" spc="-5">
                <a:latin typeface="Arial"/>
                <a:cs typeface="Arial"/>
              </a:rPr>
              <a:t>Measures to ensure positive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realised.</a:t>
            </a:r>
            <a:endParaRPr sz="1000">
              <a:latin typeface="Arial"/>
              <a:cs typeface="Arial"/>
            </a:endParaRPr>
          </a:p>
          <a:p>
            <a:pPr marL="12700" marR="1261745" indent="38100">
              <a:lnSpc>
                <a:spcPct val="1089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Bonus-Penalty </a:t>
            </a:r>
            <a:r>
              <a:rPr dirty="0" sz="1100" spc="-5">
                <a:latin typeface="Arial"/>
                <a:cs typeface="Arial"/>
              </a:rPr>
              <a:t>Clause in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  </a:t>
            </a:r>
            <a:r>
              <a:rPr dirty="0" sz="1100" spc="-5">
                <a:latin typeface="Arial"/>
                <a:cs typeface="Arial"/>
              </a:rPr>
              <a:t>Share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40"/>
              </a:spcBef>
            </a:pPr>
            <a:r>
              <a:rPr dirty="0" sz="1000" spc="-5">
                <a:latin typeface="Arial"/>
                <a:cs typeface="Arial"/>
              </a:rPr>
              <a:t>Allocating ownership to a third </a:t>
            </a:r>
            <a:r>
              <a:rPr dirty="0" sz="1000" spc="5">
                <a:latin typeface="Arial"/>
                <a:cs typeface="Arial"/>
              </a:rPr>
              <a:t>party </a:t>
            </a:r>
            <a:r>
              <a:rPr dirty="0" sz="1000" spc="-5">
                <a:latin typeface="Arial"/>
                <a:cs typeface="Arial"/>
              </a:rPr>
              <a:t>who is best </a:t>
            </a:r>
            <a:r>
              <a:rPr dirty="0" sz="1000" spc="-10">
                <a:latin typeface="Arial"/>
                <a:cs typeface="Arial"/>
              </a:rPr>
              <a:t>able </a:t>
            </a:r>
            <a:r>
              <a:rPr dirty="0" sz="1000" spc="-5">
                <a:latin typeface="Arial"/>
                <a:cs typeface="Arial"/>
              </a:rPr>
              <a:t>to  capture the </a:t>
            </a:r>
            <a:r>
              <a:rPr dirty="0" sz="1000">
                <a:latin typeface="Arial"/>
                <a:cs typeface="Arial"/>
              </a:rPr>
              <a:t>opportunity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the benefit of the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</a:t>
            </a:r>
            <a:endParaRPr sz="1000">
              <a:latin typeface="Arial"/>
              <a:cs typeface="Arial"/>
            </a:endParaRPr>
          </a:p>
          <a:p>
            <a:pPr marL="12700" marR="2381885" indent="38100">
              <a:lnSpc>
                <a:spcPct val="1089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Joint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Ventures..  </a:t>
            </a:r>
            <a:r>
              <a:rPr dirty="0" sz="1100" spc="-10">
                <a:latin typeface="Arial"/>
                <a:cs typeface="Arial"/>
              </a:rPr>
              <a:t>Enhance</a:t>
            </a:r>
            <a:endParaRPr sz="1100">
              <a:latin typeface="Arial"/>
              <a:cs typeface="Arial"/>
            </a:endParaRPr>
          </a:p>
          <a:p>
            <a:pPr marL="289560" marR="327660">
              <a:lnSpc>
                <a:spcPct val="100000"/>
              </a:lnSpc>
              <a:spcBef>
                <a:spcPts val="135"/>
              </a:spcBef>
            </a:pPr>
            <a:r>
              <a:rPr dirty="0" sz="1000" spc="-5">
                <a:latin typeface="Arial"/>
                <a:cs typeface="Arial"/>
              </a:rPr>
              <a:t>Maximisation of the </a:t>
            </a:r>
            <a:r>
              <a:rPr dirty="0" sz="1000">
                <a:latin typeface="Arial"/>
                <a:cs typeface="Arial"/>
              </a:rPr>
              <a:t>opportunity </a:t>
            </a:r>
            <a:r>
              <a:rPr dirty="0" sz="1000" spc="-5">
                <a:latin typeface="Arial"/>
                <a:cs typeface="Arial"/>
              </a:rPr>
              <a:t>or positive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15">
                <a:latin typeface="Arial"/>
                <a:cs typeface="Arial"/>
              </a:rPr>
              <a:t>by  </a:t>
            </a:r>
            <a:r>
              <a:rPr dirty="0" sz="1000" spc="-5">
                <a:latin typeface="Arial"/>
                <a:cs typeface="Arial"/>
              </a:rPr>
              <a:t>identifying </a:t>
            </a:r>
            <a:r>
              <a:rPr dirty="0" sz="1000" spc="-20">
                <a:latin typeface="Arial"/>
                <a:cs typeface="Arial"/>
              </a:rPr>
              <a:t>key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drivers</a:t>
            </a:r>
            <a:endParaRPr sz="1000">
              <a:latin typeface="Arial"/>
              <a:cs typeface="Arial"/>
            </a:endParaRPr>
          </a:p>
          <a:p>
            <a:pPr marL="12700" marR="919480" indent="38100">
              <a:lnSpc>
                <a:spcPct val="1026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Lobbying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10">
                <a:latin typeface="Arial"/>
                <a:cs typeface="Arial"/>
              </a:rPr>
              <a:t>Road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new/planned  </a:t>
            </a:r>
            <a:r>
              <a:rPr dirty="0" sz="1100" spc="-5">
                <a:latin typeface="Arial"/>
                <a:cs typeface="Arial"/>
              </a:rPr>
              <a:t>Industrial/Commercial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Complex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593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34274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5464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362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0715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752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6573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1055445"/>
            <a:ext cx="3554729" cy="18872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>
                <a:latin typeface="Arial"/>
                <a:cs typeface="Arial"/>
              </a:rPr>
              <a:t>Strategy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Both Threats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Opportunities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Acceptance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10">
                <a:latin typeface="Arial"/>
                <a:cs typeface="Arial"/>
              </a:rPr>
              <a:t>Can be passive </a:t>
            </a:r>
            <a:r>
              <a:rPr dirty="0" sz="1100" spc="-5">
                <a:latin typeface="Arial"/>
                <a:cs typeface="Arial"/>
              </a:rPr>
              <a:t>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active</a:t>
            </a:r>
            <a:endParaRPr sz="1100">
              <a:latin typeface="Arial"/>
              <a:cs typeface="Arial"/>
            </a:endParaRPr>
          </a:p>
          <a:p>
            <a:pPr marL="12700" marR="43815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Most </a:t>
            </a:r>
            <a:r>
              <a:rPr dirty="0" sz="1100" spc="-10">
                <a:latin typeface="Arial"/>
                <a:cs typeface="Arial"/>
              </a:rPr>
              <a:t>common strategy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acceptance is the allocation of  contingency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reserves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Contingent Response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Strategy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dirty="0" sz="1100" spc="-10">
                <a:latin typeface="Arial"/>
                <a:cs typeface="Arial"/>
              </a:rPr>
              <a:t>Responses </a:t>
            </a:r>
            <a:r>
              <a:rPr dirty="0" sz="1100" spc="-5">
                <a:latin typeface="Arial"/>
                <a:cs typeface="Arial"/>
              </a:rPr>
              <a:t>designed to only </a:t>
            </a:r>
            <a:r>
              <a:rPr dirty="0" sz="1100" spc="-10">
                <a:latin typeface="Arial"/>
                <a:cs typeface="Arial"/>
              </a:rPr>
              <a:t>come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10">
                <a:latin typeface="Arial"/>
                <a:cs typeface="Arial"/>
              </a:rPr>
              <a:t>operation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effect  when </a:t>
            </a:r>
            <a:r>
              <a:rPr dirty="0" sz="1100" spc="-5">
                <a:latin typeface="Arial"/>
                <a:cs typeface="Arial"/>
              </a:rPr>
              <a:t>predefined conditions occur</a:t>
            </a:r>
            <a:endParaRPr sz="1100">
              <a:latin typeface="Arial"/>
              <a:cs typeface="Arial"/>
            </a:endParaRPr>
          </a:p>
          <a:p>
            <a:pPr marL="12700" marR="17780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Trigger </a:t>
            </a:r>
            <a:r>
              <a:rPr dirty="0" sz="1100" spc="-15">
                <a:latin typeface="Arial"/>
                <a:cs typeface="Arial"/>
              </a:rPr>
              <a:t>events: </a:t>
            </a:r>
            <a:r>
              <a:rPr dirty="0" sz="1100" spc="-10">
                <a:latin typeface="Arial"/>
                <a:cs typeface="Arial"/>
              </a:rPr>
              <a:t>milestones, negative </a:t>
            </a:r>
            <a:r>
              <a:rPr dirty="0" sz="1100" spc="-5">
                <a:latin typeface="Arial"/>
                <a:cs typeface="Arial"/>
              </a:rPr>
              <a:t>trends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CPI or SPI 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2015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115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0037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2137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4237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338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8438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30538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868957"/>
            <a:ext cx="3695065" cy="22980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The objectives </a:t>
            </a:r>
            <a:r>
              <a:rPr dirty="0" sz="1100" spc="-5">
                <a:latin typeface="Arial"/>
                <a:cs typeface="Arial"/>
              </a:rPr>
              <a:t>of Project Risk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to increase the probability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impact of </a:t>
            </a:r>
            <a:r>
              <a:rPr dirty="0" sz="1100" spc="-10">
                <a:latin typeface="Arial"/>
                <a:cs typeface="Arial"/>
              </a:rPr>
              <a:t>positive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events</a:t>
            </a:r>
            <a:endParaRPr sz="1100">
              <a:latin typeface="Arial"/>
              <a:cs typeface="Arial"/>
            </a:endParaRPr>
          </a:p>
          <a:p>
            <a:pPr marL="289560" marR="7366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to decrease the probability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impact of </a:t>
            </a:r>
            <a:r>
              <a:rPr dirty="0" sz="1100" spc="-10">
                <a:latin typeface="Arial"/>
                <a:cs typeface="Arial"/>
              </a:rPr>
              <a:t>negative  </a:t>
            </a:r>
            <a:r>
              <a:rPr dirty="0" sz="1100" spc="-20">
                <a:latin typeface="Arial"/>
                <a:cs typeface="Arial"/>
              </a:rPr>
              <a:t>events</a:t>
            </a:r>
            <a:endParaRPr sz="1100">
              <a:latin typeface="Arial"/>
              <a:cs typeface="Arial"/>
            </a:endParaRPr>
          </a:p>
          <a:p>
            <a:pPr marL="289560" marR="1503045" indent="-27749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 Risk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includes:  Plan Risk </a:t>
            </a:r>
            <a:r>
              <a:rPr dirty="0" sz="1100" spc="-10">
                <a:latin typeface="Arial"/>
                <a:cs typeface="Arial"/>
              </a:rPr>
              <a:t>Management  </a:t>
            </a:r>
            <a:r>
              <a:rPr dirty="0" sz="1100" spc="-5">
                <a:latin typeface="Arial"/>
                <a:cs typeface="Arial"/>
              </a:rPr>
              <a:t>Identify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</a:t>
            </a:r>
            <a:endParaRPr sz="1100">
              <a:latin typeface="Arial"/>
              <a:cs typeface="Arial"/>
            </a:endParaRPr>
          </a:p>
          <a:p>
            <a:pPr marL="289560" marR="127571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Perform </a:t>
            </a:r>
            <a:r>
              <a:rPr dirty="0" sz="1100" spc="-10">
                <a:latin typeface="Arial"/>
                <a:cs typeface="Arial"/>
              </a:rPr>
              <a:t>Qualitative </a:t>
            </a:r>
            <a:r>
              <a:rPr dirty="0" sz="1100" spc="-5">
                <a:latin typeface="Arial"/>
                <a:cs typeface="Arial"/>
              </a:rPr>
              <a:t>Risk Analysis  </a:t>
            </a:r>
            <a:r>
              <a:rPr dirty="0" sz="1100" spc="-15">
                <a:latin typeface="Arial"/>
                <a:cs typeface="Arial"/>
              </a:rPr>
              <a:t>Perform </a:t>
            </a:r>
            <a:r>
              <a:rPr dirty="0" sz="1100" spc="-10">
                <a:latin typeface="Arial"/>
                <a:cs typeface="Arial"/>
              </a:rPr>
              <a:t>Quantitative </a:t>
            </a: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  Plan Risk</a:t>
            </a:r>
            <a:r>
              <a:rPr dirty="0" sz="1100" spc="-10">
                <a:latin typeface="Arial"/>
                <a:cs typeface="Arial"/>
              </a:rPr>
              <a:t> Responses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Monitor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 Risks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Response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7209" y="1256106"/>
            <a:ext cx="3567686" cy="1162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669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2590938"/>
            <a:ext cx="220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Planning Process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latin typeface="Arial"/>
                <a:cs typeface="Arial"/>
              </a:rPr>
              <a:t>80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Response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83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717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4552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79049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9423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0941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2776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91656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984440"/>
            <a:ext cx="3568065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Outputs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Risk Register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Updates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After Risk </a:t>
            </a:r>
            <a:r>
              <a:rPr dirty="0" sz="1100" spc="-10">
                <a:latin typeface="Arial"/>
                <a:cs typeface="Arial"/>
              </a:rPr>
              <a:t>Response </a:t>
            </a:r>
            <a:r>
              <a:rPr dirty="0" sz="1100" spc="-5">
                <a:latin typeface="Arial"/>
                <a:cs typeface="Arial"/>
              </a:rPr>
              <a:t>Planning, the Risk Register </a:t>
            </a: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updated to include the </a:t>
            </a:r>
            <a:r>
              <a:rPr dirty="0" sz="1100" spc="-10">
                <a:latin typeface="Arial"/>
                <a:cs typeface="Arial"/>
              </a:rPr>
              <a:t>agreed </a:t>
            </a: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Responses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289560" marR="600075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Refer </a:t>
            </a:r>
            <a:r>
              <a:rPr dirty="0" sz="1000" spc="-5">
                <a:latin typeface="Arial"/>
                <a:cs typeface="Arial"/>
              </a:rPr>
              <a:t>to book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>
                <a:latin typeface="Arial"/>
                <a:cs typeface="Arial"/>
              </a:rPr>
              <a:t>further </a:t>
            </a:r>
            <a:r>
              <a:rPr dirty="0" sz="1000" spc="-5">
                <a:latin typeface="Arial"/>
                <a:cs typeface="Arial"/>
              </a:rPr>
              <a:t>details of Risk Register  Project Management Plan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Updates</a:t>
            </a:r>
            <a:endParaRPr sz="1000">
              <a:latin typeface="Arial"/>
              <a:cs typeface="Arial"/>
            </a:endParaRPr>
          </a:p>
          <a:p>
            <a:pPr marL="12700" marR="124460">
              <a:lnSpc>
                <a:spcPts val="12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plan is </a:t>
            </a:r>
            <a:r>
              <a:rPr dirty="0" sz="1100" spc="-10">
                <a:latin typeface="Arial"/>
                <a:cs typeface="Arial"/>
              </a:rPr>
              <a:t>likely </a:t>
            </a:r>
            <a:r>
              <a:rPr dirty="0" sz="1100" spc="-5">
                <a:latin typeface="Arial"/>
                <a:cs typeface="Arial"/>
              </a:rPr>
              <a:t>to require changes via the </a:t>
            </a:r>
            <a:r>
              <a:rPr dirty="0" sz="1100" spc="-10">
                <a:latin typeface="Arial"/>
                <a:cs typeface="Arial"/>
              </a:rPr>
              <a:t>Integrated  Change </a:t>
            </a:r>
            <a:r>
              <a:rPr dirty="0" sz="1100" spc="-5">
                <a:latin typeface="Arial"/>
                <a:cs typeface="Arial"/>
              </a:rPr>
              <a:t>Control Process in order to cater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changes in  Budget, </a:t>
            </a:r>
            <a:r>
              <a:rPr dirty="0" sz="1100" spc="-10">
                <a:latin typeface="Arial"/>
                <a:cs typeface="Arial"/>
              </a:rPr>
              <a:t>Schedule, Scope, </a:t>
            </a:r>
            <a:r>
              <a:rPr dirty="0" sz="1100" spc="-5">
                <a:latin typeface="Arial"/>
                <a:cs typeface="Arial"/>
              </a:rPr>
              <a:t>etc., </a:t>
            </a:r>
            <a:r>
              <a:rPr dirty="0" sz="1100" spc="-10">
                <a:latin typeface="Arial"/>
                <a:cs typeface="Arial"/>
              </a:rPr>
              <a:t>due </a:t>
            </a:r>
            <a:r>
              <a:rPr dirty="0" sz="1100" spc="-5">
                <a:latin typeface="Arial"/>
                <a:cs typeface="Arial"/>
              </a:rPr>
              <a:t>to Risk </a:t>
            </a:r>
            <a:r>
              <a:rPr dirty="0" sz="1100" spc="-10">
                <a:latin typeface="Arial"/>
                <a:cs typeface="Arial"/>
              </a:rPr>
              <a:t>Response  </a:t>
            </a:r>
            <a:r>
              <a:rPr dirty="0" sz="1100" spc="-5">
                <a:latin typeface="Arial"/>
                <a:cs typeface="Arial"/>
              </a:rPr>
              <a:t>Planning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40"/>
              </a:spcBef>
            </a:pPr>
            <a:r>
              <a:rPr dirty="0" sz="1000" spc="-5">
                <a:latin typeface="Arial"/>
                <a:cs typeface="Arial"/>
              </a:rPr>
              <a:t>Risk-Related Contractual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Agreements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Response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652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8486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523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561350"/>
            <a:ext cx="2646045" cy="6045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 marR="212725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Outputs</a:t>
            </a:r>
            <a:endParaRPr sz="1100">
              <a:latin typeface="Arial"/>
              <a:cs typeface="Arial"/>
            </a:endParaRPr>
          </a:p>
          <a:p>
            <a:pPr algn="ctr" marL="5461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Risk-Related Contractual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Agreements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1100" spc="-10">
                <a:latin typeface="Arial"/>
                <a:cs typeface="Arial"/>
              </a:rPr>
              <a:t>Such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Insurances, Bonds, </a:t>
            </a:r>
            <a:r>
              <a:rPr dirty="0" sz="1100" spc="-5">
                <a:latin typeface="Arial"/>
                <a:cs typeface="Arial"/>
              </a:rPr>
              <a:t>Allocation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Monitoring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919" y="1189193"/>
            <a:ext cx="3551689" cy="1319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7701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2691319"/>
            <a:ext cx="32848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Controlling Process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Monitoring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492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111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79454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94637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09820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25003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4018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55369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70553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1170468"/>
            <a:ext cx="3585210" cy="16395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953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Once </a:t>
            </a: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Responses </a:t>
            </a:r>
            <a:r>
              <a:rPr dirty="0" sz="1100" spc="-5">
                <a:latin typeface="Arial"/>
                <a:cs typeface="Arial"/>
              </a:rPr>
              <a:t>are in </a:t>
            </a:r>
            <a:r>
              <a:rPr dirty="0" sz="1100" spc="-10">
                <a:latin typeface="Arial"/>
                <a:cs typeface="Arial"/>
              </a:rPr>
              <a:t>place, </a:t>
            </a:r>
            <a:r>
              <a:rPr dirty="0" sz="1100" spc="-5">
                <a:latin typeface="Arial"/>
                <a:cs typeface="Arial"/>
              </a:rPr>
              <a:t>it is still necessary to  monitor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throughout the project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life-cycle.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Risk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 is the process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Identifying, and planning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10">
                <a:latin typeface="Arial"/>
                <a:cs typeface="Arial"/>
              </a:rPr>
              <a:t>newly </a:t>
            </a:r>
            <a:r>
              <a:rPr dirty="0" sz="1000" spc="-5">
                <a:latin typeface="Arial"/>
                <a:cs typeface="Arial"/>
              </a:rPr>
              <a:t>arising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risks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dirty="0" sz="1000" spc="-10">
                <a:latin typeface="Arial"/>
                <a:cs typeface="Arial"/>
              </a:rPr>
              <a:t>Keeping track </a:t>
            </a:r>
            <a:r>
              <a:rPr dirty="0" sz="1000" spc="-5">
                <a:latin typeface="Arial"/>
                <a:cs typeface="Arial"/>
              </a:rPr>
              <a:t>of identified </a:t>
            </a:r>
            <a:r>
              <a:rPr dirty="0" sz="1000">
                <a:latin typeface="Arial"/>
                <a:cs typeface="Arial"/>
              </a:rPr>
              <a:t>risks </a:t>
            </a:r>
            <a:r>
              <a:rPr dirty="0" sz="1000" spc="-5">
                <a:latin typeface="Arial"/>
                <a:cs typeface="Arial"/>
              </a:rPr>
              <a:t>and those on the watch-list  Reanalysing </a:t>
            </a:r>
            <a:r>
              <a:rPr dirty="0" sz="1000" spc="-10">
                <a:latin typeface="Arial"/>
                <a:cs typeface="Arial"/>
              </a:rPr>
              <a:t>existing </a:t>
            </a:r>
            <a:r>
              <a:rPr dirty="0" sz="1000">
                <a:latin typeface="Arial"/>
                <a:cs typeface="Arial"/>
              </a:rPr>
              <a:t>risks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Monitoring trigger conditions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-5">
                <a:latin typeface="Arial"/>
                <a:cs typeface="Arial"/>
              </a:rPr>
              <a:t>Monitoring residual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risks</a:t>
            </a:r>
            <a:endParaRPr sz="1000">
              <a:latin typeface="Arial"/>
              <a:cs typeface="Arial"/>
            </a:endParaRPr>
          </a:p>
          <a:p>
            <a:pPr marL="289560" marR="728345">
              <a:lnSpc>
                <a:spcPts val="1200"/>
              </a:lnSpc>
              <a:spcBef>
                <a:spcPts val="40"/>
              </a:spcBef>
            </a:pPr>
            <a:r>
              <a:rPr dirty="0" sz="1000" spc="-10">
                <a:latin typeface="Arial"/>
                <a:cs typeface="Arial"/>
              </a:rPr>
              <a:t>Reviewing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execution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responses  Evaluating the </a:t>
            </a:r>
            <a:r>
              <a:rPr dirty="0" sz="1000" spc="-10">
                <a:latin typeface="Arial"/>
                <a:cs typeface="Arial"/>
              </a:rPr>
              <a:t>effectiveness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>
                <a:latin typeface="Arial"/>
                <a:cs typeface="Arial"/>
              </a:rPr>
              <a:t>risk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responses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Monitoring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615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6968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8486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004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041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078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1282774"/>
            <a:ext cx="3281679" cy="13385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Other purposes of Risk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 are to  determine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if: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Project assumptions are still </a:t>
            </a:r>
            <a:r>
              <a:rPr dirty="0" sz="1000" spc="-10">
                <a:latin typeface="Arial"/>
                <a:cs typeface="Arial"/>
              </a:rPr>
              <a:t>valid</a:t>
            </a:r>
            <a:endParaRPr sz="1000">
              <a:latin typeface="Arial"/>
              <a:cs typeface="Arial"/>
            </a:endParaRPr>
          </a:p>
          <a:p>
            <a:pPr marL="289560" marR="2984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Risk, as assessed, has changed from its </a:t>
            </a:r>
            <a:r>
              <a:rPr dirty="0" sz="1000">
                <a:latin typeface="Arial"/>
                <a:cs typeface="Arial"/>
              </a:rPr>
              <a:t>prior </a:t>
            </a:r>
            <a:r>
              <a:rPr dirty="0" sz="1000" spc="-5">
                <a:latin typeface="Arial"/>
                <a:cs typeface="Arial"/>
              </a:rPr>
              <a:t>state  Risk Management policies and procedures are being  </a:t>
            </a:r>
            <a:r>
              <a:rPr dirty="0" sz="1000" spc="-10">
                <a:latin typeface="Arial"/>
                <a:cs typeface="Arial"/>
              </a:rPr>
              <a:t>followed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45"/>
              </a:lnSpc>
            </a:pPr>
            <a:r>
              <a:rPr dirty="0" sz="1000" spc="-5">
                <a:latin typeface="Arial"/>
                <a:cs typeface="Arial"/>
              </a:rPr>
              <a:t>Modifications are required to contingency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reserves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risks, unidentified risks,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Monitoring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249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40834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5601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71199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8955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0789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2826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4927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7027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1121041"/>
            <a:ext cx="2616200" cy="1694814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89560" marR="162560" indent="-277495">
              <a:lnSpc>
                <a:spcPct val="106400"/>
              </a:lnSpc>
              <a:spcBef>
                <a:spcPts val="200"/>
              </a:spcBef>
            </a:pPr>
            <a:r>
              <a:rPr dirty="0" sz="1100" spc="-5">
                <a:latin typeface="Arial"/>
                <a:cs typeface="Arial"/>
              </a:rPr>
              <a:t>Risk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 can </a:t>
            </a:r>
            <a:r>
              <a:rPr dirty="0" sz="1100" spc="-20">
                <a:latin typeface="Arial"/>
                <a:cs typeface="Arial"/>
              </a:rPr>
              <a:t>involve  </a:t>
            </a:r>
            <a:r>
              <a:rPr dirty="0" sz="1000" spc="-5">
                <a:latin typeface="Arial"/>
                <a:cs typeface="Arial"/>
              </a:rPr>
              <a:t>Choosing alternative strategies  </a:t>
            </a:r>
            <a:r>
              <a:rPr dirty="0" sz="1000" spc="-10">
                <a:latin typeface="Arial"/>
                <a:cs typeface="Arial"/>
              </a:rPr>
              <a:t>Executing </a:t>
            </a:r>
            <a:r>
              <a:rPr dirty="0" sz="1000" spc="-5">
                <a:latin typeface="Arial"/>
                <a:cs typeface="Arial"/>
              </a:rPr>
              <a:t>a contingency plan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-25">
                <a:latin typeface="Arial"/>
                <a:cs typeface="Arial"/>
              </a:rPr>
              <a:t>Taking </a:t>
            </a:r>
            <a:r>
              <a:rPr dirty="0" sz="1000" spc="-5">
                <a:latin typeface="Arial"/>
                <a:cs typeface="Arial"/>
              </a:rPr>
              <a:t>corrective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action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Also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Updates to organisational process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assets</a:t>
            </a:r>
            <a:endParaRPr sz="1000">
              <a:latin typeface="Arial"/>
              <a:cs typeface="Arial"/>
            </a:endParaRPr>
          </a:p>
          <a:p>
            <a:pPr marL="12700" marR="1198245">
              <a:lnSpc>
                <a:spcPct val="125299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Risk Database  Lessons Learned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20">
                <a:latin typeface="Arial"/>
                <a:cs typeface="Arial"/>
              </a:rPr>
              <a:t>Templates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Monitoring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860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3695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52133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67316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8566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19191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3754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55884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1082204"/>
            <a:ext cx="3366135" cy="15811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Inputs</a:t>
            </a:r>
            <a:endParaRPr sz="1100">
              <a:latin typeface="Arial"/>
              <a:cs typeface="Arial"/>
            </a:endParaRPr>
          </a:p>
          <a:p>
            <a:pPr marL="289560" marR="176022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Risk Management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Plan  Risk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Register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dirty="0" sz="1000" spc="-10">
                <a:latin typeface="Arial"/>
                <a:cs typeface="Arial"/>
              </a:rPr>
              <a:t>Approved </a:t>
            </a:r>
            <a:r>
              <a:rPr dirty="0" sz="1000" spc="-5">
                <a:latin typeface="Arial"/>
                <a:cs typeface="Arial"/>
              </a:rPr>
              <a:t>Change Requests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Can </a:t>
            </a:r>
            <a:r>
              <a:rPr dirty="0" sz="1100" spc="-5">
                <a:latin typeface="Arial"/>
                <a:cs typeface="Arial"/>
              </a:rPr>
              <a:t>include changes to work </a:t>
            </a:r>
            <a:r>
              <a:rPr dirty="0" sz="1100" spc="-10">
                <a:latin typeface="Arial"/>
                <a:cs typeface="Arial"/>
              </a:rPr>
              <a:t>methods, contract </a:t>
            </a:r>
            <a:r>
              <a:rPr dirty="0" sz="1100" spc="-5">
                <a:latin typeface="Arial"/>
                <a:cs typeface="Arial"/>
              </a:rPr>
              <a:t>terms,  scope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schedule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latin typeface="Arial"/>
                <a:cs typeface="Arial"/>
              </a:rPr>
              <a:t>Work Performance</a:t>
            </a:r>
            <a:r>
              <a:rPr dirty="0" sz="1000" spc="-5">
                <a:latin typeface="Arial"/>
                <a:cs typeface="Arial"/>
              </a:rPr>
              <a:t> Information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5">
                <a:latin typeface="Arial"/>
                <a:cs typeface="Arial"/>
              </a:rPr>
              <a:t>Deliverable </a:t>
            </a:r>
            <a:r>
              <a:rPr dirty="0" sz="1100" spc="-5">
                <a:latin typeface="Arial"/>
                <a:cs typeface="Arial"/>
              </a:rPr>
              <a:t>Status; </a:t>
            </a:r>
            <a:r>
              <a:rPr dirty="0" sz="1100" spc="-10">
                <a:latin typeface="Arial"/>
                <a:cs typeface="Arial"/>
              </a:rPr>
              <a:t>Corrective </a:t>
            </a:r>
            <a:r>
              <a:rPr dirty="0" sz="1100" spc="-5">
                <a:latin typeface="Arial"/>
                <a:cs typeface="Arial"/>
              </a:rPr>
              <a:t>Actions;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>
                <a:latin typeface="Arial"/>
                <a:cs typeface="Arial"/>
              </a:rPr>
              <a:t>Reports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5363" y="27625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2690312"/>
            <a:ext cx="3010535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10">
                <a:latin typeface="Arial"/>
                <a:cs typeface="Arial"/>
              </a:rPr>
              <a:t>Provide information on </a:t>
            </a:r>
            <a:r>
              <a:rPr dirty="0" sz="1100" spc="-5">
                <a:latin typeface="Arial"/>
                <a:cs typeface="Arial"/>
              </a:rPr>
              <a:t>project work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performance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Monitoring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736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03172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1975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5214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83136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9769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2868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4324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59052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7360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8738" y="289417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363" y="30397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4395" y="794815"/>
            <a:ext cx="3513454" cy="2661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dirty="0" sz="1000" spc="-5">
                <a:latin typeface="Arial"/>
                <a:cs typeface="Arial"/>
              </a:rPr>
              <a:t>Risk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Reassessment</a:t>
            </a:r>
            <a:endParaRPr sz="1000">
              <a:latin typeface="Arial"/>
              <a:cs typeface="Arial"/>
            </a:endParaRPr>
          </a:p>
          <a:p>
            <a:pPr marL="12700" marR="320675">
              <a:lnSpc>
                <a:spcPct val="102699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Identification of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risks, </a:t>
            </a:r>
            <a:r>
              <a:rPr dirty="0" sz="1100" spc="-10">
                <a:latin typeface="Arial"/>
                <a:cs typeface="Arial"/>
              </a:rPr>
              <a:t>validation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previous </a:t>
            </a:r>
            <a:r>
              <a:rPr dirty="0" sz="1100">
                <a:latin typeface="Arial"/>
                <a:cs typeface="Arial"/>
              </a:rPr>
              <a:t>risk  </a:t>
            </a:r>
            <a:r>
              <a:rPr dirty="0" sz="1100" spc="-10">
                <a:latin typeface="Arial"/>
                <a:cs typeface="Arial"/>
              </a:rPr>
              <a:t>assessments,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 marR="87630">
              <a:lnSpc>
                <a:spcPts val="1200"/>
              </a:lnSpc>
              <a:spcBef>
                <a:spcPts val="15"/>
              </a:spcBef>
            </a:pP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scheduled at regular intervals throughout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course of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100"/>
              </a:lnSpc>
            </a:pPr>
            <a:r>
              <a:rPr dirty="0" sz="1000" spc="-5">
                <a:latin typeface="Arial"/>
                <a:cs typeface="Arial"/>
              </a:rPr>
              <a:t>Risk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Audits</a:t>
            </a:r>
            <a:endParaRPr sz="1000">
              <a:latin typeface="Arial"/>
              <a:cs typeface="Arial"/>
            </a:endParaRPr>
          </a:p>
          <a:p>
            <a:pPr marL="12700" marR="111760">
              <a:lnSpc>
                <a:spcPts val="1200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Examination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Documentation of the </a:t>
            </a:r>
            <a:r>
              <a:rPr dirty="0" sz="1100" spc="-10">
                <a:latin typeface="Arial"/>
                <a:cs typeface="Arial"/>
              </a:rPr>
              <a:t>effectiveness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responses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100"/>
              </a:lnSpc>
            </a:pPr>
            <a:r>
              <a:rPr dirty="0" sz="1000" spc="-10">
                <a:latin typeface="Arial"/>
                <a:cs typeface="Arial"/>
              </a:rPr>
              <a:t>Variance </a:t>
            </a:r>
            <a:r>
              <a:rPr dirty="0" sz="1000" spc="-5">
                <a:latin typeface="Arial"/>
                <a:cs typeface="Arial"/>
              </a:rPr>
              <a:t>and </a:t>
            </a:r>
            <a:r>
              <a:rPr dirty="0" sz="1000" spc="-30">
                <a:latin typeface="Arial"/>
                <a:cs typeface="Arial"/>
              </a:rPr>
              <a:t>Trend</a:t>
            </a:r>
            <a:r>
              <a:rPr dirty="0" sz="1000" spc="-5">
                <a:latin typeface="Arial"/>
                <a:cs typeface="Arial"/>
              </a:rPr>
              <a:t> Analysis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dirty="0" sz="1100" spc="-5">
                <a:latin typeface="Arial"/>
                <a:cs typeface="Arial"/>
              </a:rPr>
              <a:t>Earned </a:t>
            </a:r>
            <a:r>
              <a:rPr dirty="0" sz="1100" spc="-25">
                <a:latin typeface="Arial"/>
                <a:cs typeface="Arial"/>
              </a:rPr>
              <a:t>Value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et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135"/>
              </a:lnSpc>
            </a:pPr>
            <a:r>
              <a:rPr dirty="0" sz="1000" spc="-20">
                <a:latin typeface="Arial"/>
                <a:cs typeface="Arial"/>
              </a:rPr>
              <a:t>Technical </a:t>
            </a:r>
            <a:r>
              <a:rPr dirty="0" sz="1000" spc="-10">
                <a:latin typeface="Arial"/>
                <a:cs typeface="Arial"/>
              </a:rPr>
              <a:t>Performance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Measurement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dirty="0" sz="1100" spc="-5">
                <a:latin typeface="Arial"/>
                <a:cs typeface="Arial"/>
              </a:rPr>
              <a:t>Actual </a:t>
            </a:r>
            <a:r>
              <a:rPr dirty="0" sz="1100" spc="-20">
                <a:latin typeface="Arial"/>
                <a:cs typeface="Arial"/>
              </a:rPr>
              <a:t>Technical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against Baseline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135"/>
              </a:lnSpc>
            </a:pPr>
            <a:r>
              <a:rPr dirty="0" sz="1000" spc="-5">
                <a:latin typeface="Arial"/>
                <a:cs typeface="Arial"/>
              </a:rPr>
              <a:t>Reserve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Comparison of actual reserves against planned reserves  throughout the project </a:t>
            </a:r>
            <a:r>
              <a:rPr dirty="0" sz="1100" spc="-10">
                <a:latin typeface="Arial"/>
                <a:cs typeface="Arial"/>
              </a:rPr>
              <a:t>life-cycle </a:t>
            </a:r>
            <a:r>
              <a:rPr dirty="0" sz="1100" spc="-5">
                <a:latin typeface="Arial"/>
                <a:cs typeface="Arial"/>
              </a:rPr>
              <a:t>to determine if remaining  reserves are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adequate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88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Monitoring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9010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08113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2798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367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81679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12045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2989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78268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9814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31864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800862"/>
            <a:ext cx="3636645" cy="24987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Outputs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latin typeface="Arial"/>
                <a:cs typeface="Arial"/>
              </a:rPr>
              <a:t>Risk Register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Updates</a:t>
            </a:r>
            <a:endParaRPr sz="1000">
              <a:latin typeface="Arial"/>
              <a:cs typeface="Arial"/>
            </a:endParaRPr>
          </a:p>
          <a:p>
            <a:pPr marL="12700" marR="231140">
              <a:lnSpc>
                <a:spcPct val="102600"/>
              </a:lnSpc>
              <a:spcBef>
                <a:spcPts val="280"/>
              </a:spcBef>
            </a:pPr>
            <a:r>
              <a:rPr dirty="0" sz="1100" spc="-10">
                <a:latin typeface="Arial"/>
                <a:cs typeface="Arial"/>
              </a:rPr>
              <a:t>Outcomes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assessments,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5">
                <a:latin typeface="Arial"/>
                <a:cs typeface="Arial"/>
              </a:rPr>
              <a:t>audits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periodic  </a:t>
            </a:r>
            <a:r>
              <a:rPr dirty="0" sz="1100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reviews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Actual outcomes of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risks</a:t>
            </a:r>
            <a:endParaRPr sz="1100">
              <a:latin typeface="Arial"/>
              <a:cs typeface="Arial"/>
            </a:endParaRPr>
          </a:p>
          <a:p>
            <a:pPr marL="289560" marR="44069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Helps in determining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probability; </a:t>
            </a:r>
            <a:r>
              <a:rPr dirty="0" sz="1000" spc="-10">
                <a:latin typeface="Arial"/>
                <a:cs typeface="Arial"/>
              </a:rPr>
              <a:t>feeds </a:t>
            </a:r>
            <a:r>
              <a:rPr dirty="0" sz="1000" spc="-5">
                <a:latin typeface="Arial"/>
                <a:cs typeface="Arial"/>
              </a:rPr>
              <a:t>into Risk  Database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dirty="0" sz="1000" spc="-5">
                <a:latin typeface="Arial"/>
                <a:cs typeface="Arial"/>
              </a:rPr>
              <a:t>Change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Requests</a:t>
            </a:r>
            <a:endParaRPr sz="10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Implementing Contingency Plans often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changes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  the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Plan; these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run  </a:t>
            </a:r>
            <a:r>
              <a:rPr dirty="0" sz="1100" spc="-5">
                <a:latin typeface="Arial"/>
                <a:cs typeface="Arial"/>
              </a:rPr>
              <a:t>through the </a:t>
            </a:r>
            <a:r>
              <a:rPr dirty="0" sz="1100" spc="-10">
                <a:latin typeface="Arial"/>
                <a:cs typeface="Arial"/>
              </a:rPr>
              <a:t>Integrated Change </a:t>
            </a:r>
            <a:r>
              <a:rPr dirty="0" sz="1100" spc="-5">
                <a:latin typeface="Arial"/>
                <a:cs typeface="Arial"/>
              </a:rPr>
              <a:t>Control Procedures</a:t>
            </a:r>
            <a:endParaRPr sz="1100">
              <a:latin typeface="Arial"/>
              <a:cs typeface="Arial"/>
            </a:endParaRPr>
          </a:p>
          <a:p>
            <a:pPr algn="just" marL="28956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Arial"/>
                <a:cs typeface="Arial"/>
              </a:rPr>
              <a:t>Recommended Corrective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Actions</a:t>
            </a:r>
            <a:endParaRPr sz="1000">
              <a:latin typeface="Arial"/>
              <a:cs typeface="Arial"/>
            </a:endParaRPr>
          </a:p>
          <a:p>
            <a:pPr algn="just" marL="12700" marR="1330960">
              <a:lnSpc>
                <a:spcPct val="122300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Contingency Plans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Workarounds  </a:t>
            </a:r>
            <a:r>
              <a:rPr dirty="0" sz="1100" spc="-5">
                <a:latin typeface="Arial"/>
                <a:cs typeface="Arial"/>
              </a:rPr>
              <a:t>Require </a:t>
            </a:r>
            <a:r>
              <a:rPr dirty="0" sz="1100" spc="-10">
                <a:latin typeface="Arial"/>
                <a:cs typeface="Arial"/>
              </a:rPr>
              <a:t>Integrated Change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861694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Plan Risk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Risk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7348" y="1297997"/>
            <a:ext cx="3542135" cy="1133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2566059"/>
            <a:ext cx="220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Planning Process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Risk Monitoring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692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5527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362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9196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1233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3131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4965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1265402"/>
            <a:ext cx="3467100" cy="133540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Outputs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Recommended </a:t>
            </a:r>
            <a:r>
              <a:rPr dirty="0" sz="1000" spc="-10">
                <a:latin typeface="Arial"/>
                <a:cs typeface="Arial"/>
              </a:rPr>
              <a:t>Preventative </a:t>
            </a:r>
            <a:r>
              <a:rPr dirty="0" sz="1000" spc="-5">
                <a:latin typeface="Arial"/>
                <a:cs typeface="Arial"/>
              </a:rPr>
              <a:t>Actions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>
                <a:latin typeface="Arial"/>
                <a:cs typeface="Arial"/>
              </a:rPr>
              <a:t>Recommendations </a:t>
            </a:r>
            <a:r>
              <a:rPr dirty="0" sz="1100" spc="-5">
                <a:latin typeface="Arial"/>
                <a:cs typeface="Arial"/>
              </a:rPr>
              <a:t>to bring project </a:t>
            </a:r>
            <a:r>
              <a:rPr dirty="0" sz="1100" spc="-15">
                <a:latin typeface="Arial"/>
                <a:cs typeface="Arial"/>
              </a:rPr>
              <a:t>back </a:t>
            </a:r>
            <a:r>
              <a:rPr dirty="0" sz="1100" spc="-5">
                <a:latin typeface="Arial"/>
                <a:cs typeface="Arial"/>
              </a:rPr>
              <a:t>into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compliance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Organisational Process Assets Updates</a:t>
            </a:r>
            <a:endParaRPr sz="1000">
              <a:latin typeface="Arial"/>
              <a:cs typeface="Arial"/>
            </a:endParaRPr>
          </a:p>
          <a:p>
            <a:pPr marL="12700" marR="1990725">
              <a:lnSpc>
                <a:spcPct val="113199"/>
              </a:lnSpc>
              <a:spcBef>
                <a:spcPts val="180"/>
              </a:spcBef>
            </a:pP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25">
                <a:latin typeface="Arial"/>
                <a:cs typeface="Arial"/>
              </a:rPr>
              <a:t>Template </a:t>
            </a:r>
            <a:r>
              <a:rPr dirty="0" sz="1100" spc="-5">
                <a:latin typeface="Arial"/>
                <a:cs typeface="Arial"/>
              </a:rPr>
              <a:t>Updates  Risk Database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Project Document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Updates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Monte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Carlo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341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442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542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642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74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843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8943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001203"/>
            <a:ext cx="3799204" cy="20066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is </a:t>
            </a:r>
            <a:r>
              <a:rPr dirty="0" sz="1100" spc="-10">
                <a:latin typeface="Arial"/>
                <a:cs typeface="Arial"/>
              </a:rPr>
              <a:t>expected </a:t>
            </a:r>
            <a:r>
              <a:rPr dirty="0" sz="1100" spc="-5">
                <a:latin typeface="Arial"/>
                <a:cs typeface="Arial"/>
              </a:rPr>
              <a:t>to cost </a:t>
            </a:r>
            <a:r>
              <a:rPr dirty="0" sz="1100">
                <a:latin typeface="Century Gothic"/>
                <a:cs typeface="Century Gothic"/>
              </a:rPr>
              <a:t>e</a:t>
            </a:r>
            <a:r>
              <a:rPr dirty="0" sz="1100">
                <a:latin typeface="Arial"/>
                <a:cs typeface="Arial"/>
              </a:rPr>
              <a:t>120,000. </a:t>
            </a:r>
            <a:r>
              <a:rPr dirty="0" sz="1100" spc="-5">
                <a:latin typeface="Arial"/>
                <a:cs typeface="Arial"/>
              </a:rPr>
              <a:t>Six independent risks  </a:t>
            </a:r>
            <a:r>
              <a:rPr dirty="0" sz="1100" spc="-10">
                <a:latin typeface="Arial"/>
                <a:cs typeface="Arial"/>
              </a:rPr>
              <a:t>and one </a:t>
            </a:r>
            <a:r>
              <a:rPr dirty="0" sz="1100" spc="-5">
                <a:latin typeface="Arial"/>
                <a:cs typeface="Arial"/>
              </a:rPr>
              <a:t>opportunity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been </a:t>
            </a:r>
            <a:r>
              <a:rPr dirty="0" sz="1100" spc="-5">
                <a:latin typeface="Arial"/>
                <a:cs typeface="Arial"/>
              </a:rPr>
              <a:t>identified during ‘Risk  Identification’.</a:t>
            </a:r>
            <a:endParaRPr sz="1100">
              <a:latin typeface="Arial"/>
              <a:cs typeface="Arial"/>
            </a:endParaRPr>
          </a:p>
          <a:p>
            <a:pPr algn="just" marL="289560" marR="12255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A, cost of occurrence: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7,500; </a:t>
            </a:r>
            <a:r>
              <a:rPr dirty="0" sz="1100" spc="-5">
                <a:latin typeface="Arial"/>
                <a:cs typeface="Arial"/>
              </a:rPr>
              <a:t>prob of occurrence 0.20  </a:t>
            </a:r>
            <a:r>
              <a:rPr dirty="0" sz="1100" spc="-20">
                <a:latin typeface="Arial"/>
                <a:cs typeface="Arial"/>
              </a:rPr>
              <a:t>B, </a:t>
            </a:r>
            <a:r>
              <a:rPr dirty="0" sz="1100" spc="-5">
                <a:latin typeface="Arial"/>
                <a:cs typeface="Arial"/>
              </a:rPr>
              <a:t>cost of occurrence: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5,000; </a:t>
            </a:r>
            <a:r>
              <a:rPr dirty="0" sz="1100" spc="-5">
                <a:latin typeface="Arial"/>
                <a:cs typeface="Arial"/>
              </a:rPr>
              <a:t>prob of occurrence 0.35  </a:t>
            </a:r>
            <a:r>
              <a:rPr dirty="0" sz="1100" spc="-25">
                <a:latin typeface="Arial"/>
                <a:cs typeface="Arial"/>
              </a:rPr>
              <a:t>C, </a:t>
            </a:r>
            <a:r>
              <a:rPr dirty="0" sz="1100" spc="-5">
                <a:latin typeface="Arial"/>
                <a:cs typeface="Arial"/>
              </a:rPr>
              <a:t>cost of occurrence: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6,500; </a:t>
            </a:r>
            <a:r>
              <a:rPr dirty="0" sz="1100" spc="-5">
                <a:latin typeface="Arial"/>
                <a:cs typeface="Arial"/>
              </a:rPr>
              <a:t>prob of occurrence 0.15  </a:t>
            </a:r>
            <a:r>
              <a:rPr dirty="0" sz="1100" spc="-45">
                <a:latin typeface="Arial"/>
                <a:cs typeface="Arial"/>
              </a:rPr>
              <a:t>D, </a:t>
            </a:r>
            <a:r>
              <a:rPr dirty="0" sz="1100" spc="-5">
                <a:latin typeface="Arial"/>
                <a:cs typeface="Arial"/>
              </a:rPr>
              <a:t>cost of occurrence: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2,000; </a:t>
            </a:r>
            <a:r>
              <a:rPr dirty="0" sz="1100" spc="-5">
                <a:latin typeface="Arial"/>
                <a:cs typeface="Arial"/>
              </a:rPr>
              <a:t>prob of occurrence 0.40  E, cost of occurrence: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4,000; </a:t>
            </a:r>
            <a:r>
              <a:rPr dirty="0" sz="1100" spc="-5">
                <a:latin typeface="Arial"/>
                <a:cs typeface="Arial"/>
              </a:rPr>
              <a:t>prob of occurrence 0.35  </a:t>
            </a:r>
            <a:r>
              <a:rPr dirty="0" sz="1100" spc="-90">
                <a:latin typeface="Arial"/>
                <a:cs typeface="Arial"/>
              </a:rPr>
              <a:t>F, </a:t>
            </a:r>
            <a:r>
              <a:rPr dirty="0" sz="1100" spc="-5">
                <a:latin typeface="Arial"/>
                <a:cs typeface="Arial"/>
              </a:rPr>
              <a:t>cost of occurrence: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2,500; </a:t>
            </a:r>
            <a:r>
              <a:rPr dirty="0" sz="1100" spc="-5">
                <a:latin typeface="Arial"/>
                <a:cs typeface="Arial"/>
              </a:rPr>
              <a:t>prob of occurrence 0.10  X, opportunity </a:t>
            </a:r>
            <a:r>
              <a:rPr dirty="0" sz="1100" spc="-10">
                <a:latin typeface="Arial"/>
                <a:cs typeface="Arial"/>
              </a:rPr>
              <a:t>value: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3,500; </a:t>
            </a:r>
            <a:r>
              <a:rPr dirty="0" sz="1100" spc="-5">
                <a:latin typeface="Arial"/>
                <a:cs typeface="Arial"/>
              </a:rPr>
              <a:t>prob of occurrence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0.12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Monetary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9259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847203"/>
            <a:ext cx="34442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Using simple Expected Monetary </a:t>
            </a:r>
            <a:r>
              <a:rPr dirty="0" sz="1100" spc="-25">
                <a:latin typeface="Arial"/>
                <a:cs typeface="Arial"/>
              </a:rPr>
              <a:t>Value </a:t>
            </a:r>
            <a:r>
              <a:rPr dirty="0" sz="1100" spc="-10">
                <a:latin typeface="Arial"/>
                <a:cs typeface="Arial"/>
              </a:rPr>
              <a:t>(EMV) analysis,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expected </a:t>
            </a:r>
            <a:r>
              <a:rPr dirty="0" sz="1100" spc="-5">
                <a:latin typeface="Arial"/>
                <a:cs typeface="Arial"/>
              </a:rPr>
              <a:t>cost of the project is determined 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3284" y="1250001"/>
            <a:ext cx="2880035" cy="2034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Monte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Carlo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250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80850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96034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1121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521232"/>
            <a:ext cx="2350135" cy="69532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89560" marR="344805" indent="-277495">
              <a:lnSpc>
                <a:spcPct val="106400"/>
              </a:lnSpc>
              <a:spcBef>
                <a:spcPts val="200"/>
              </a:spcBef>
            </a:pPr>
            <a:r>
              <a:rPr dirty="0" sz="1100">
                <a:latin typeface="Arial"/>
                <a:cs typeface="Arial"/>
              </a:rPr>
              <a:t>Further </a:t>
            </a:r>
            <a:r>
              <a:rPr dirty="0" sz="1100" spc="-5">
                <a:latin typeface="Arial"/>
                <a:cs typeface="Arial"/>
              </a:rPr>
              <a:t>simple analysis will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yield  </a:t>
            </a:r>
            <a:r>
              <a:rPr dirty="0" sz="1000" spc="-5">
                <a:latin typeface="Arial"/>
                <a:cs typeface="Arial"/>
              </a:rPr>
              <a:t>Max Project Cost: </a:t>
            </a:r>
            <a:r>
              <a:rPr dirty="0" sz="1000" spc="5">
                <a:latin typeface="Century Gothic"/>
                <a:cs typeface="Century Gothic"/>
              </a:rPr>
              <a:t>e</a:t>
            </a:r>
            <a:r>
              <a:rPr dirty="0" sz="1000" spc="5">
                <a:latin typeface="Arial"/>
                <a:cs typeface="Arial"/>
              </a:rPr>
              <a:t>147,500  </a:t>
            </a:r>
            <a:r>
              <a:rPr dirty="0" sz="1000" spc="-5">
                <a:latin typeface="Arial"/>
                <a:cs typeface="Arial"/>
              </a:rPr>
              <a:t>Min Project Cost: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5">
                <a:latin typeface="Century Gothic"/>
                <a:cs typeface="Century Gothic"/>
              </a:rPr>
              <a:t>e</a:t>
            </a:r>
            <a:r>
              <a:rPr dirty="0" sz="1000" spc="5">
                <a:latin typeface="Arial"/>
                <a:cs typeface="Arial"/>
              </a:rPr>
              <a:t>116,500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-5">
                <a:latin typeface="Arial"/>
                <a:cs typeface="Arial"/>
              </a:rPr>
              <a:t>This yields a mean cost 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">
                <a:latin typeface="Century Gothic"/>
                <a:cs typeface="Century Gothic"/>
              </a:rPr>
              <a:t>e</a:t>
            </a:r>
            <a:r>
              <a:rPr dirty="0" sz="1000" spc="5">
                <a:latin typeface="Arial"/>
                <a:cs typeface="Arial"/>
              </a:rPr>
              <a:t>132,000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Monte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Carlo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914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835226"/>
            <a:ext cx="35001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assign probabilities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 Monte </a:t>
            </a:r>
            <a:r>
              <a:rPr dirty="0" sz="1100" spc="-5">
                <a:latin typeface="Arial"/>
                <a:cs typeface="Arial"/>
              </a:rPr>
              <a:t>Carlo  </a:t>
            </a:r>
            <a:r>
              <a:rPr dirty="0" sz="1100" spc="-10">
                <a:latin typeface="Arial"/>
                <a:cs typeface="Arial"/>
              </a:rPr>
              <a:t>Simulation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2543" y="1200514"/>
            <a:ext cx="3600050" cy="1524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30232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2944455"/>
            <a:ext cx="35458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average </a:t>
            </a:r>
            <a:r>
              <a:rPr dirty="0" sz="1100" spc="-5">
                <a:latin typeface="Arial"/>
                <a:cs typeface="Arial"/>
              </a:rPr>
              <a:t>figure ties in with the </a:t>
            </a:r>
            <a:r>
              <a:rPr dirty="0" sz="1100" spc="-15">
                <a:latin typeface="Arial"/>
                <a:cs typeface="Arial"/>
              </a:rPr>
              <a:t>average </a:t>
            </a:r>
            <a:r>
              <a:rPr dirty="0" sz="1100" spc="-5">
                <a:latin typeface="Arial"/>
                <a:cs typeface="Arial"/>
              </a:rPr>
              <a:t>determined </a:t>
            </a:r>
            <a:r>
              <a:rPr dirty="0" sz="1100" spc="-20">
                <a:latin typeface="Arial"/>
                <a:cs typeface="Arial"/>
              </a:rPr>
              <a:t>by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max and </a:t>
            </a:r>
            <a:r>
              <a:rPr dirty="0" sz="1100" spc="-5">
                <a:latin typeface="Arial"/>
                <a:cs typeface="Arial"/>
              </a:rPr>
              <a:t>min Project Costs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Monte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Carlo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283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117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66728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710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924495"/>
            <a:ext cx="3401060" cy="157607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>
                <a:latin typeface="Arial"/>
                <a:cs typeface="Arial"/>
              </a:rPr>
              <a:t>So </a:t>
            </a:r>
            <a:r>
              <a:rPr dirty="0" sz="1100" spc="-20">
                <a:latin typeface="Arial"/>
                <a:cs typeface="Arial"/>
              </a:rPr>
              <a:t>why </a:t>
            </a:r>
            <a:r>
              <a:rPr dirty="0" sz="1100" spc="-5">
                <a:latin typeface="Arial"/>
                <a:cs typeface="Arial"/>
              </a:rPr>
              <a:t>undertake </a:t>
            </a:r>
            <a:r>
              <a:rPr dirty="0" sz="1100" spc="-10">
                <a:latin typeface="Arial"/>
                <a:cs typeface="Arial"/>
              </a:rPr>
              <a:t>a Monte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Carlo?</a:t>
            </a:r>
            <a:endParaRPr sz="1100">
              <a:latin typeface="Arial"/>
              <a:cs typeface="Arial"/>
            </a:endParaRPr>
          </a:p>
          <a:p>
            <a:pPr marL="289560" marR="13652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By </a:t>
            </a:r>
            <a:r>
              <a:rPr dirty="0" sz="1000">
                <a:latin typeface="Arial"/>
                <a:cs typeface="Arial"/>
              </a:rPr>
              <a:t>undertaking </a:t>
            </a:r>
            <a:r>
              <a:rPr dirty="0" sz="1000" spc="-5">
                <a:latin typeface="Arial"/>
                <a:cs typeface="Arial"/>
              </a:rPr>
              <a:t>an Monte </a:t>
            </a:r>
            <a:r>
              <a:rPr dirty="0" sz="1000">
                <a:latin typeface="Arial"/>
                <a:cs typeface="Arial"/>
              </a:rPr>
              <a:t>Carlo </a:t>
            </a:r>
            <a:r>
              <a:rPr dirty="0" sz="1000" spc="-5">
                <a:latin typeface="Arial"/>
                <a:cs typeface="Arial"/>
              </a:rPr>
              <a:t>simulation, additional  information can be obtained, such as the standard  deviation. (circa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5">
                <a:latin typeface="Century Gothic"/>
                <a:cs typeface="Century Gothic"/>
              </a:rPr>
              <a:t>e</a:t>
            </a:r>
            <a:r>
              <a:rPr dirty="0" sz="1000" spc="5">
                <a:latin typeface="Arial"/>
                <a:cs typeface="Arial"/>
              </a:rPr>
              <a:t>3638.00)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85"/>
              </a:lnSpc>
            </a:pPr>
            <a:r>
              <a:rPr dirty="0" sz="1000" spc="-5">
                <a:latin typeface="Arial"/>
                <a:cs typeface="Arial"/>
              </a:rPr>
              <a:t>Risks can also be modelled to more detail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instance, </a:t>
            </a:r>
            <a:r>
              <a:rPr dirty="0" sz="1100" spc="-5">
                <a:latin typeface="Arial"/>
                <a:cs typeface="Arial"/>
              </a:rPr>
              <a:t>If the cost of Risk </a:t>
            </a:r>
            <a:r>
              <a:rPr dirty="0" sz="1100" spc="-15">
                <a:latin typeface="Arial"/>
                <a:cs typeface="Arial"/>
              </a:rPr>
              <a:t>Event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was </a:t>
            </a:r>
            <a:r>
              <a:rPr dirty="0" sz="1100" spc="-10">
                <a:latin typeface="Arial"/>
                <a:cs typeface="Arial"/>
              </a:rPr>
              <a:t>a range </a:t>
            </a:r>
            <a:r>
              <a:rPr dirty="0" sz="1100" spc="-5">
                <a:latin typeface="Arial"/>
                <a:cs typeface="Arial"/>
              </a:rPr>
              <a:t>as  </a:t>
            </a:r>
            <a:r>
              <a:rPr dirty="0" sz="1100" spc="-10">
                <a:latin typeface="Arial"/>
                <a:cs typeface="Arial"/>
              </a:rPr>
              <a:t>opposed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15">
                <a:latin typeface="Arial"/>
                <a:cs typeface="Arial"/>
              </a:rPr>
              <a:t>exact </a:t>
            </a:r>
            <a:r>
              <a:rPr dirty="0" sz="1100" spc="-10">
                <a:latin typeface="Arial"/>
                <a:cs typeface="Arial"/>
              </a:rPr>
              <a:t>figure, </a:t>
            </a:r>
            <a:r>
              <a:rPr dirty="0" sz="1100" spc="-5">
                <a:latin typeface="Arial"/>
                <a:cs typeface="Arial"/>
              </a:rPr>
              <a:t>this aspect can also </a:t>
            </a:r>
            <a:r>
              <a:rPr dirty="0" sz="1100" spc="-10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modelled. </a:t>
            </a:r>
            <a:r>
              <a:rPr dirty="0" sz="1100" spc="-10">
                <a:latin typeface="Arial"/>
                <a:cs typeface="Arial"/>
              </a:rPr>
              <a:t>Range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2,000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8,000; </a:t>
            </a:r>
            <a:r>
              <a:rPr dirty="0" sz="1100" spc="-10">
                <a:latin typeface="Arial"/>
                <a:cs typeface="Arial"/>
              </a:rPr>
              <a:t>Yields  </a:t>
            </a:r>
            <a:r>
              <a:rPr dirty="0" sz="1100" spc="-20">
                <a:latin typeface="Arial"/>
                <a:cs typeface="Arial"/>
              </a:rPr>
              <a:t>Average </a:t>
            </a:r>
            <a:r>
              <a:rPr dirty="0" sz="1100" spc="-5">
                <a:latin typeface="Arial"/>
                <a:cs typeface="Arial"/>
              </a:rPr>
              <a:t>of circa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130,000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2543" y="2540801"/>
            <a:ext cx="3600013" cy="387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Monte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Carlo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999242"/>
            <a:ext cx="2851928" cy="208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Monte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Carlo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997090"/>
            <a:ext cx="2867976" cy="2064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Risk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5708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Risk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808734"/>
            <a:ext cx="336931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Reading: ‘A Guide to the 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Knowledge’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Chapter </a:t>
            </a:r>
            <a:r>
              <a:rPr dirty="0" sz="1100" spc="-10">
                <a:latin typeface="Arial"/>
                <a:cs typeface="Arial"/>
              </a:rPr>
              <a:t>12 </a:t>
            </a:r>
            <a:r>
              <a:rPr dirty="0" sz="1100" spc="-5">
                <a:latin typeface="Arial"/>
                <a:cs typeface="Arial"/>
              </a:rPr>
              <a:t>- Project Procurement</a:t>
            </a:r>
            <a:r>
              <a:rPr dirty="0" sz="1100" spc="-10">
                <a:latin typeface="Arial"/>
                <a:cs typeface="Arial"/>
              </a:rPr>
              <a:t> 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3994" y="1400566"/>
            <a:ext cx="1439927" cy="18692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98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Risk Management</dc:title>
  <dcterms:created xsi:type="dcterms:W3CDTF">2020-02-05T16:33:47Z</dcterms:created>
  <dcterms:modified xsi:type="dcterms:W3CDTF">2020-02-05T16:33:47Z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2020-02-05T00:00:00Z</vt:filetime>
  </property>
</Properties>
</file>