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994" y="1030643"/>
            <a:ext cx="3890111" cy="372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78731" y="3344092"/>
            <a:ext cx="266064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3.xml"/><Relationship Id="rId3" Type="http://schemas.openxmlformats.org/officeDocument/2006/relationships/hyperlink" Target="mailto:paul.vesey@lit.ie" TargetMode="External"/><Relationship Id="rId4" Type="http://schemas.openxmlformats.org/officeDocument/2006/relationships/hyperlink" Target="mailto:y@lit.ie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hyperlink" Target="http://www.hq.nasa.gov/office/procurement/newreq1.htm" TargetMode="Externa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image" Target="../media/image3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7.xml"/><Relationship Id="rId5" Type="http://schemas.openxmlformats.org/officeDocument/2006/relationships/image" Target="../media/image4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7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7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7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7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2.xml"/><Relationship Id="rId5" Type="http://schemas.openxmlformats.org/officeDocument/2006/relationships/image" Target="../media/image5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2.xml"/><Relationship Id="rId5" Type="http://schemas.openxmlformats.org/officeDocument/2006/relationships/image" Target="../media/image6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2.xml"/><Relationship Id="rId5" Type="http://schemas.openxmlformats.org/officeDocument/2006/relationships/image" Target="../media/image7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2.xml"/><Relationship Id="rId5" Type="http://schemas.openxmlformats.org/officeDocument/2006/relationships/image" Target="../media/image8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2.xml"/><Relationship Id="rId5" Type="http://schemas.openxmlformats.org/officeDocument/2006/relationships/image" Target="../media/image9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2.xml"/><Relationship Id="rId5" Type="http://schemas.openxmlformats.org/officeDocument/2006/relationships/image" Target="../media/image1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image" Target="../media/image1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2.xml"/><Relationship Id="rId5" Type="http://schemas.openxmlformats.org/officeDocument/2006/relationships/image" Target="../media/image11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2.xml"/><Relationship Id="rId5" Type="http://schemas.openxmlformats.org/officeDocument/2006/relationships/image" Target="../media/image12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image" Target="../media/image2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9994" y="1030643"/>
            <a:ext cx="3888104" cy="372745"/>
          </a:xfrm>
          <a:prstGeom prst="rect"/>
          <a:solidFill>
            <a:srgbClr val="3333B2"/>
          </a:solidFill>
        </p:spPr>
        <p:txBody>
          <a:bodyPr wrap="square" lIns="0" tIns="53340" rIns="0" bIns="0" rtlCol="0" vert="horz">
            <a:spAutoFit/>
          </a:bodyPr>
          <a:lstStyle/>
          <a:p>
            <a:pPr marL="819785">
              <a:lnSpc>
                <a:spcPct val="100000"/>
              </a:lnSpc>
              <a:spcBef>
                <a:spcPts val="420"/>
              </a:spcBef>
            </a:pPr>
            <a:r>
              <a:rPr dirty="0" spc="15"/>
              <a:t>Project Scope</a:t>
            </a:r>
            <a:r>
              <a:rPr dirty="0" spc="-15"/>
              <a:t> </a:t>
            </a:r>
            <a:r>
              <a:rPr dirty="0" spc="20"/>
              <a:t>Management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00060" y="1603018"/>
            <a:ext cx="1436370" cy="10420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2032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Arial"/>
                <a:cs typeface="Arial"/>
              </a:rPr>
              <a:t>Paul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Vesey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Limerick Institute of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Technology</a:t>
            </a:r>
            <a:endParaRPr sz="800">
              <a:latin typeface="Arial"/>
              <a:cs typeface="Arial"/>
            </a:endParaRPr>
          </a:p>
          <a:p>
            <a:pPr algn="ctr" marR="20320">
              <a:lnSpc>
                <a:spcPct val="100000"/>
              </a:lnSpc>
              <a:spcBef>
                <a:spcPts val="585"/>
              </a:spcBef>
            </a:pPr>
            <a:r>
              <a:rPr dirty="0" sz="800" spc="-5" i="1">
                <a:latin typeface="Arial"/>
                <a:cs typeface="Arial"/>
                <a:hlinkClick r:id="rId3"/>
              </a:rPr>
              <a:t>paul.vese</a:t>
            </a:r>
            <a:r>
              <a:rPr dirty="0" sz="800" spc="-5" i="1">
                <a:latin typeface="Arial"/>
                <a:cs typeface="Arial"/>
                <a:hlinkClick r:id="rId4"/>
              </a:rPr>
              <a:t>y@lit.ie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algn="ctr" marR="2032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Spring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2020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6266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1068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Define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7964" y="477339"/>
            <a:ext cx="509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55755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76758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197761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16740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35082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47294" y="1224951"/>
            <a:ext cx="3281045" cy="138239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5">
                <a:latin typeface="Arial"/>
                <a:cs typeface="Arial"/>
              </a:rPr>
              <a:t>Refer </a:t>
            </a:r>
            <a:r>
              <a:rPr dirty="0" sz="1100" spc="-5">
                <a:latin typeface="Arial"/>
                <a:cs typeface="Arial"/>
              </a:rPr>
              <a:t>to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book:</a:t>
            </a:r>
            <a:endParaRPr sz="1100">
              <a:latin typeface="Arial"/>
              <a:cs typeface="Arial"/>
            </a:endParaRPr>
          </a:p>
          <a:p>
            <a:pPr marL="289560" marR="1381125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>
                <a:latin typeface="Arial"/>
                <a:cs typeface="Arial"/>
              </a:rPr>
              <a:t>Charter  </a:t>
            </a:r>
            <a:r>
              <a:rPr dirty="0" sz="1100" spc="-5">
                <a:latin typeface="Arial"/>
                <a:cs typeface="Arial"/>
              </a:rPr>
              <a:t>Requirements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Documents</a:t>
            </a:r>
            <a:endParaRPr sz="1100">
              <a:latin typeface="Arial"/>
              <a:cs typeface="Arial"/>
            </a:endParaRPr>
          </a:p>
          <a:p>
            <a:pPr marL="289560" marR="1096645">
              <a:lnSpc>
                <a:spcPct val="113199"/>
              </a:lnSpc>
              <a:spcBef>
                <a:spcPts val="160"/>
              </a:spcBef>
            </a:pPr>
            <a:r>
              <a:rPr dirty="0" sz="1100" spc="-5">
                <a:latin typeface="Arial"/>
                <a:cs typeface="Arial"/>
              </a:rPr>
              <a:t>Organizational Process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Assets  </a:t>
            </a:r>
            <a:r>
              <a:rPr dirty="0" sz="1100" spc="-35">
                <a:latin typeface="Arial"/>
                <a:cs typeface="Arial"/>
              </a:rPr>
              <a:t>Tools </a:t>
            </a:r>
            <a:r>
              <a:rPr dirty="0" sz="1100" spc="-10">
                <a:latin typeface="Arial"/>
                <a:cs typeface="Arial"/>
              </a:rPr>
              <a:t>&amp;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Techniques</a:t>
            </a:r>
            <a:endParaRPr sz="1100">
              <a:latin typeface="Arial"/>
              <a:cs typeface="Arial"/>
            </a:endParaRPr>
          </a:p>
          <a:p>
            <a:pPr marL="566420" marR="5080">
              <a:lnSpc>
                <a:spcPct val="100000"/>
              </a:lnSpc>
              <a:spcBef>
                <a:spcPts val="175"/>
              </a:spcBef>
            </a:pPr>
            <a:r>
              <a:rPr dirty="0" sz="1000">
                <a:latin typeface="Arial"/>
                <a:cs typeface="Arial"/>
              </a:rPr>
              <a:t>Expert </a:t>
            </a:r>
            <a:r>
              <a:rPr dirty="0" sz="1000" spc="-5">
                <a:latin typeface="Arial"/>
                <a:cs typeface="Arial"/>
              </a:rPr>
              <a:t>Judgment, Product Analysis, Alternatives  Identification, </a:t>
            </a:r>
            <a:r>
              <a:rPr dirty="0" sz="1000" spc="-10">
                <a:latin typeface="Arial"/>
                <a:cs typeface="Arial"/>
              </a:rPr>
              <a:t>Facilitated</a:t>
            </a:r>
            <a:r>
              <a:rPr dirty="0" sz="1000" spc="-5">
                <a:latin typeface="Arial"/>
                <a:cs typeface="Arial"/>
              </a:rPr>
              <a:t> Workshops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6266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Define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57243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1266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7294" y="1239835"/>
            <a:ext cx="3913504" cy="134429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>
                <a:latin typeface="Arial"/>
                <a:cs typeface="Arial"/>
              </a:rPr>
              <a:t>Product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Analysis:</a:t>
            </a:r>
            <a:endParaRPr sz="1100">
              <a:latin typeface="Arial"/>
              <a:cs typeface="Arial"/>
            </a:endParaRPr>
          </a:p>
          <a:p>
            <a:pPr algn="just"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It is </a:t>
            </a:r>
            <a:r>
              <a:rPr dirty="0" sz="1100" spc="-10">
                <a:latin typeface="Arial"/>
                <a:cs typeface="Arial"/>
              </a:rPr>
              <a:t>a method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converting </a:t>
            </a:r>
            <a:r>
              <a:rPr dirty="0" sz="1100" spc="-5">
                <a:latin typeface="Arial"/>
                <a:cs typeface="Arial"/>
              </a:rPr>
              <a:t>product descriptions </a:t>
            </a:r>
            <a:r>
              <a:rPr dirty="0" sz="1100" spc="-15">
                <a:latin typeface="Arial"/>
                <a:cs typeface="Arial"/>
              </a:rPr>
              <a:t>(drawings,  </a:t>
            </a:r>
            <a:r>
              <a:rPr dirty="0" sz="1100" spc="-10">
                <a:latin typeface="Arial"/>
                <a:cs typeface="Arial"/>
              </a:rPr>
              <a:t>specs, </a:t>
            </a:r>
            <a:r>
              <a:rPr dirty="0" sz="1100" spc="-5">
                <a:latin typeface="Arial"/>
                <a:cs typeface="Arial"/>
              </a:rPr>
              <a:t>etc.)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objectives (build times, build </a:t>
            </a:r>
            <a:r>
              <a:rPr dirty="0" sz="1100" spc="-5">
                <a:latin typeface="Arial"/>
                <a:cs typeface="Arial"/>
              </a:rPr>
              <a:t>costs)  into </a:t>
            </a:r>
            <a:r>
              <a:rPr dirty="0" sz="1100" spc="-10">
                <a:latin typeface="Arial"/>
                <a:cs typeface="Arial"/>
              </a:rPr>
              <a:t>deliverables and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requirements.</a:t>
            </a:r>
            <a:endParaRPr sz="1100">
              <a:latin typeface="Arial"/>
              <a:cs typeface="Arial"/>
            </a:endParaRPr>
          </a:p>
          <a:p>
            <a:pPr marL="289560" marR="3810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Included </a:t>
            </a:r>
            <a:r>
              <a:rPr dirty="0" sz="1100" spc="-20">
                <a:latin typeface="Arial"/>
                <a:cs typeface="Arial"/>
              </a:rPr>
              <a:t>Techniques </a:t>
            </a:r>
            <a:r>
              <a:rPr dirty="0" sz="1100" spc="-5">
                <a:latin typeface="Arial"/>
                <a:cs typeface="Arial"/>
              </a:rPr>
              <a:t>such as product </a:t>
            </a:r>
            <a:r>
              <a:rPr dirty="0" sz="1100" spc="-10">
                <a:latin typeface="Arial"/>
                <a:cs typeface="Arial"/>
              </a:rPr>
              <a:t>breakdown, </a:t>
            </a:r>
            <a:r>
              <a:rPr dirty="0" sz="1100" spc="-5">
                <a:latin typeface="Arial"/>
                <a:cs typeface="Arial"/>
              </a:rPr>
              <a:t>systems  </a:t>
            </a:r>
            <a:r>
              <a:rPr dirty="0" sz="1100" spc="-10">
                <a:latin typeface="Arial"/>
                <a:cs typeface="Arial"/>
              </a:rPr>
              <a:t>analysis, </a:t>
            </a:r>
            <a:r>
              <a:rPr dirty="0" sz="1100" spc="-5">
                <a:latin typeface="Arial"/>
                <a:cs typeface="Arial"/>
              </a:rPr>
              <a:t>system engineering, </a:t>
            </a:r>
            <a:r>
              <a:rPr dirty="0" sz="1100" spc="-15">
                <a:latin typeface="Arial"/>
                <a:cs typeface="Arial"/>
              </a:rPr>
              <a:t>value </a:t>
            </a:r>
            <a:r>
              <a:rPr dirty="0" sz="1100" spc="-5">
                <a:latin typeface="Arial"/>
                <a:cs typeface="Arial"/>
              </a:rPr>
              <a:t>engineering, </a:t>
            </a:r>
            <a:r>
              <a:rPr dirty="0" sz="1100" spc="-15">
                <a:latin typeface="Arial"/>
                <a:cs typeface="Arial"/>
              </a:rPr>
              <a:t>value  </a:t>
            </a:r>
            <a:r>
              <a:rPr dirty="0" sz="1100" spc="-10">
                <a:latin typeface="Arial"/>
                <a:cs typeface="Arial"/>
              </a:rPr>
              <a:t>analysis, and </a:t>
            </a:r>
            <a:r>
              <a:rPr dirty="0" sz="1100" spc="-5">
                <a:latin typeface="Arial"/>
                <a:cs typeface="Arial"/>
              </a:rPr>
              <a:t>functional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analysis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6266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1068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Define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27443" y="477339"/>
            <a:ext cx="17106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Stakeholder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14600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33579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151922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170272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188615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38" y="203798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8738" y="218981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5363" y="237331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78738" y="270856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78738" y="286039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24395" y="1043683"/>
            <a:ext cx="3377565" cy="1921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88415">
              <a:lnSpc>
                <a:spcPct val="113199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Identifying </a:t>
            </a:r>
            <a:r>
              <a:rPr dirty="0" sz="1100" spc="-10">
                <a:latin typeface="Arial"/>
                <a:cs typeface="Arial"/>
              </a:rPr>
              <a:t>Stakeholders  </a:t>
            </a:r>
            <a:r>
              <a:rPr dirty="0" sz="1100" spc="-5">
                <a:latin typeface="Arial"/>
                <a:cs typeface="Arial"/>
              </a:rPr>
              <a:t>Understanding </a:t>
            </a:r>
            <a:r>
              <a:rPr dirty="0" sz="1100" spc="-10">
                <a:latin typeface="Arial"/>
                <a:cs typeface="Arial"/>
              </a:rPr>
              <a:t>Stakeholder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Roles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Interests, </a:t>
            </a:r>
            <a:r>
              <a:rPr dirty="0" sz="1000" spc="-10">
                <a:latin typeface="Arial"/>
                <a:cs typeface="Arial"/>
              </a:rPr>
              <a:t>objectives,</a:t>
            </a:r>
            <a:r>
              <a:rPr dirty="0" sz="1000" spc="-5">
                <a:latin typeface="Arial"/>
                <a:cs typeface="Arial"/>
              </a:rPr>
              <a:t> influence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10">
                <a:latin typeface="Arial"/>
                <a:cs typeface="Arial"/>
              </a:rPr>
              <a:t>Communicating </a:t>
            </a:r>
            <a:r>
              <a:rPr dirty="0" sz="1100" spc="-5">
                <a:latin typeface="Arial"/>
                <a:cs typeface="Arial"/>
              </a:rPr>
              <a:t>with </a:t>
            </a:r>
            <a:r>
              <a:rPr dirty="0" sz="1100" spc="-10">
                <a:latin typeface="Arial"/>
                <a:cs typeface="Arial"/>
              </a:rPr>
              <a:t>Stakeholders</a:t>
            </a:r>
            <a:endParaRPr sz="1100">
              <a:latin typeface="Arial"/>
              <a:cs typeface="Arial"/>
            </a:endParaRPr>
          </a:p>
          <a:p>
            <a:pPr marL="289560" marR="625475">
              <a:lnSpc>
                <a:spcPct val="100000"/>
              </a:lnSpc>
              <a:spcBef>
                <a:spcPts val="175"/>
              </a:spcBef>
            </a:pPr>
            <a:r>
              <a:rPr dirty="0" sz="1000">
                <a:latin typeface="Arial"/>
                <a:cs typeface="Arial"/>
              </a:rPr>
              <a:t>Determine </a:t>
            </a:r>
            <a:r>
              <a:rPr dirty="0" sz="1000" spc="-5">
                <a:latin typeface="Arial"/>
                <a:cs typeface="Arial"/>
              </a:rPr>
              <a:t>needs, </a:t>
            </a:r>
            <a:r>
              <a:rPr dirty="0" sz="1000" spc="-10">
                <a:latin typeface="Arial"/>
                <a:cs typeface="Arial"/>
              </a:rPr>
              <a:t>wants, </a:t>
            </a:r>
            <a:r>
              <a:rPr dirty="0" sz="1000" spc="-5">
                <a:latin typeface="Arial"/>
                <a:cs typeface="Arial"/>
              </a:rPr>
              <a:t>expectations  Separate </a:t>
            </a:r>
            <a:r>
              <a:rPr dirty="0" sz="1000" spc="-15">
                <a:latin typeface="Arial"/>
                <a:cs typeface="Arial"/>
              </a:rPr>
              <a:t>‘key </a:t>
            </a:r>
            <a:r>
              <a:rPr dirty="0" sz="1000" spc="-5">
                <a:latin typeface="Arial"/>
                <a:cs typeface="Arial"/>
              </a:rPr>
              <a:t>requirements’ from ‘wish lists’  Alternatives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Identification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200"/>
              </a:lnSpc>
              <a:spcBef>
                <a:spcPts val="325"/>
              </a:spcBef>
            </a:pPr>
            <a:r>
              <a:rPr dirty="0" sz="1100" spc="-20">
                <a:latin typeface="Arial"/>
                <a:cs typeface="Arial"/>
              </a:rPr>
              <a:t>Technique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5">
                <a:latin typeface="Arial"/>
                <a:cs typeface="Arial"/>
              </a:rPr>
              <a:t>discover </a:t>
            </a:r>
            <a:r>
              <a:rPr dirty="0" sz="1100" spc="-5">
                <a:latin typeface="Arial"/>
                <a:cs typeface="Arial"/>
              </a:rPr>
              <a:t>alternative </a:t>
            </a:r>
            <a:r>
              <a:rPr dirty="0" sz="1100" spc="-10">
                <a:latin typeface="Arial"/>
                <a:cs typeface="Arial"/>
              </a:rPr>
              <a:t>methods and </a:t>
            </a:r>
            <a:r>
              <a:rPr dirty="0" sz="1100" spc="-20">
                <a:latin typeface="Arial"/>
                <a:cs typeface="Arial"/>
              </a:rPr>
              <a:t>ways </a:t>
            </a:r>
            <a:r>
              <a:rPr dirty="0" sz="1100" spc="-5">
                <a:latin typeface="Arial"/>
                <a:cs typeface="Arial"/>
              </a:rPr>
              <a:t>of  accomplishing 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project.</a:t>
            </a:r>
            <a:endParaRPr sz="1100">
              <a:latin typeface="Arial"/>
              <a:cs typeface="Arial"/>
            </a:endParaRPr>
          </a:p>
          <a:p>
            <a:pPr marL="289560" marR="2223135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Brainstorming  Lateral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thinking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6266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1068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Define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63466" y="477339"/>
            <a:ext cx="20383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Alternatives Identification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63013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05019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26023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47026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1169236"/>
            <a:ext cx="3627754" cy="158623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5527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Arial"/>
                <a:cs typeface="Arial"/>
              </a:rPr>
              <a:t>Technique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5">
                <a:latin typeface="Arial"/>
                <a:cs typeface="Arial"/>
              </a:rPr>
              <a:t>discover </a:t>
            </a:r>
            <a:r>
              <a:rPr dirty="0" sz="1100" spc="-5">
                <a:latin typeface="Arial"/>
                <a:cs typeface="Arial"/>
              </a:rPr>
              <a:t>alternative </a:t>
            </a:r>
            <a:r>
              <a:rPr dirty="0" sz="1100" spc="-10">
                <a:latin typeface="Arial"/>
                <a:cs typeface="Arial"/>
              </a:rPr>
              <a:t>methods and </a:t>
            </a:r>
            <a:r>
              <a:rPr dirty="0" sz="1100" spc="-20">
                <a:latin typeface="Arial"/>
                <a:cs typeface="Arial"/>
              </a:rPr>
              <a:t>ways </a:t>
            </a:r>
            <a:r>
              <a:rPr dirty="0" sz="1100" spc="-5">
                <a:latin typeface="Arial"/>
                <a:cs typeface="Arial"/>
              </a:rPr>
              <a:t>of  accomplishing 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project.</a:t>
            </a:r>
            <a:endParaRPr sz="1100">
              <a:latin typeface="Arial"/>
              <a:cs typeface="Arial"/>
            </a:endParaRPr>
          </a:p>
          <a:p>
            <a:pPr marL="12700" marR="27305" indent="27686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Brainstorming, </a:t>
            </a:r>
            <a:r>
              <a:rPr dirty="0" sz="1100" spc="-10">
                <a:latin typeface="Arial"/>
                <a:cs typeface="Arial"/>
              </a:rPr>
              <a:t>Lateral </a:t>
            </a:r>
            <a:r>
              <a:rPr dirty="0" sz="1100" spc="-5">
                <a:latin typeface="Arial"/>
                <a:cs typeface="Arial"/>
              </a:rPr>
              <a:t>thinking, </a:t>
            </a:r>
            <a:r>
              <a:rPr dirty="0" sz="1100" spc="-10">
                <a:latin typeface="Arial"/>
                <a:cs typeface="Arial"/>
              </a:rPr>
              <a:t>Facilitated Workshops  </a:t>
            </a:r>
            <a:r>
              <a:rPr dirty="0" sz="1100" spc="-20">
                <a:latin typeface="Arial"/>
                <a:cs typeface="Arial"/>
              </a:rPr>
              <a:t>Involve</a:t>
            </a:r>
            <a:r>
              <a:rPr dirty="0" sz="1100" spc="-10">
                <a:latin typeface="Arial"/>
                <a:cs typeface="Arial"/>
              </a:rPr>
              <a:t> Stakeholders</a:t>
            </a:r>
            <a:endParaRPr sz="1100">
              <a:latin typeface="Arial"/>
              <a:cs typeface="Arial"/>
            </a:endParaRPr>
          </a:p>
          <a:p>
            <a:pPr marL="289560" marR="434975">
              <a:lnSpc>
                <a:spcPct val="125299"/>
              </a:lnSpc>
            </a:pPr>
            <a:r>
              <a:rPr dirty="0" sz="1100" spc="-15">
                <a:latin typeface="Arial"/>
                <a:cs typeface="Arial"/>
              </a:rPr>
              <a:t>Make </a:t>
            </a:r>
            <a:r>
              <a:rPr dirty="0" sz="1100" spc="-5">
                <a:latin typeface="Arial"/>
                <a:cs typeface="Arial"/>
              </a:rPr>
              <a:t>sure </a:t>
            </a:r>
            <a:r>
              <a:rPr dirty="0" sz="1100" spc="-15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understand </a:t>
            </a:r>
            <a:r>
              <a:rPr dirty="0" sz="1100" spc="-15">
                <a:latin typeface="Arial"/>
                <a:cs typeface="Arial"/>
              </a:rPr>
              <a:t>Stakeholder’s </a:t>
            </a:r>
            <a:r>
              <a:rPr dirty="0" sz="1100" spc="-5">
                <a:latin typeface="Arial"/>
                <a:cs typeface="Arial"/>
              </a:rPr>
              <a:t>Roles  </a:t>
            </a:r>
            <a:r>
              <a:rPr dirty="0" sz="1100" spc="-10">
                <a:latin typeface="Arial"/>
                <a:cs typeface="Arial"/>
              </a:rPr>
              <a:t>Interests, objectives,</a:t>
            </a:r>
            <a:r>
              <a:rPr dirty="0" sz="1100" spc="-5">
                <a:latin typeface="Arial"/>
                <a:cs typeface="Arial"/>
              </a:rPr>
              <a:t> influence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As a </a:t>
            </a:r>
            <a:r>
              <a:rPr dirty="0" sz="1100" spc="-5">
                <a:latin typeface="Arial"/>
                <a:cs typeface="Arial"/>
              </a:rPr>
              <a:t>facilitator; Determine </a:t>
            </a:r>
            <a:r>
              <a:rPr dirty="0" sz="1100" spc="-10">
                <a:latin typeface="Arial"/>
                <a:cs typeface="Arial"/>
              </a:rPr>
              <a:t>needs, </a:t>
            </a:r>
            <a:r>
              <a:rPr dirty="0" sz="1100" spc="-15">
                <a:latin typeface="Arial"/>
                <a:cs typeface="Arial"/>
              </a:rPr>
              <a:t>wants, </a:t>
            </a:r>
            <a:r>
              <a:rPr dirty="0" sz="1100" spc="-10">
                <a:latin typeface="Arial"/>
                <a:cs typeface="Arial"/>
              </a:rPr>
              <a:t>expectations,  Separate </a:t>
            </a:r>
            <a:r>
              <a:rPr dirty="0" sz="1100" spc="-20">
                <a:latin typeface="Arial"/>
                <a:cs typeface="Arial"/>
              </a:rPr>
              <a:t>‘key </a:t>
            </a:r>
            <a:r>
              <a:rPr dirty="0" sz="1100" spc="-5">
                <a:latin typeface="Arial"/>
                <a:cs typeface="Arial"/>
              </a:rPr>
              <a:t>requirements’ from ‘wish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lists’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6266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3398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719062" y="477339"/>
            <a:ext cx="5600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294" y="1133702"/>
            <a:ext cx="257429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Scope </a:t>
            </a:r>
            <a:r>
              <a:rPr dirty="0" sz="1100" spc="-5">
                <a:latin typeface="Arial"/>
                <a:cs typeface="Arial"/>
              </a:rPr>
              <a:t>Statement, which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includes:  </a:t>
            </a:r>
            <a:r>
              <a:rPr dirty="0" sz="1100" spc="-10">
                <a:latin typeface="Arial"/>
                <a:cs typeface="Arial"/>
              </a:rPr>
              <a:t>(refer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book </a:t>
            </a:r>
            <a:r>
              <a:rPr dirty="0" sz="1100" spc="-20">
                <a:latin typeface="Arial"/>
                <a:cs typeface="Arial"/>
              </a:rPr>
              <a:t>for</a:t>
            </a:r>
            <a:r>
              <a:rPr dirty="0" sz="1100" spc="-5">
                <a:latin typeface="Arial"/>
                <a:cs typeface="Arial"/>
              </a:rPr>
              <a:t> details)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54446" y="1612445"/>
          <a:ext cx="3470910" cy="110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"/>
                <a:gridCol w="1504314"/>
                <a:gridCol w="244475"/>
                <a:gridCol w="1531620"/>
              </a:tblGrid>
              <a:tr h="130193">
                <a:tc>
                  <a:txBody>
                    <a:bodyPr/>
                    <a:lstStyle/>
                    <a:p>
                      <a:pPr marL="60325">
                        <a:lnSpc>
                          <a:spcPts val="925"/>
                        </a:lnSpc>
                      </a:pPr>
                      <a:r>
                        <a:rPr dirty="0" sz="85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2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Project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5">
                          <a:latin typeface="Arial"/>
                          <a:cs typeface="Arial"/>
                        </a:rPr>
                        <a:t>Objectives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925"/>
                        </a:lnSpc>
                      </a:pP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25"/>
                        </a:lnSpc>
                      </a:pPr>
                      <a:r>
                        <a:rPr dirty="0" sz="850" spc="5">
                          <a:latin typeface="Arial"/>
                          <a:cs typeface="Arial"/>
                        </a:rPr>
                        <a:t>Initial </a:t>
                      </a:r>
                      <a:r>
                        <a:rPr dirty="0" sz="850" spc="10">
                          <a:latin typeface="Arial"/>
                          <a:cs typeface="Arial"/>
                        </a:rPr>
                        <a:t>Project</a:t>
                      </a:r>
                      <a:r>
                        <a:rPr dirty="0" sz="85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0">
                          <a:latin typeface="Arial"/>
                          <a:cs typeface="Arial"/>
                        </a:rPr>
                        <a:t>Organisation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37662"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Product Scope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0">
                          <a:latin typeface="Arial"/>
                          <a:cs typeface="Arial"/>
                        </a:rPr>
                        <a:t>Description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10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5">
                          <a:latin typeface="Arial"/>
                          <a:cs typeface="Arial"/>
                        </a:rPr>
                        <a:t>Initial Identified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0">
                          <a:latin typeface="Arial"/>
                          <a:cs typeface="Arial"/>
                        </a:rPr>
                        <a:t>Risks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7657"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Project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0">
                          <a:latin typeface="Arial"/>
                          <a:cs typeface="Arial"/>
                        </a:rPr>
                        <a:t>Requirements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11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Schedule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0">
                          <a:latin typeface="Arial"/>
                          <a:cs typeface="Arial"/>
                        </a:rPr>
                        <a:t>Milestones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7657"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>
                          <a:latin typeface="Arial"/>
                          <a:cs typeface="Arial"/>
                        </a:rPr>
                        <a:t>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Project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0">
                          <a:latin typeface="Arial"/>
                          <a:cs typeface="Arial"/>
                        </a:rPr>
                        <a:t>Boundaries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12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Fund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5">
                          <a:latin typeface="Arial"/>
                          <a:cs typeface="Arial"/>
                        </a:rPr>
                        <a:t>Limitations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7657"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Project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5">
                          <a:latin typeface="Arial"/>
                          <a:cs typeface="Arial"/>
                        </a:rPr>
                        <a:t>Deliverables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13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Cost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0">
                          <a:latin typeface="Arial"/>
                          <a:cs typeface="Arial"/>
                        </a:rPr>
                        <a:t>Estimate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7657"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Product Acceptance</a:t>
                      </a:r>
                      <a:r>
                        <a:rPr dirty="0" sz="8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0">
                          <a:latin typeface="Arial"/>
                          <a:cs typeface="Arial"/>
                        </a:rPr>
                        <a:t>Criteria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14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Config </a:t>
                      </a:r>
                      <a:r>
                        <a:rPr dirty="0" sz="850" spc="15">
                          <a:latin typeface="Arial"/>
                          <a:cs typeface="Arial"/>
                        </a:rPr>
                        <a:t>MGMT</a:t>
                      </a:r>
                      <a:r>
                        <a:rPr dirty="0" sz="8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0">
                          <a:latin typeface="Arial"/>
                          <a:cs typeface="Arial"/>
                        </a:rPr>
                        <a:t>Requirements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7662"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Project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5">
                          <a:latin typeface="Arial"/>
                          <a:cs typeface="Arial"/>
                        </a:rPr>
                        <a:t>Constraints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15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Project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0">
                          <a:latin typeface="Arial"/>
                          <a:cs typeface="Arial"/>
                        </a:rPr>
                        <a:t>Specifications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49175">
                <a:tc>
                  <a:txBody>
                    <a:bodyPr/>
                    <a:lstStyle/>
                    <a:p>
                      <a:pPr marL="60325">
                        <a:lnSpc>
                          <a:spcPts val="1005"/>
                        </a:lnSpc>
                      </a:pPr>
                      <a:r>
                        <a:rPr dirty="0" sz="850">
                          <a:latin typeface="Arial"/>
                          <a:cs typeface="Arial"/>
                        </a:rPr>
                        <a:t>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0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Project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0">
                          <a:latin typeface="Arial"/>
                          <a:cs typeface="Arial"/>
                        </a:rPr>
                        <a:t>Assumptions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0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16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05"/>
                        </a:lnSpc>
                      </a:pPr>
                      <a:r>
                        <a:rPr dirty="0" sz="850" spc="5">
                          <a:latin typeface="Arial"/>
                          <a:cs typeface="Arial"/>
                        </a:rPr>
                        <a:t>Approval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0">
                          <a:latin typeface="Arial"/>
                          <a:cs typeface="Arial"/>
                        </a:rPr>
                        <a:t>Requirements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6266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Define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9033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50036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71039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92043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13046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55052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957730"/>
            <a:ext cx="3709035" cy="2050414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Objectives </a:t>
            </a:r>
            <a:r>
              <a:rPr dirty="0" sz="1100" spc="-5">
                <a:latin typeface="Arial"/>
                <a:cs typeface="Arial"/>
              </a:rPr>
              <a:t>should </a:t>
            </a:r>
            <a:r>
              <a:rPr dirty="0" sz="1100" spc="-10">
                <a:latin typeface="Arial"/>
                <a:cs typeface="Arial"/>
              </a:rPr>
              <a:t>be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SMART</a:t>
            </a:r>
            <a:endParaRPr sz="1100">
              <a:latin typeface="Arial"/>
              <a:cs typeface="Arial"/>
            </a:endParaRPr>
          </a:p>
          <a:p>
            <a:pPr marL="289560" marR="2692400">
              <a:lnSpc>
                <a:spcPct val="125299"/>
              </a:lnSpc>
            </a:pPr>
            <a:r>
              <a:rPr dirty="0" sz="1100" spc="-5" b="1">
                <a:latin typeface="Arial"/>
                <a:cs typeface="Arial"/>
              </a:rPr>
              <a:t>S</a:t>
            </a:r>
            <a:r>
              <a:rPr dirty="0" sz="1100" spc="-5">
                <a:latin typeface="Arial"/>
                <a:cs typeface="Arial"/>
              </a:rPr>
              <a:t>pecific  </a:t>
            </a:r>
            <a:r>
              <a:rPr dirty="0" sz="1100" spc="-10" b="1">
                <a:latin typeface="Arial"/>
                <a:cs typeface="Arial"/>
              </a:rPr>
              <a:t>M</a:t>
            </a:r>
            <a:r>
              <a:rPr dirty="0" sz="1100" spc="-5">
                <a:latin typeface="Arial"/>
                <a:cs typeface="Arial"/>
              </a:rPr>
              <a:t>easu</a:t>
            </a:r>
            <a:r>
              <a:rPr dirty="0" sz="1100" spc="-20">
                <a:latin typeface="Arial"/>
                <a:cs typeface="Arial"/>
              </a:rPr>
              <a:t>r</a:t>
            </a:r>
            <a:r>
              <a:rPr dirty="0" sz="1100" spc="-10">
                <a:latin typeface="Arial"/>
                <a:cs typeface="Arial"/>
              </a:rPr>
              <a:t>a</a:t>
            </a:r>
            <a:r>
              <a:rPr dirty="0" sz="1100" spc="-35">
                <a:latin typeface="Arial"/>
                <a:cs typeface="Arial"/>
              </a:rPr>
              <a:t>b</a:t>
            </a:r>
            <a:r>
              <a:rPr dirty="0" sz="1100" spc="-5">
                <a:latin typeface="Arial"/>
                <a:cs typeface="Arial"/>
              </a:rPr>
              <a:t>le  </a:t>
            </a:r>
            <a:r>
              <a:rPr dirty="0" sz="1100" spc="-10" b="1">
                <a:latin typeface="Arial"/>
                <a:cs typeface="Arial"/>
              </a:rPr>
              <a:t>A</a:t>
            </a:r>
            <a:r>
              <a:rPr dirty="0" sz="1100" spc="-10">
                <a:latin typeface="Arial"/>
                <a:cs typeface="Arial"/>
              </a:rPr>
              <a:t>ccurate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" b="1">
                <a:latin typeface="Arial"/>
                <a:cs typeface="Arial"/>
              </a:rPr>
              <a:t>R</a:t>
            </a:r>
            <a:r>
              <a:rPr dirty="0" sz="1100" spc="-5">
                <a:latin typeface="Arial"/>
                <a:cs typeface="Arial"/>
              </a:rPr>
              <a:t>ealistic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25">
                <a:latin typeface="Arial"/>
                <a:cs typeface="Arial"/>
              </a:rPr>
              <a:t>Tangible</a:t>
            </a:r>
            <a:endParaRPr sz="1100">
              <a:latin typeface="Arial"/>
              <a:cs typeface="Arial"/>
            </a:endParaRPr>
          </a:p>
          <a:p>
            <a:pPr marL="12700" marR="2463800" indent="276860">
              <a:lnSpc>
                <a:spcPct val="125299"/>
              </a:lnSpc>
            </a:pPr>
            <a:r>
              <a:rPr dirty="0" sz="1100" spc="-10" b="1">
                <a:latin typeface="Arial"/>
                <a:cs typeface="Arial"/>
              </a:rPr>
              <a:t>T</a:t>
            </a:r>
            <a:r>
              <a:rPr dirty="0" sz="1100" spc="-10">
                <a:latin typeface="Arial"/>
                <a:cs typeface="Arial"/>
              </a:rPr>
              <a:t>ime Bound  </a:t>
            </a:r>
            <a:r>
              <a:rPr dirty="0" sz="1100" spc="-5">
                <a:latin typeface="Arial"/>
                <a:cs typeface="Arial"/>
              </a:rPr>
              <a:t>Project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Deliverables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295"/>
              </a:spcBef>
            </a:pPr>
            <a:r>
              <a:rPr dirty="0" sz="1100" spc="-10">
                <a:latin typeface="Arial"/>
                <a:cs typeface="Arial"/>
              </a:rPr>
              <a:t>measurable outcomes, measurable results, and </a:t>
            </a:r>
            <a:r>
              <a:rPr dirty="0" sz="1100" spc="-5">
                <a:latin typeface="Arial"/>
                <a:cs typeface="Arial"/>
              </a:rPr>
              <a:t>specific  items that </a:t>
            </a:r>
            <a:r>
              <a:rPr dirty="0" sz="1100" spc="-10">
                <a:latin typeface="Arial"/>
                <a:cs typeface="Arial"/>
              </a:rPr>
              <a:t>must be </a:t>
            </a:r>
            <a:r>
              <a:rPr dirty="0" sz="1100" spc="-5">
                <a:latin typeface="Arial"/>
                <a:cs typeface="Arial"/>
              </a:rPr>
              <a:t>produced to consider the project (or  project phase)</a:t>
            </a:r>
            <a:r>
              <a:rPr dirty="0" sz="1100" spc="-10">
                <a:latin typeface="Arial"/>
                <a:cs typeface="Arial"/>
              </a:rPr>
              <a:t> complete.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6266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Define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8362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46705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03266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24269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45272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66275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87279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47294" y="991512"/>
            <a:ext cx="3908425" cy="199453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100" spc="-5">
                <a:latin typeface="Arial"/>
                <a:cs typeface="Arial"/>
              </a:rPr>
              <a:t>Project Acceptance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Criteria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100" spc="-5">
                <a:latin typeface="Arial"/>
                <a:cs typeface="Arial"/>
              </a:rPr>
              <a:t>Processes (tests)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>
                <a:latin typeface="Arial"/>
                <a:cs typeface="Arial"/>
              </a:rPr>
              <a:t>criteria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acceptance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the client.</a:t>
            </a:r>
            <a:endParaRPr sz="1100">
              <a:latin typeface="Arial"/>
              <a:cs typeface="Arial"/>
            </a:endParaRPr>
          </a:p>
          <a:p>
            <a:pPr marL="56642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i.e. WT plant, producing 10 MLD of potable water compliant  with EU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regs.</a:t>
            </a:r>
            <a:endParaRPr sz="1000">
              <a:latin typeface="Arial"/>
              <a:cs typeface="Arial"/>
            </a:endParaRPr>
          </a:p>
          <a:p>
            <a:pPr marL="289560" marR="2463800" indent="-277495">
              <a:lnSpc>
                <a:spcPct val="125299"/>
              </a:lnSpc>
              <a:spcBef>
                <a:spcPts val="15"/>
              </a:spcBef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Constraints  Time constraints  </a:t>
            </a:r>
            <a:r>
              <a:rPr dirty="0" sz="1100" spc="-5">
                <a:latin typeface="Arial"/>
                <a:cs typeface="Arial"/>
              </a:rPr>
              <a:t>Budget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constraints  </a:t>
            </a:r>
            <a:r>
              <a:rPr dirty="0" sz="1100" spc="-5">
                <a:latin typeface="Arial"/>
                <a:cs typeface="Arial"/>
              </a:rPr>
              <a:t>Quality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constraints</a:t>
            </a:r>
            <a:endParaRPr sz="1100">
              <a:latin typeface="Arial"/>
              <a:cs typeface="Arial"/>
            </a:endParaRPr>
          </a:p>
          <a:p>
            <a:pPr marL="289560" marR="220345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Schedule </a:t>
            </a:r>
            <a:r>
              <a:rPr dirty="0" sz="1100" spc="-10">
                <a:latin typeface="Arial"/>
                <a:cs typeface="Arial"/>
              </a:rPr>
              <a:t>constraints  </a:t>
            </a:r>
            <a:r>
              <a:rPr dirty="0" sz="1100" spc="-20">
                <a:latin typeface="Arial"/>
                <a:cs typeface="Arial"/>
              </a:rPr>
              <a:t>Technology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constraints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6266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Assumptions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212274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50484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7294" y="1145614"/>
            <a:ext cx="3785870" cy="16446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80975">
              <a:lnSpc>
                <a:spcPct val="102600"/>
              </a:lnSpc>
              <a:spcBef>
                <a:spcPts val="55"/>
              </a:spcBef>
            </a:pPr>
            <a:r>
              <a:rPr dirty="0" sz="1100" spc="-10" i="1">
                <a:latin typeface="Arial"/>
                <a:cs typeface="Arial"/>
              </a:rPr>
              <a:t>When </a:t>
            </a:r>
            <a:r>
              <a:rPr dirty="0" sz="1100" spc="-15" i="1">
                <a:latin typeface="Arial"/>
                <a:cs typeface="Arial"/>
              </a:rPr>
              <a:t>you </a:t>
            </a:r>
            <a:r>
              <a:rPr dirty="0" sz="1100" spc="-5" i="1">
                <a:latin typeface="Arial"/>
                <a:cs typeface="Arial"/>
              </a:rPr>
              <a:t>‘assume’ </a:t>
            </a:r>
            <a:r>
              <a:rPr dirty="0" sz="1100" spc="-15" i="1">
                <a:latin typeface="Arial"/>
                <a:cs typeface="Arial"/>
              </a:rPr>
              <a:t>you make </a:t>
            </a:r>
            <a:r>
              <a:rPr dirty="0" sz="1100" spc="-10" i="1">
                <a:latin typeface="Arial"/>
                <a:cs typeface="Arial"/>
              </a:rPr>
              <a:t>an </a:t>
            </a:r>
            <a:r>
              <a:rPr dirty="0" sz="1100" spc="-5" i="1">
                <a:latin typeface="Arial"/>
                <a:cs typeface="Arial"/>
              </a:rPr>
              <a:t>‘ass’ out of ‘u’ </a:t>
            </a:r>
            <a:r>
              <a:rPr dirty="0" sz="1100" spc="-10" i="1">
                <a:latin typeface="Arial"/>
                <a:cs typeface="Arial"/>
              </a:rPr>
              <a:t>and </a:t>
            </a:r>
            <a:r>
              <a:rPr dirty="0" sz="1100" spc="-5" i="1">
                <a:latin typeface="Arial"/>
                <a:cs typeface="Arial"/>
              </a:rPr>
              <a:t>‘me’</a:t>
            </a:r>
            <a:r>
              <a:rPr dirty="0" sz="1100" spc="-5">
                <a:latin typeface="Constantia"/>
                <a:cs typeface="Constantia"/>
              </a:rPr>
              <a:t>Q  </a:t>
            </a:r>
            <a:r>
              <a:rPr dirty="0" sz="1100" spc="-60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can’t </a:t>
            </a:r>
            <a:r>
              <a:rPr dirty="0" sz="1100" spc="-15">
                <a:latin typeface="Arial"/>
                <a:cs typeface="Arial"/>
              </a:rPr>
              <a:t>know </a:t>
            </a:r>
            <a:r>
              <a:rPr dirty="0" sz="1100" spc="-10">
                <a:latin typeface="Arial"/>
                <a:cs typeface="Arial"/>
              </a:rPr>
              <a:t>everything, </a:t>
            </a:r>
            <a:r>
              <a:rPr dirty="0" sz="1100" spc="-5">
                <a:latin typeface="Arial"/>
                <a:cs typeface="Arial"/>
              </a:rPr>
              <a:t>so </a:t>
            </a:r>
            <a:r>
              <a:rPr dirty="0" sz="1100" spc="-15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5">
                <a:latin typeface="Arial"/>
                <a:cs typeface="Arial"/>
              </a:rPr>
              <a:t>make  </a:t>
            </a:r>
            <a:r>
              <a:rPr dirty="0" sz="1100" spc="-10">
                <a:latin typeface="Arial"/>
                <a:cs typeface="Arial"/>
              </a:rPr>
              <a:t>assumptions.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5" b="1">
                <a:latin typeface="Arial"/>
                <a:cs typeface="Arial"/>
              </a:rPr>
              <a:t>For </a:t>
            </a:r>
            <a:r>
              <a:rPr dirty="0" sz="1100" spc="-10" b="1">
                <a:latin typeface="Arial"/>
                <a:cs typeface="Arial"/>
              </a:rPr>
              <a:t>PM, </a:t>
            </a:r>
            <a:r>
              <a:rPr dirty="0" sz="1100" spc="-5" b="1">
                <a:latin typeface="Arial"/>
                <a:cs typeface="Arial"/>
              </a:rPr>
              <a:t>it is vital that </a:t>
            </a:r>
            <a:r>
              <a:rPr dirty="0" sz="1100" spc="-20" b="1">
                <a:latin typeface="Arial"/>
                <a:cs typeface="Arial"/>
              </a:rPr>
              <a:t>you </a:t>
            </a:r>
            <a:r>
              <a:rPr dirty="0" sz="1100" spc="-10" b="1">
                <a:latin typeface="Arial"/>
                <a:cs typeface="Arial"/>
              </a:rPr>
              <a:t>record </a:t>
            </a:r>
            <a:r>
              <a:rPr dirty="0" sz="1100" spc="-5" b="1">
                <a:latin typeface="Arial"/>
                <a:cs typeface="Arial"/>
              </a:rPr>
              <a:t>all </a:t>
            </a:r>
            <a:r>
              <a:rPr dirty="0" sz="1100" spc="-10" b="1">
                <a:latin typeface="Arial"/>
                <a:cs typeface="Arial"/>
              </a:rPr>
              <a:t>assumptions and </a:t>
            </a:r>
            <a:r>
              <a:rPr dirty="0" sz="1100" spc="-5" b="1">
                <a:latin typeface="Arial"/>
                <a:cs typeface="Arial"/>
              </a:rPr>
              <a:t>get  the </a:t>
            </a:r>
            <a:r>
              <a:rPr dirty="0" sz="1100" spc="-10" b="1">
                <a:latin typeface="Arial"/>
                <a:cs typeface="Arial"/>
              </a:rPr>
              <a:t>project sponsor </a:t>
            </a:r>
            <a:r>
              <a:rPr dirty="0" sz="1100" spc="-5" b="1">
                <a:latin typeface="Arial"/>
                <a:cs typeface="Arial"/>
              </a:rPr>
              <a:t>to sign off </a:t>
            </a:r>
            <a:r>
              <a:rPr dirty="0" sz="1100" spc="-10" b="1">
                <a:latin typeface="Arial"/>
                <a:cs typeface="Arial"/>
              </a:rPr>
              <a:t>on </a:t>
            </a:r>
            <a:r>
              <a:rPr dirty="0" sz="1100" spc="-5" b="1">
                <a:latin typeface="Arial"/>
                <a:cs typeface="Arial"/>
              </a:rPr>
              <a:t>those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assumptions</a:t>
            </a:r>
            <a:endParaRPr sz="1100">
              <a:latin typeface="Arial"/>
              <a:cs typeface="Arial"/>
            </a:endParaRPr>
          </a:p>
          <a:p>
            <a:pPr marL="289560" marR="104775">
              <a:lnSpc>
                <a:spcPct val="102600"/>
              </a:lnSpc>
              <a:spcBef>
                <a:spcPts val="300"/>
              </a:spcBef>
            </a:pPr>
            <a:r>
              <a:rPr dirty="0" sz="1100" spc="-25">
                <a:latin typeface="Arial"/>
                <a:cs typeface="Arial"/>
              </a:rPr>
              <a:t>Typical </a:t>
            </a:r>
            <a:r>
              <a:rPr dirty="0" sz="1100" spc="-5">
                <a:latin typeface="Arial"/>
                <a:cs typeface="Arial"/>
              </a:rPr>
              <a:t>internal assumptions </a:t>
            </a:r>
            <a:r>
              <a:rPr dirty="0" sz="1100" spc="-10">
                <a:latin typeface="Arial"/>
                <a:cs typeface="Arial"/>
              </a:rPr>
              <a:t>would be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availability </a:t>
            </a:r>
            <a:r>
              <a:rPr dirty="0" sz="1100" spc="-5">
                <a:latin typeface="Arial"/>
                <a:cs typeface="Arial"/>
              </a:rPr>
              <a:t>of  </a:t>
            </a:r>
            <a:r>
              <a:rPr dirty="0" sz="1100" spc="-25">
                <a:latin typeface="Arial"/>
                <a:cs typeface="Arial"/>
              </a:rPr>
              <a:t>key </a:t>
            </a:r>
            <a:r>
              <a:rPr dirty="0" sz="1100" spc="-5">
                <a:latin typeface="Arial"/>
                <a:cs typeface="Arial"/>
              </a:rPr>
              <a:t>personnel and/or equipment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a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  <a:p>
            <a:pPr marL="289560" marR="108585">
              <a:lnSpc>
                <a:spcPct val="102699"/>
              </a:lnSpc>
              <a:spcBef>
                <a:spcPts val="300"/>
              </a:spcBef>
            </a:pPr>
            <a:r>
              <a:rPr dirty="0" sz="1100" spc="-25">
                <a:latin typeface="Arial"/>
                <a:cs typeface="Arial"/>
              </a:rPr>
              <a:t>Typical </a:t>
            </a:r>
            <a:r>
              <a:rPr dirty="0" sz="1100" spc="-10">
                <a:latin typeface="Arial"/>
                <a:cs typeface="Arial"/>
              </a:rPr>
              <a:t>external </a:t>
            </a:r>
            <a:r>
              <a:rPr dirty="0" sz="1100" spc="-5">
                <a:latin typeface="Arial"/>
                <a:cs typeface="Arial"/>
              </a:rPr>
              <a:t>assumptions </a:t>
            </a:r>
            <a:r>
              <a:rPr dirty="0" sz="1100" spc="-10">
                <a:latin typeface="Arial"/>
                <a:cs typeface="Arial"/>
              </a:rPr>
              <a:t>would be </a:t>
            </a:r>
            <a:r>
              <a:rPr dirty="0" sz="1100" spc="-5">
                <a:latin typeface="Arial"/>
                <a:cs typeface="Arial"/>
              </a:rPr>
              <a:t>that the client  (sponsor) will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5">
                <a:latin typeface="Arial"/>
                <a:cs typeface="Arial"/>
              </a:rPr>
              <a:t>necessary all planning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permissions.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6266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01902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40112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76298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94641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4395" y="940230"/>
            <a:ext cx="3636645" cy="111061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Provides </a:t>
            </a:r>
            <a:r>
              <a:rPr dirty="0" sz="1100" spc="-5">
                <a:latin typeface="Arial"/>
                <a:cs typeface="Arial"/>
              </a:rPr>
              <a:t>the basis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making future decisions in relation to  scope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changes</a:t>
            </a:r>
            <a:endParaRPr sz="1100">
              <a:latin typeface="Arial"/>
              <a:cs typeface="Arial"/>
            </a:endParaRPr>
          </a:p>
          <a:p>
            <a:pPr marL="12700" marR="523875">
              <a:lnSpc>
                <a:spcPct val="107900"/>
              </a:lnSpc>
              <a:spcBef>
                <a:spcPts val="229"/>
              </a:spcBef>
            </a:pPr>
            <a:r>
              <a:rPr dirty="0" sz="1100" spc="-5">
                <a:latin typeface="Arial"/>
                <a:cs typeface="Arial"/>
              </a:rPr>
              <a:t>Intended to </a:t>
            </a:r>
            <a:r>
              <a:rPr dirty="0" sz="1100" spc="-15">
                <a:latin typeface="Arial"/>
                <a:cs typeface="Arial"/>
              </a:rPr>
              <a:t>make </a:t>
            </a:r>
            <a:r>
              <a:rPr dirty="0" sz="1100" spc="-5">
                <a:latin typeface="Arial"/>
                <a:cs typeface="Arial"/>
              </a:rPr>
              <a:t>sure that all </a:t>
            </a:r>
            <a:r>
              <a:rPr dirty="0" sz="1100" spc="-10">
                <a:latin typeface="Arial"/>
                <a:cs typeface="Arial"/>
              </a:rPr>
              <a:t>stakeholders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10">
                <a:latin typeface="Arial"/>
                <a:cs typeface="Arial"/>
              </a:rPr>
              <a:t>a  common knowledge </a:t>
            </a:r>
            <a:r>
              <a:rPr dirty="0" sz="1100" spc="-5">
                <a:latin typeface="Arial"/>
                <a:cs typeface="Arial"/>
              </a:rPr>
              <a:t>of what the project entails  Addresses </a:t>
            </a:r>
            <a:r>
              <a:rPr dirty="0" sz="1100" spc="-10">
                <a:latin typeface="Arial"/>
                <a:cs typeface="Arial"/>
              </a:rPr>
              <a:t>7 </a:t>
            </a:r>
            <a:r>
              <a:rPr dirty="0" sz="1100" spc="-25">
                <a:latin typeface="Arial"/>
                <a:cs typeface="Arial"/>
              </a:rPr>
              <a:t>key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questions: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000" spc="-15">
                <a:latin typeface="Arial"/>
                <a:cs typeface="Arial"/>
              </a:rPr>
              <a:t>Who, </a:t>
            </a:r>
            <a:r>
              <a:rPr dirty="0" sz="1000" spc="-5">
                <a:latin typeface="Arial"/>
                <a:cs typeface="Arial"/>
              </a:rPr>
              <a:t>What, When, </a:t>
            </a:r>
            <a:r>
              <a:rPr dirty="0" sz="1000" spc="-35">
                <a:latin typeface="Arial"/>
                <a:cs typeface="Arial"/>
              </a:rPr>
              <a:t>Why, </a:t>
            </a:r>
            <a:r>
              <a:rPr dirty="0" sz="1000" spc="-5">
                <a:latin typeface="Arial"/>
                <a:cs typeface="Arial"/>
              </a:rPr>
              <a:t>Where, </a:t>
            </a:r>
            <a:r>
              <a:rPr dirty="0" sz="1000" spc="-25">
                <a:latin typeface="Arial"/>
                <a:cs typeface="Arial"/>
              </a:rPr>
              <a:t>How, </a:t>
            </a:r>
            <a:r>
              <a:rPr dirty="0" sz="1000" spc="-10">
                <a:latin typeface="Arial"/>
                <a:cs typeface="Arial"/>
              </a:rPr>
              <a:t>How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many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05650" y="2166188"/>
            <a:ext cx="3996690" cy="234315"/>
          </a:xfrm>
          <a:prstGeom prst="rect">
            <a:avLst/>
          </a:prstGeom>
          <a:solidFill>
            <a:srgbClr val="262685"/>
          </a:solidFill>
        </p:spPr>
        <p:txBody>
          <a:bodyPr wrap="square" lIns="0" tIns="15240" rIns="0" bIns="0" rtlCol="0" vert="horz">
            <a:spAutoFit/>
          </a:bodyPr>
          <a:lstStyle/>
          <a:p>
            <a:pPr marL="53975">
              <a:lnSpc>
                <a:spcPct val="100000"/>
              </a:lnSpc>
              <a:spcBef>
                <a:spcPts val="120"/>
              </a:spcBef>
            </a:pP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Elephants Child -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Rudyard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Kipling (1902)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5650" y="2400096"/>
            <a:ext cx="3996690" cy="744855"/>
          </a:xfrm>
          <a:prstGeom prst="rect">
            <a:avLst/>
          </a:prstGeom>
          <a:solidFill>
            <a:srgbClr val="E9E9F2"/>
          </a:solidFill>
        </p:spPr>
        <p:txBody>
          <a:bodyPr wrap="square" lIns="0" tIns="32384" rIns="0" bIns="0" rtlCol="0" vert="horz">
            <a:spAutoFit/>
          </a:bodyPr>
          <a:lstStyle/>
          <a:p>
            <a:pPr marL="53975">
              <a:lnSpc>
                <a:spcPct val="100000"/>
              </a:lnSpc>
              <a:spcBef>
                <a:spcPts val="254"/>
              </a:spcBef>
            </a:pPr>
            <a:r>
              <a:rPr dirty="0" sz="1100" spc="-5">
                <a:latin typeface="Arial"/>
                <a:cs typeface="Arial"/>
              </a:rPr>
              <a:t>I </a:t>
            </a:r>
            <a:r>
              <a:rPr dirty="0" sz="1100" spc="-15">
                <a:latin typeface="Arial"/>
                <a:cs typeface="Arial"/>
              </a:rPr>
              <a:t>keep </a:t>
            </a:r>
            <a:r>
              <a:rPr dirty="0" sz="1100" spc="-10">
                <a:latin typeface="Arial"/>
                <a:cs typeface="Arial"/>
              </a:rPr>
              <a:t>6 </a:t>
            </a:r>
            <a:r>
              <a:rPr dirty="0" sz="1100" spc="-5">
                <a:latin typeface="Arial"/>
                <a:cs typeface="Arial"/>
              </a:rPr>
              <a:t>honest </a:t>
            </a:r>
            <a:r>
              <a:rPr dirty="0" sz="1100">
                <a:latin typeface="Arial"/>
                <a:cs typeface="Arial"/>
              </a:rPr>
              <a:t>serving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men,</a:t>
            </a:r>
            <a:endParaRPr sz="1100">
              <a:latin typeface="Arial"/>
              <a:cs typeface="Arial"/>
            </a:endParaRPr>
          </a:p>
          <a:p>
            <a:pPr marL="53975" marR="1274445" indent="719455">
              <a:lnSpc>
                <a:spcPct val="102600"/>
              </a:lnSpc>
            </a:pPr>
            <a:r>
              <a:rPr dirty="0" sz="1100" spc="-10">
                <a:latin typeface="Arial"/>
                <a:cs typeface="Arial"/>
              </a:rPr>
              <a:t>(they </a:t>
            </a:r>
            <a:r>
              <a:rPr dirty="0" sz="1100" spc="-5">
                <a:latin typeface="Arial"/>
                <a:cs typeface="Arial"/>
              </a:rPr>
              <a:t>taught </a:t>
            </a:r>
            <a:r>
              <a:rPr dirty="0" sz="1100" spc="-10">
                <a:latin typeface="Arial"/>
                <a:cs typeface="Arial"/>
              </a:rPr>
              <a:t>me </a:t>
            </a:r>
            <a:r>
              <a:rPr dirty="0" sz="1100" spc="-5">
                <a:latin typeface="Arial"/>
                <a:cs typeface="Arial"/>
              </a:rPr>
              <a:t>all I </a:t>
            </a:r>
            <a:r>
              <a:rPr dirty="0" sz="1100" spc="-10">
                <a:latin typeface="Arial"/>
                <a:cs typeface="Arial"/>
              </a:rPr>
              <a:t>knew),  </a:t>
            </a:r>
            <a:r>
              <a:rPr dirty="0" sz="1100" spc="-5">
                <a:latin typeface="Arial"/>
                <a:cs typeface="Arial"/>
              </a:rPr>
              <a:t>Their </a:t>
            </a:r>
            <a:r>
              <a:rPr dirty="0" sz="1100" spc="-10">
                <a:latin typeface="Arial"/>
                <a:cs typeface="Arial"/>
              </a:rPr>
              <a:t>names </a:t>
            </a:r>
            <a:r>
              <a:rPr dirty="0" sz="1100" spc="-5">
                <a:latin typeface="Arial"/>
                <a:cs typeface="Arial"/>
              </a:rPr>
              <a:t>are </a:t>
            </a:r>
            <a:r>
              <a:rPr dirty="0" sz="1100" spc="-10">
                <a:latin typeface="Arial"/>
                <a:cs typeface="Arial"/>
              </a:rPr>
              <a:t>What and </a:t>
            </a:r>
            <a:r>
              <a:rPr dirty="0" sz="1100" spc="-20">
                <a:latin typeface="Arial"/>
                <a:cs typeface="Arial"/>
              </a:rPr>
              <a:t>Why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When,</a:t>
            </a:r>
            <a:endParaRPr sz="1100">
              <a:latin typeface="Arial"/>
              <a:cs typeface="Arial"/>
            </a:endParaRPr>
          </a:p>
          <a:p>
            <a:pPr marL="8128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15">
                <a:latin typeface="Arial"/>
                <a:cs typeface="Arial"/>
              </a:rPr>
              <a:t>How </a:t>
            </a:r>
            <a:r>
              <a:rPr dirty="0" sz="1100" spc="-10">
                <a:latin typeface="Arial"/>
                <a:cs typeface="Arial"/>
              </a:rPr>
              <a:t>and Where and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Who.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6266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Scope Statement 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v.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Statement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of Work</a:t>
            </a:r>
            <a:r>
              <a:rPr dirty="0" sz="14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(SOW)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4543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6643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87438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47294" y="1331745"/>
            <a:ext cx="3639820" cy="1209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5080">
              <a:lnSpc>
                <a:spcPct val="125299"/>
              </a:lnSpc>
              <a:spcBef>
                <a:spcPts val="100"/>
              </a:spcBef>
            </a:pPr>
            <a:r>
              <a:rPr dirty="0" sz="1100" spc="-10">
                <a:latin typeface="Arial"/>
                <a:cs typeface="Arial"/>
              </a:rPr>
              <a:t>Scope </a:t>
            </a:r>
            <a:r>
              <a:rPr dirty="0" sz="1100" spc="-5">
                <a:latin typeface="Arial"/>
                <a:cs typeface="Arial"/>
              </a:rPr>
              <a:t>Statement is </a:t>
            </a:r>
            <a:r>
              <a:rPr dirty="0" sz="1100" spc="-10">
                <a:latin typeface="Arial"/>
                <a:cs typeface="Arial"/>
              </a:rPr>
              <a:t>generated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PM team  </a:t>
            </a:r>
            <a:r>
              <a:rPr dirty="0" sz="1100" spc="-5">
                <a:latin typeface="Arial"/>
                <a:cs typeface="Arial"/>
              </a:rPr>
              <a:t>Statement of </a:t>
            </a:r>
            <a:r>
              <a:rPr dirty="0" sz="1100" spc="-15">
                <a:latin typeface="Arial"/>
                <a:cs typeface="Arial"/>
              </a:rPr>
              <a:t>Work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10">
                <a:latin typeface="Arial"/>
                <a:cs typeface="Arial"/>
              </a:rPr>
              <a:t>generated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client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Statement of </a:t>
            </a:r>
            <a:r>
              <a:rPr dirty="0" sz="1100" spc="-15">
                <a:latin typeface="Arial"/>
                <a:cs typeface="Arial"/>
              </a:rPr>
              <a:t>Work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10">
                <a:latin typeface="Arial"/>
                <a:cs typeface="Arial"/>
              </a:rPr>
              <a:t>a narrative </a:t>
            </a:r>
            <a:r>
              <a:rPr dirty="0" sz="1100" spc="-5">
                <a:latin typeface="Arial"/>
                <a:cs typeface="Arial"/>
              </a:rPr>
              <a:t>description of the </a:t>
            </a:r>
            <a:r>
              <a:rPr dirty="0" sz="1100" spc="-10">
                <a:latin typeface="Arial"/>
                <a:cs typeface="Arial"/>
              </a:rPr>
              <a:t>end  </a:t>
            </a:r>
            <a:r>
              <a:rPr dirty="0" sz="1100" spc="-5">
                <a:latin typeface="Arial"/>
                <a:cs typeface="Arial"/>
              </a:rPr>
              <a:t>results to </a:t>
            </a:r>
            <a:r>
              <a:rPr dirty="0" sz="1100" spc="-10">
                <a:latin typeface="Arial"/>
                <a:cs typeface="Arial"/>
              </a:rPr>
              <a:t>be provided </a:t>
            </a:r>
            <a:r>
              <a:rPr dirty="0" sz="1100" spc="-5">
                <a:latin typeface="Arial"/>
                <a:cs typeface="Arial"/>
              </a:rPr>
              <a:t>under the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contract</a:t>
            </a:r>
            <a:endParaRPr sz="1100">
              <a:latin typeface="Arial"/>
              <a:cs typeface="Arial"/>
            </a:endParaRPr>
          </a:p>
          <a:p>
            <a:pPr marL="12700" marR="73660">
              <a:lnSpc>
                <a:spcPct val="102600"/>
              </a:lnSpc>
              <a:spcBef>
                <a:spcPts val="300"/>
              </a:spcBef>
            </a:pP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construction </a:t>
            </a:r>
            <a:r>
              <a:rPr dirty="0" sz="1100" spc="-10">
                <a:latin typeface="Arial"/>
                <a:cs typeface="Arial"/>
              </a:rPr>
              <a:t>contracts,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20">
                <a:latin typeface="Arial"/>
                <a:cs typeface="Arial"/>
              </a:rPr>
              <a:t>SOW </a:t>
            </a:r>
            <a:r>
              <a:rPr dirty="0" sz="1100" spc="-5">
                <a:latin typeface="Arial"/>
                <a:cs typeface="Arial"/>
              </a:rPr>
              <a:t>typically </a:t>
            </a:r>
            <a:r>
              <a:rPr dirty="0" sz="1100" spc="-10">
                <a:latin typeface="Arial"/>
                <a:cs typeface="Arial"/>
              </a:rPr>
              <a:t>provides </a:t>
            </a:r>
            <a:r>
              <a:rPr dirty="0" sz="1100" spc="-5">
                <a:latin typeface="Arial"/>
                <a:cs typeface="Arial"/>
              </a:rPr>
              <a:t>the  basis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Scope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Statement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6266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80251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0125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22257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43260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64264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169541"/>
            <a:ext cx="3798570" cy="158623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Primarily concerned with what is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what is not included in </a:t>
            </a:r>
            <a:r>
              <a:rPr dirty="0" sz="1100" spc="-10">
                <a:latin typeface="Arial"/>
                <a:cs typeface="Arial"/>
              </a:rPr>
              <a:t>a  </a:t>
            </a:r>
            <a:r>
              <a:rPr dirty="0" sz="1100" spc="-5">
                <a:latin typeface="Arial"/>
                <a:cs typeface="Arial"/>
              </a:rPr>
              <a:t>project.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Processes (not in </a:t>
            </a:r>
            <a:r>
              <a:rPr dirty="0" sz="1100" spc="-10">
                <a:latin typeface="Arial"/>
                <a:cs typeface="Arial"/>
              </a:rPr>
              <a:t>PMBOK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order)</a:t>
            </a:r>
            <a:endParaRPr sz="1100">
              <a:latin typeface="Arial"/>
              <a:cs typeface="Arial"/>
            </a:endParaRPr>
          </a:p>
          <a:p>
            <a:pPr marL="289560" marR="2176145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Collect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Requirements  Define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Scope</a:t>
            </a:r>
            <a:endParaRPr sz="1100">
              <a:latin typeface="Arial"/>
              <a:cs typeface="Arial"/>
            </a:endParaRPr>
          </a:p>
          <a:p>
            <a:pPr marL="289560" marR="2622550">
              <a:lnSpc>
                <a:spcPct val="125299"/>
              </a:lnSpc>
            </a:pPr>
            <a:r>
              <a:rPr dirty="0" sz="1100" spc="-20">
                <a:latin typeface="Arial"/>
                <a:cs typeface="Arial"/>
              </a:rPr>
              <a:t>Verify </a:t>
            </a:r>
            <a:r>
              <a:rPr dirty="0" sz="1100" spc="-10">
                <a:latin typeface="Arial"/>
                <a:cs typeface="Arial"/>
              </a:rPr>
              <a:t>Scope  </a:t>
            </a:r>
            <a:r>
              <a:rPr dirty="0" sz="1100" spc="-5">
                <a:latin typeface="Arial"/>
                <a:cs typeface="Arial"/>
              </a:rPr>
              <a:t>Control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Scope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Create </a:t>
            </a:r>
            <a:r>
              <a:rPr dirty="0" sz="1100" spc="-10">
                <a:latin typeface="Arial"/>
                <a:cs typeface="Arial"/>
              </a:rPr>
              <a:t>WBS (Work Breakdown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Structure)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6266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Scope Statement and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SOW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6608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25294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7294" y="1199907"/>
            <a:ext cx="3909060" cy="15106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0287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Both the client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contractor must </a:t>
            </a:r>
            <a:r>
              <a:rPr dirty="0" sz="1100">
                <a:latin typeface="Arial"/>
                <a:cs typeface="Arial"/>
              </a:rPr>
              <a:t>‘sign-off’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Scope  </a:t>
            </a:r>
            <a:r>
              <a:rPr dirty="0" sz="1100" spc="-5">
                <a:latin typeface="Arial"/>
                <a:cs typeface="Arial"/>
              </a:rPr>
              <a:t>Statement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40">
                <a:latin typeface="Arial"/>
                <a:cs typeface="Arial"/>
              </a:rPr>
              <a:t>SOW.</a:t>
            </a:r>
            <a:endParaRPr sz="1100">
              <a:latin typeface="Arial"/>
              <a:cs typeface="Arial"/>
            </a:endParaRPr>
          </a:p>
          <a:p>
            <a:pPr marL="289560" marR="250190">
              <a:lnSpc>
                <a:spcPct val="102600"/>
              </a:lnSpc>
              <a:spcBef>
                <a:spcPts val="300"/>
              </a:spcBef>
            </a:pPr>
            <a:r>
              <a:rPr dirty="0" sz="1100" spc="-20">
                <a:latin typeface="Arial"/>
                <a:cs typeface="Arial"/>
              </a:rPr>
              <a:t>SOW </a:t>
            </a:r>
            <a:r>
              <a:rPr dirty="0" sz="1100" spc="-5">
                <a:latin typeface="Arial"/>
                <a:cs typeface="Arial"/>
              </a:rPr>
              <a:t>is normally written into the </a:t>
            </a:r>
            <a:r>
              <a:rPr dirty="0" sz="1100" spc="-10">
                <a:latin typeface="Arial"/>
                <a:cs typeface="Arial"/>
              </a:rPr>
              <a:t>contract and therefore  </a:t>
            </a:r>
            <a:r>
              <a:rPr dirty="0" sz="1100" spc="-5">
                <a:latin typeface="Arial"/>
                <a:cs typeface="Arial"/>
              </a:rPr>
              <a:t>signed off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on.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5">
                <a:latin typeface="Arial"/>
                <a:cs typeface="Arial"/>
              </a:rPr>
              <a:t>order of </a:t>
            </a:r>
            <a:r>
              <a:rPr dirty="0" sz="1100">
                <a:latin typeface="Arial"/>
                <a:cs typeface="Arial"/>
              </a:rPr>
              <a:t>priority </a:t>
            </a:r>
            <a:r>
              <a:rPr dirty="0" sz="1100" spc="-10">
                <a:latin typeface="Arial"/>
                <a:cs typeface="Arial"/>
              </a:rPr>
              <a:t>must </a:t>
            </a:r>
            <a:r>
              <a:rPr dirty="0" sz="1100" spc="-5">
                <a:latin typeface="Arial"/>
                <a:cs typeface="Arial"/>
              </a:rPr>
              <a:t>also </a:t>
            </a:r>
            <a:r>
              <a:rPr dirty="0" sz="1100" spc="-10">
                <a:latin typeface="Arial"/>
                <a:cs typeface="Arial"/>
              </a:rPr>
              <a:t>be agreed.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i.e. </a:t>
            </a:r>
            <a:r>
              <a:rPr dirty="0" sz="1100" spc="-20">
                <a:latin typeface="Arial"/>
                <a:cs typeface="Arial"/>
              </a:rPr>
              <a:t>SOW </a:t>
            </a:r>
            <a:r>
              <a:rPr dirty="0" sz="1100" spc="-5">
                <a:latin typeface="Arial"/>
                <a:cs typeface="Arial"/>
              </a:rPr>
              <a:t>is typically </a:t>
            </a:r>
            <a:r>
              <a:rPr dirty="0" sz="1100" spc="-15">
                <a:latin typeface="Arial"/>
                <a:cs typeface="Arial"/>
              </a:rPr>
              <a:t>given </a:t>
            </a:r>
            <a:r>
              <a:rPr dirty="0" sz="1100">
                <a:latin typeface="Arial"/>
                <a:cs typeface="Arial"/>
              </a:rPr>
              <a:t>priority </a:t>
            </a:r>
            <a:r>
              <a:rPr dirty="0" sz="1100" spc="-20">
                <a:latin typeface="Arial"/>
                <a:cs typeface="Arial"/>
              </a:rPr>
              <a:t>over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Scope  </a:t>
            </a:r>
            <a:r>
              <a:rPr dirty="0" sz="1100" spc="-5">
                <a:latin typeface="Arial"/>
                <a:cs typeface="Arial"/>
              </a:rPr>
              <a:t>Statement. If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discrepancy arises </a:t>
            </a:r>
            <a:r>
              <a:rPr dirty="0" sz="1100" spc="-10">
                <a:latin typeface="Arial"/>
                <a:cs typeface="Arial"/>
              </a:rPr>
              <a:t>between </a:t>
            </a:r>
            <a:r>
              <a:rPr dirty="0" sz="1100" spc="-5">
                <a:latin typeface="Arial"/>
                <a:cs typeface="Arial"/>
              </a:rPr>
              <a:t>the documents  the </a:t>
            </a:r>
            <a:r>
              <a:rPr dirty="0" sz="1100" spc="-20">
                <a:latin typeface="Arial"/>
                <a:cs typeface="Arial"/>
              </a:rPr>
              <a:t>SOW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10">
                <a:latin typeface="Arial"/>
                <a:cs typeface="Arial"/>
              </a:rPr>
              <a:t>be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upheld.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6266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3652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Misinterpretation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1649" y="477339"/>
            <a:ext cx="14204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Common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Causes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27654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63840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182182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02557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23560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44563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5363" y="265567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24395" y="1197748"/>
            <a:ext cx="3140075" cy="157099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Mixing </a:t>
            </a:r>
            <a:r>
              <a:rPr dirty="0" sz="1100" spc="-10">
                <a:latin typeface="Arial"/>
                <a:cs typeface="Arial"/>
              </a:rPr>
              <a:t>tasks, specifications, </a:t>
            </a:r>
            <a:r>
              <a:rPr dirty="0" sz="1100" spc="-15">
                <a:latin typeface="Arial"/>
                <a:cs typeface="Arial"/>
              </a:rPr>
              <a:t>approvals,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special  instructions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100" spc="-5">
                <a:latin typeface="Arial"/>
                <a:cs typeface="Arial"/>
              </a:rPr>
              <a:t>Using imprecise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language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‘nearly’ ‘optimum’, ‘approximately’,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  <a:p>
            <a:pPr marL="12700" marR="472440">
              <a:lnSpc>
                <a:spcPct val="125299"/>
              </a:lnSpc>
              <a:spcBef>
                <a:spcPts val="20"/>
              </a:spcBef>
            </a:pPr>
            <a:r>
              <a:rPr dirty="0" sz="1100" spc="-10">
                <a:latin typeface="Arial"/>
                <a:cs typeface="Arial"/>
              </a:rPr>
              <a:t>No </a:t>
            </a:r>
            <a:r>
              <a:rPr dirty="0" sz="1100" spc="-5">
                <a:latin typeface="Arial"/>
                <a:cs typeface="Arial"/>
              </a:rPr>
              <a:t>pattern, structure or chronological order  </a:t>
            </a:r>
            <a:r>
              <a:rPr dirty="0" sz="1100" spc="-10">
                <a:latin typeface="Arial"/>
                <a:cs typeface="Arial"/>
              </a:rPr>
              <a:t>Wide variation </a:t>
            </a: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 spc="-10">
                <a:latin typeface="Arial"/>
                <a:cs typeface="Arial"/>
              </a:rPr>
              <a:t>size </a:t>
            </a:r>
            <a:r>
              <a:rPr dirty="0" sz="1100" spc="-5">
                <a:latin typeface="Arial"/>
                <a:cs typeface="Arial"/>
              </a:rPr>
              <a:t>of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tasks</a:t>
            </a:r>
            <a:endParaRPr sz="1100">
              <a:latin typeface="Arial"/>
              <a:cs typeface="Arial"/>
            </a:endParaRPr>
          </a:p>
          <a:p>
            <a:pPr marL="12700" marR="163195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Wide variation </a:t>
            </a: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 spc="-15">
                <a:latin typeface="Arial"/>
                <a:cs typeface="Arial"/>
              </a:rPr>
              <a:t>how </a:t>
            </a:r>
            <a:r>
              <a:rPr dirty="0" sz="1100" spc="-5">
                <a:latin typeface="Arial"/>
                <a:cs typeface="Arial"/>
              </a:rPr>
              <a:t>to describe details of work  </a:t>
            </a:r>
            <a:r>
              <a:rPr dirty="0" sz="1100" spc="-15">
                <a:latin typeface="Arial"/>
                <a:cs typeface="Arial"/>
              </a:rPr>
              <a:t>Failing </a:t>
            </a:r>
            <a:r>
              <a:rPr dirty="0" sz="1100" spc="-5">
                <a:latin typeface="Arial"/>
                <a:cs typeface="Arial"/>
              </a:rPr>
              <a:t>to obtain third-party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review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6266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3652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Misinterpretation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790483" y="477339"/>
            <a:ext cx="4425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Fi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294" y="1466493"/>
            <a:ext cx="3618229" cy="8801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5">
                <a:latin typeface="Arial"/>
                <a:cs typeface="Arial"/>
              </a:rPr>
              <a:t>effort to </a:t>
            </a:r>
            <a:r>
              <a:rPr dirty="0" sz="1100" spc="-20">
                <a:latin typeface="Arial"/>
                <a:cs typeface="Arial"/>
              </a:rPr>
              <a:t>avoid </a:t>
            </a:r>
            <a:r>
              <a:rPr dirty="0" sz="1100" spc="-10">
                <a:latin typeface="Arial"/>
                <a:cs typeface="Arial"/>
              </a:rPr>
              <a:t>pitfalls a number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private and public  </a:t>
            </a:r>
            <a:r>
              <a:rPr dirty="0" sz="1100" spc="-5">
                <a:latin typeface="Arial"/>
                <a:cs typeface="Arial"/>
              </a:rPr>
              <a:t>bodies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5">
                <a:latin typeface="Arial"/>
                <a:cs typeface="Arial"/>
              </a:rPr>
              <a:t>issued guidelines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preparation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Scope  </a:t>
            </a:r>
            <a:r>
              <a:rPr dirty="0" sz="1100" spc="-5">
                <a:latin typeface="Arial"/>
                <a:cs typeface="Arial"/>
              </a:rPr>
              <a:t>Statements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20">
                <a:latin typeface="Arial"/>
                <a:cs typeface="Arial"/>
              </a:rPr>
              <a:t>SOWs</a:t>
            </a:r>
            <a:endParaRPr sz="1100">
              <a:latin typeface="Arial"/>
              <a:cs typeface="Arial"/>
            </a:endParaRPr>
          </a:p>
          <a:p>
            <a:pPr marL="12700" marR="491490">
              <a:lnSpc>
                <a:spcPct val="102699"/>
              </a:lnSpc>
            </a:pPr>
            <a:r>
              <a:rPr dirty="0" sz="1100" spc="-10">
                <a:latin typeface="Arial"/>
                <a:cs typeface="Arial"/>
              </a:rPr>
              <a:t>NASA </a:t>
            </a:r>
            <a:r>
              <a:rPr dirty="0" sz="1100" spc="-20">
                <a:latin typeface="Arial"/>
                <a:cs typeface="Arial"/>
              </a:rPr>
              <a:t>SOW </a:t>
            </a:r>
            <a:r>
              <a:rPr dirty="0" sz="1100" spc="-5">
                <a:latin typeface="Arial"/>
                <a:cs typeface="Arial"/>
              </a:rPr>
              <a:t>Guidance </a:t>
            </a:r>
            <a:r>
              <a:rPr dirty="0" sz="1100" spc="-20">
                <a:latin typeface="Arial"/>
                <a:cs typeface="Arial"/>
              </a:rPr>
              <a:t>Available </a:t>
            </a:r>
            <a:r>
              <a:rPr dirty="0" sz="1100" spc="-5">
                <a:latin typeface="Arial"/>
                <a:cs typeface="Arial"/>
              </a:rPr>
              <a:t>from:  </a:t>
            </a:r>
            <a:r>
              <a:rPr dirty="0" sz="1100" spc="-10">
                <a:latin typeface="Arial"/>
                <a:cs typeface="Arial"/>
                <a:hlinkClick r:id="rId4"/>
              </a:rPr>
              <a:t>www.hq.nasa.gov/office/procurement/newreq1.htm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6266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Advantages of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Statements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00965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39175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75361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08887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29261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67473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305683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24395" y="930857"/>
            <a:ext cx="3545204" cy="22390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70815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Enables </a:t>
            </a:r>
            <a:r>
              <a:rPr dirty="0" sz="1100" spc="-5">
                <a:latin typeface="Arial"/>
                <a:cs typeface="Arial"/>
              </a:rPr>
              <a:t>client </a:t>
            </a:r>
            <a:r>
              <a:rPr dirty="0" sz="1100" spc="-10">
                <a:latin typeface="Arial"/>
                <a:cs typeface="Arial"/>
              </a:rPr>
              <a:t>and contractor </a:t>
            </a:r>
            <a:r>
              <a:rPr dirty="0" sz="1100" spc="-5">
                <a:latin typeface="Arial"/>
                <a:cs typeface="Arial"/>
              </a:rPr>
              <a:t>to understand the project  requirements </a:t>
            </a:r>
            <a:r>
              <a:rPr dirty="0" sz="1100" spc="-10">
                <a:latin typeface="Arial"/>
                <a:cs typeface="Arial"/>
              </a:rPr>
              <a:t>and needs.</a:t>
            </a:r>
            <a:endParaRPr sz="1100">
              <a:latin typeface="Arial"/>
              <a:cs typeface="Arial"/>
            </a:endParaRPr>
          </a:p>
          <a:p>
            <a:pPr marL="12700" marR="386715">
              <a:lnSpc>
                <a:spcPct val="102699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Reduces </a:t>
            </a:r>
            <a:r>
              <a:rPr dirty="0" sz="1100" spc="-5">
                <a:latin typeface="Arial"/>
                <a:cs typeface="Arial"/>
              </a:rPr>
              <a:t>claims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disputes under the </a:t>
            </a:r>
            <a:r>
              <a:rPr dirty="0" sz="1100" spc="-10">
                <a:latin typeface="Arial"/>
                <a:cs typeface="Arial"/>
              </a:rPr>
              <a:t>contract </a:t>
            </a:r>
            <a:r>
              <a:rPr dirty="0" sz="1100" spc="-20">
                <a:latin typeface="Arial"/>
                <a:cs typeface="Arial"/>
              </a:rPr>
              <a:t>by  </a:t>
            </a:r>
            <a:r>
              <a:rPr dirty="0" sz="1100" spc="-5">
                <a:latin typeface="Arial"/>
                <a:cs typeface="Arial"/>
              </a:rPr>
              <a:t>identifying potential issues early in 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project.</a:t>
            </a:r>
            <a:endParaRPr sz="1100">
              <a:latin typeface="Arial"/>
              <a:cs typeface="Arial"/>
            </a:endParaRPr>
          </a:p>
          <a:p>
            <a:pPr marL="12700" marR="198755">
              <a:lnSpc>
                <a:spcPts val="1200"/>
              </a:lnSpc>
              <a:spcBef>
                <a:spcPts val="315"/>
              </a:spcBef>
            </a:pPr>
            <a:r>
              <a:rPr dirty="0" sz="1100" spc="-15">
                <a:latin typeface="Arial"/>
                <a:cs typeface="Arial"/>
              </a:rPr>
              <a:t>Forces </a:t>
            </a:r>
            <a:r>
              <a:rPr dirty="0" sz="1100" spc="-10">
                <a:latin typeface="Arial"/>
                <a:cs typeface="Arial"/>
              </a:rPr>
              <a:t>Designers, Engineers, PM </a:t>
            </a:r>
            <a:r>
              <a:rPr dirty="0" sz="1100" spc="-5">
                <a:latin typeface="Arial"/>
                <a:cs typeface="Arial"/>
              </a:rPr>
              <a:t>team, </a:t>
            </a:r>
            <a:r>
              <a:rPr dirty="0" sz="1100" spc="-10">
                <a:latin typeface="Arial"/>
                <a:cs typeface="Arial"/>
              </a:rPr>
              <a:t>QS </a:t>
            </a:r>
            <a:r>
              <a:rPr dirty="0" sz="1100" spc="-5">
                <a:latin typeface="Arial"/>
                <a:cs typeface="Arial"/>
              </a:rPr>
              <a:t>team, </a:t>
            </a:r>
            <a:r>
              <a:rPr dirty="0" sz="1100" spc="-10">
                <a:latin typeface="Arial"/>
                <a:cs typeface="Arial"/>
              </a:rPr>
              <a:t>CM  </a:t>
            </a:r>
            <a:r>
              <a:rPr dirty="0" sz="1100" spc="-5">
                <a:latin typeface="Arial"/>
                <a:cs typeface="Arial"/>
              </a:rPr>
              <a:t>team, etc. to </a:t>
            </a:r>
            <a:r>
              <a:rPr dirty="0" sz="1100" spc="-10">
                <a:latin typeface="Arial"/>
                <a:cs typeface="Arial"/>
              </a:rPr>
              <a:t>re-examine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20">
                <a:latin typeface="Arial"/>
                <a:cs typeface="Arial"/>
              </a:rPr>
              <a:t>SOW </a:t>
            </a:r>
            <a:r>
              <a:rPr dirty="0" sz="1100" spc="-5">
                <a:latin typeface="Arial"/>
                <a:cs typeface="Arial"/>
              </a:rPr>
              <a:t>in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detail.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(typically post </a:t>
            </a:r>
            <a:r>
              <a:rPr dirty="0" sz="1000" spc="-10">
                <a:latin typeface="Arial"/>
                <a:cs typeface="Arial"/>
              </a:rPr>
              <a:t>tender, </a:t>
            </a:r>
            <a:r>
              <a:rPr dirty="0" sz="1000" spc="-5">
                <a:latin typeface="Arial"/>
                <a:cs typeface="Arial"/>
              </a:rPr>
              <a:t>and pre-contract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signing)</a:t>
            </a:r>
            <a:endParaRPr sz="1000">
              <a:latin typeface="Arial"/>
              <a:cs typeface="Arial"/>
            </a:endParaRPr>
          </a:p>
          <a:p>
            <a:pPr marL="12700" marR="348615">
              <a:lnSpc>
                <a:spcPct val="102699"/>
              </a:lnSpc>
              <a:spcBef>
                <a:spcPts val="315"/>
              </a:spcBef>
            </a:pPr>
            <a:r>
              <a:rPr dirty="0" sz="1100" spc="-5">
                <a:latin typeface="Arial"/>
                <a:cs typeface="Arial"/>
              </a:rPr>
              <a:t>Minimises RFIs </a:t>
            </a:r>
            <a:r>
              <a:rPr dirty="0" sz="1100" spc="-10">
                <a:latin typeface="Arial"/>
                <a:cs typeface="Arial"/>
              </a:rPr>
              <a:t>and Change </a:t>
            </a:r>
            <a:r>
              <a:rPr dirty="0" sz="1100" spc="-5">
                <a:latin typeface="Arial"/>
                <a:cs typeface="Arial"/>
              </a:rPr>
              <a:t>Orders;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delays  </a:t>
            </a:r>
            <a:r>
              <a:rPr dirty="0" sz="1100" spc="-5">
                <a:latin typeface="Arial"/>
                <a:cs typeface="Arial"/>
              </a:rPr>
              <a:t>associated.</a:t>
            </a:r>
            <a:endParaRPr sz="1100">
              <a:latin typeface="Arial"/>
              <a:cs typeface="Arial"/>
            </a:endParaRPr>
          </a:p>
          <a:p>
            <a:pPr marL="12700" marR="2540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Provides a </a:t>
            </a:r>
            <a:r>
              <a:rPr dirty="0" sz="1100" spc="-5">
                <a:latin typeface="Arial"/>
                <a:cs typeface="Arial"/>
              </a:rPr>
              <a:t>clear baseline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performance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15">
                <a:latin typeface="Arial"/>
                <a:cs typeface="Arial"/>
              </a:rPr>
              <a:t>covers </a:t>
            </a:r>
            <a:r>
              <a:rPr dirty="0" sz="1100" spc="-5">
                <a:latin typeface="Arial"/>
                <a:cs typeface="Arial"/>
              </a:rPr>
              <a:t>the  </a:t>
            </a:r>
            <a:r>
              <a:rPr dirty="0" sz="1100">
                <a:latin typeface="Arial"/>
                <a:cs typeface="Arial"/>
              </a:rPr>
              <a:t>virtually </a:t>
            </a:r>
            <a:r>
              <a:rPr dirty="0" sz="1100" spc="-15">
                <a:latin typeface="Arial"/>
                <a:cs typeface="Arial"/>
              </a:rPr>
              <a:t>every </a:t>
            </a:r>
            <a:r>
              <a:rPr dirty="0" sz="1100" spc="-5">
                <a:latin typeface="Arial"/>
                <a:cs typeface="Arial"/>
              </a:rPr>
              <a:t>aspect of 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Clarifies acceptance tests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>
                <a:latin typeface="Arial"/>
                <a:cs typeface="Arial"/>
              </a:rPr>
              <a:t>criteria </a:t>
            </a:r>
            <a:r>
              <a:rPr dirty="0" sz="1100" spc="-5">
                <a:latin typeface="Arial"/>
                <a:cs typeface="Arial"/>
              </a:rPr>
              <a:t>early in the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6266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Validate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188236"/>
            <a:ext cx="3146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</a:rPr>
              <a:t>Part </a:t>
            </a:r>
            <a:r>
              <a:rPr dirty="0" sz="1100" spc="-5">
                <a:latin typeface="Arial"/>
                <a:cs typeface="Arial"/>
              </a:rPr>
              <a:t>of the Monitoring </a:t>
            </a:r>
            <a:r>
              <a:rPr dirty="0" sz="1100" spc="-10">
                <a:latin typeface="Arial"/>
                <a:cs typeface="Arial"/>
              </a:rPr>
              <a:t>&amp; </a:t>
            </a:r>
            <a:r>
              <a:rPr dirty="0" sz="1100" spc="-5">
                <a:latin typeface="Arial"/>
                <a:cs typeface="Arial"/>
              </a:rPr>
              <a:t>Controlling Process</a:t>
            </a:r>
            <a:r>
              <a:rPr dirty="0" sz="1100" spc="-10">
                <a:latin typeface="Arial"/>
                <a:cs typeface="Arial"/>
              </a:rPr>
              <a:t> 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4520" y="1496480"/>
            <a:ext cx="3587015" cy="1143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6266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Validation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0872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57058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205766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41324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4395" y="1129930"/>
            <a:ext cx="3590925" cy="17405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33401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Scope </a:t>
            </a:r>
            <a:r>
              <a:rPr dirty="0" sz="1100" spc="-15">
                <a:latin typeface="Arial"/>
                <a:cs typeface="Arial"/>
              </a:rPr>
              <a:t>Validation </a:t>
            </a:r>
            <a:r>
              <a:rPr dirty="0" sz="1100" spc="-5">
                <a:latin typeface="Arial"/>
                <a:cs typeface="Arial"/>
              </a:rPr>
              <a:t>is carried out </a:t>
            </a:r>
            <a:r>
              <a:rPr dirty="0" sz="1100" spc="-20">
                <a:latin typeface="Arial"/>
                <a:cs typeface="Arial"/>
              </a:rPr>
              <a:t>over </a:t>
            </a:r>
            <a:r>
              <a:rPr dirty="0" sz="1100" spc="-5">
                <a:latin typeface="Arial"/>
                <a:cs typeface="Arial"/>
              </a:rPr>
              <a:t>the entire project  </a:t>
            </a:r>
            <a:r>
              <a:rPr dirty="0" sz="1100" spc="-10">
                <a:latin typeface="Arial"/>
                <a:cs typeface="Arial"/>
              </a:rPr>
              <a:t>duration, </a:t>
            </a:r>
            <a:r>
              <a:rPr dirty="0" sz="1100" spc="-5">
                <a:latin typeface="Arial"/>
                <a:cs typeface="Arial"/>
              </a:rPr>
              <a:t>not just at the </a:t>
            </a:r>
            <a:r>
              <a:rPr dirty="0" sz="1100">
                <a:latin typeface="Arial"/>
                <a:cs typeface="Arial"/>
              </a:rPr>
              <a:t>start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00"/>
              </a:lnSpc>
              <a:spcBef>
                <a:spcPts val="315"/>
              </a:spcBef>
            </a:pPr>
            <a:r>
              <a:rPr dirty="0" sz="1100" spc="-5">
                <a:latin typeface="Arial"/>
                <a:cs typeface="Arial"/>
              </a:rPr>
              <a:t>Initial </a:t>
            </a:r>
            <a:r>
              <a:rPr dirty="0" sz="1100" spc="-15">
                <a:latin typeface="Arial"/>
                <a:cs typeface="Arial"/>
              </a:rPr>
              <a:t>Validation involves </a:t>
            </a:r>
            <a:r>
              <a:rPr dirty="0" sz="1100" spc="-5">
                <a:latin typeface="Arial"/>
                <a:cs typeface="Arial"/>
              </a:rPr>
              <a:t>obtaining the </a:t>
            </a:r>
            <a:r>
              <a:rPr dirty="0" sz="1100" spc="-10">
                <a:latin typeface="Arial"/>
                <a:cs typeface="Arial"/>
              </a:rPr>
              <a:t>stakeholders formal  </a:t>
            </a:r>
            <a:r>
              <a:rPr dirty="0" sz="1100" spc="-5">
                <a:latin typeface="Arial"/>
                <a:cs typeface="Arial"/>
              </a:rPr>
              <a:t>acceptance of the project scope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associated  </a:t>
            </a:r>
            <a:r>
              <a:rPr dirty="0" sz="1100" spc="-15">
                <a:latin typeface="Arial"/>
                <a:cs typeface="Arial"/>
              </a:rPr>
              <a:t>deliverables.</a:t>
            </a:r>
            <a:endParaRPr sz="1100">
              <a:latin typeface="Arial"/>
              <a:cs typeface="Arial"/>
            </a:endParaRPr>
          </a:p>
          <a:p>
            <a:pPr marL="289560" marR="97155">
              <a:lnSpc>
                <a:spcPct val="100000"/>
              </a:lnSpc>
              <a:spcBef>
                <a:spcPts val="145"/>
              </a:spcBef>
            </a:pPr>
            <a:r>
              <a:rPr dirty="0" sz="1000" spc="-5">
                <a:latin typeface="Arial"/>
                <a:cs typeface="Arial"/>
              </a:rPr>
              <a:t>This first Scope Statement is </a:t>
            </a:r>
            <a:r>
              <a:rPr dirty="0" sz="1000" spc="-10">
                <a:latin typeface="Arial"/>
                <a:cs typeface="Arial"/>
              </a:rPr>
              <a:t>referred </a:t>
            </a:r>
            <a:r>
              <a:rPr dirty="0" sz="1000" spc="-5">
                <a:latin typeface="Arial"/>
                <a:cs typeface="Arial"/>
              </a:rPr>
              <a:t>to as the </a:t>
            </a:r>
            <a:r>
              <a:rPr dirty="0" sz="1000" spc="-5" b="1">
                <a:latin typeface="Arial"/>
                <a:cs typeface="Arial"/>
              </a:rPr>
              <a:t>‘Baseline  Scope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Statement’</a:t>
            </a:r>
            <a:endParaRPr sz="1000">
              <a:latin typeface="Arial"/>
              <a:cs typeface="Arial"/>
            </a:endParaRPr>
          </a:p>
          <a:p>
            <a:pPr marL="12700" marR="18415">
              <a:lnSpc>
                <a:spcPct val="102600"/>
              </a:lnSpc>
              <a:spcBef>
                <a:spcPts val="315"/>
              </a:spcBef>
            </a:pPr>
            <a:r>
              <a:rPr dirty="0" sz="1100" spc="-10">
                <a:latin typeface="Arial"/>
                <a:cs typeface="Arial"/>
              </a:rPr>
              <a:t>Thereafter, Scope </a:t>
            </a:r>
            <a:r>
              <a:rPr dirty="0" sz="1100" spc="-15">
                <a:latin typeface="Arial"/>
                <a:cs typeface="Arial"/>
              </a:rPr>
              <a:t>Validation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15">
                <a:latin typeface="Arial"/>
                <a:cs typeface="Arial"/>
              </a:rPr>
              <a:t>involved </a:t>
            </a:r>
            <a:r>
              <a:rPr dirty="0" sz="1100" spc="-5">
                <a:latin typeface="Arial"/>
                <a:cs typeface="Arial"/>
              </a:rPr>
              <a:t>with </a:t>
            </a:r>
            <a:r>
              <a:rPr dirty="0" sz="1100" spc="-10">
                <a:latin typeface="Arial"/>
                <a:cs typeface="Arial"/>
              </a:rPr>
              <a:t>checking and  verifying </a:t>
            </a:r>
            <a:r>
              <a:rPr dirty="0" sz="1100" spc="-5">
                <a:latin typeface="Arial"/>
                <a:cs typeface="Arial"/>
              </a:rPr>
              <a:t>that project </a:t>
            </a:r>
            <a:r>
              <a:rPr dirty="0" sz="1100" spc="-10">
                <a:latin typeface="Arial"/>
                <a:cs typeface="Arial"/>
              </a:rPr>
              <a:t>deliverables and </a:t>
            </a:r>
            <a:r>
              <a:rPr dirty="0" sz="1100" spc="-5">
                <a:latin typeface="Arial"/>
                <a:cs typeface="Arial"/>
              </a:rPr>
              <a:t>requirements are  being met in accordance with the </a:t>
            </a:r>
            <a:r>
              <a:rPr dirty="0" sz="1100" spc="-10">
                <a:latin typeface="Arial"/>
                <a:cs typeface="Arial"/>
              </a:rPr>
              <a:t>Scope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Statement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6266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3671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Validation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2825" y="477339"/>
            <a:ext cx="6102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Cont.</a:t>
            </a:r>
            <a:r>
              <a:rPr dirty="0" sz="14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4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30147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68357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06568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61987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24395" y="1222678"/>
            <a:ext cx="3627120" cy="15106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374015">
              <a:lnSpc>
                <a:spcPct val="102600"/>
              </a:lnSpc>
              <a:spcBef>
                <a:spcPts val="55"/>
              </a:spcBef>
            </a:pPr>
            <a:r>
              <a:rPr dirty="0" sz="1100" spc="-15">
                <a:latin typeface="Arial"/>
                <a:cs typeface="Arial"/>
              </a:rPr>
              <a:t>Validation </a:t>
            </a:r>
            <a:r>
              <a:rPr dirty="0" sz="1100" spc="-5">
                <a:latin typeface="Arial"/>
                <a:cs typeface="Arial"/>
              </a:rPr>
              <a:t>includes inspections to ensure that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  </a:t>
            </a:r>
            <a:r>
              <a:rPr dirty="0" sz="1100" spc="-15">
                <a:latin typeface="Arial"/>
                <a:cs typeface="Arial"/>
              </a:rPr>
              <a:t>Deliverables </a:t>
            </a:r>
            <a:r>
              <a:rPr dirty="0" sz="1100" spc="-5">
                <a:latin typeface="Arial"/>
                <a:cs typeface="Arial"/>
              </a:rPr>
              <a:t>are being met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accepted.</a:t>
            </a:r>
            <a:endParaRPr sz="1100">
              <a:latin typeface="Arial"/>
              <a:cs typeface="Arial"/>
            </a:endParaRPr>
          </a:p>
          <a:p>
            <a:pPr marL="12700" marR="44132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If Project </a:t>
            </a:r>
            <a:r>
              <a:rPr dirty="0" sz="1100" spc="-15">
                <a:latin typeface="Arial"/>
                <a:cs typeface="Arial"/>
              </a:rPr>
              <a:t>Deliverables </a:t>
            </a:r>
            <a:r>
              <a:rPr dirty="0" sz="1100" spc="-5">
                <a:latin typeface="Arial"/>
                <a:cs typeface="Arial"/>
              </a:rPr>
              <a:t>are not being accepted, the  </a:t>
            </a:r>
            <a:r>
              <a:rPr dirty="0" sz="1100" spc="-10">
                <a:latin typeface="Arial"/>
                <a:cs typeface="Arial"/>
              </a:rPr>
              <a:t>validation </a:t>
            </a:r>
            <a:r>
              <a:rPr dirty="0" sz="1100" spc="-5">
                <a:latin typeface="Arial"/>
                <a:cs typeface="Arial"/>
              </a:rPr>
              <a:t>process records the reasons </a:t>
            </a:r>
            <a:r>
              <a:rPr dirty="0" sz="1100" spc="-20">
                <a:latin typeface="Arial"/>
                <a:cs typeface="Arial"/>
              </a:rPr>
              <a:t>for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rejection.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Rejection typically leads to Requested </a:t>
            </a:r>
            <a:r>
              <a:rPr dirty="0" sz="1100" spc="-10">
                <a:latin typeface="Arial"/>
                <a:cs typeface="Arial"/>
              </a:rPr>
              <a:t>Changes, </a:t>
            </a:r>
            <a:r>
              <a:rPr dirty="0" sz="1100" spc="-5">
                <a:latin typeface="Arial"/>
                <a:cs typeface="Arial"/>
              </a:rPr>
              <a:t>which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are  passed to the </a:t>
            </a:r>
            <a:r>
              <a:rPr dirty="0" sz="1100" spc="-10">
                <a:latin typeface="Arial"/>
                <a:cs typeface="Arial"/>
              </a:rPr>
              <a:t>Integrated Change </a:t>
            </a:r>
            <a:r>
              <a:rPr dirty="0" sz="1100" spc="-5">
                <a:latin typeface="Arial"/>
                <a:cs typeface="Arial"/>
              </a:rPr>
              <a:t>Control Process to  identify potential impacts </a:t>
            </a:r>
            <a:r>
              <a:rPr dirty="0" sz="1100" spc="-10">
                <a:latin typeface="Arial"/>
                <a:cs typeface="Arial"/>
              </a:rPr>
              <a:t>on time, </a:t>
            </a:r>
            <a:r>
              <a:rPr dirty="0" sz="1100" spc="-5">
                <a:latin typeface="Arial"/>
                <a:cs typeface="Arial"/>
              </a:rPr>
              <a:t>cost, etc.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Rejection can also lead to </a:t>
            </a:r>
            <a:r>
              <a:rPr dirty="0" sz="1100" spc="-10">
                <a:latin typeface="Arial"/>
                <a:cs typeface="Arial"/>
              </a:rPr>
              <a:t>Corrective </a:t>
            </a:r>
            <a:r>
              <a:rPr dirty="0" sz="1100" spc="-5">
                <a:latin typeface="Arial"/>
                <a:cs typeface="Arial"/>
              </a:rPr>
              <a:t>Actions (ie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Rework)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6266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Scope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115452"/>
            <a:ext cx="328485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</a:rPr>
              <a:t>Part </a:t>
            </a:r>
            <a:r>
              <a:rPr dirty="0" sz="1100" spc="-5">
                <a:latin typeface="Arial"/>
                <a:cs typeface="Arial"/>
              </a:rPr>
              <a:t>of the Monitoring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Controlling Process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4564" y="1423702"/>
            <a:ext cx="3587011" cy="1325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6266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Scope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91625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29835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7294" y="1283282"/>
            <a:ext cx="3829685" cy="13004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4859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Scope </a:t>
            </a:r>
            <a:r>
              <a:rPr dirty="0" sz="1100" spc="-5">
                <a:latin typeface="Arial"/>
                <a:cs typeface="Arial"/>
              </a:rPr>
              <a:t>Creep.</a:t>
            </a:r>
            <a:r>
              <a:rPr dirty="0" sz="1100" spc="-1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.</a:t>
            </a:r>
            <a:r>
              <a:rPr dirty="0" sz="1100" spc="-1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.</a:t>
            </a:r>
            <a:r>
              <a:rPr dirty="0" sz="1100" spc="-130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There is </a:t>
            </a:r>
            <a:r>
              <a:rPr dirty="0" sz="1100" spc="-10" i="1">
                <a:latin typeface="Arial"/>
                <a:cs typeface="Arial"/>
              </a:rPr>
              <a:t>no </a:t>
            </a:r>
            <a:r>
              <a:rPr dirty="0" sz="1100" spc="-5" i="1">
                <a:latin typeface="Arial"/>
                <a:cs typeface="Arial"/>
              </a:rPr>
              <a:t>such thing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as scope </a:t>
            </a:r>
            <a:r>
              <a:rPr dirty="0" sz="1100" spc="-15" i="1">
                <a:latin typeface="Arial"/>
                <a:cs typeface="Arial"/>
              </a:rPr>
              <a:t>creep,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only  </a:t>
            </a:r>
            <a:r>
              <a:rPr dirty="0" sz="1100" spc="-5" i="1">
                <a:latin typeface="Arial"/>
                <a:cs typeface="Arial"/>
              </a:rPr>
              <a:t>scope gallop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10">
                <a:latin typeface="Constantia"/>
                <a:cs typeface="Constantia"/>
              </a:rPr>
              <a:t>Q</a:t>
            </a:r>
            <a:endParaRPr sz="11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Arial"/>
                <a:cs typeface="Arial"/>
              </a:rPr>
              <a:t>AKA </a:t>
            </a:r>
            <a:r>
              <a:rPr dirty="0" sz="1100" spc="-5">
                <a:latin typeface="Arial"/>
                <a:cs typeface="Arial"/>
              </a:rPr>
              <a:t>‘kitchen sink syndrome’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10">
                <a:latin typeface="Constantia"/>
                <a:cs typeface="Constantia"/>
              </a:rPr>
              <a:t>Q</a:t>
            </a:r>
            <a:endParaRPr sz="1100">
              <a:latin typeface="Constantia"/>
              <a:cs typeface="Constantia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It is </a:t>
            </a:r>
            <a:r>
              <a:rPr dirty="0" sz="1100" spc="-10">
                <a:latin typeface="Arial"/>
                <a:cs typeface="Arial"/>
              </a:rPr>
              <a:t>a gradual process,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which additional (unauthorized)  work is </a:t>
            </a:r>
            <a:r>
              <a:rPr dirty="0" sz="1100" spc="-10">
                <a:latin typeface="Arial"/>
                <a:cs typeface="Arial"/>
              </a:rPr>
              <a:t>added </a:t>
            </a:r>
            <a:r>
              <a:rPr dirty="0" sz="1100" spc="-5">
                <a:latin typeface="Arial"/>
                <a:cs typeface="Arial"/>
              </a:rPr>
              <a:t>to the original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  <a:p>
            <a:pPr marL="289560" marR="299085">
              <a:lnSpc>
                <a:spcPct val="102699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If not properly handled, it can </a:t>
            </a:r>
            <a:r>
              <a:rPr dirty="0" sz="1100" spc="-10">
                <a:latin typeface="Arial"/>
                <a:cs typeface="Arial"/>
              </a:rPr>
              <a:t>destroy a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and a 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5">
                <a:latin typeface="Arial"/>
                <a:cs typeface="Arial"/>
              </a:rPr>
              <a:t>Manager’s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reputation.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6266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Scope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Creep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45806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05019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26023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64233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1125459"/>
            <a:ext cx="3890645" cy="1630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744220" indent="-277495">
              <a:lnSpc>
                <a:spcPct val="125299"/>
              </a:lnSpc>
              <a:spcBef>
                <a:spcPts val="100"/>
              </a:spcBef>
            </a:pPr>
            <a:r>
              <a:rPr dirty="0" sz="1100" spc="-10">
                <a:latin typeface="Arial"/>
                <a:cs typeface="Arial"/>
              </a:rPr>
              <a:t>Provided </a:t>
            </a:r>
            <a:r>
              <a:rPr dirty="0" sz="1100" spc="-5">
                <a:latin typeface="Arial"/>
                <a:cs typeface="Arial"/>
              </a:rPr>
              <a:t>it is controlled, it is not </a:t>
            </a:r>
            <a:r>
              <a:rPr dirty="0" sz="1100" spc="-15">
                <a:latin typeface="Arial"/>
                <a:cs typeface="Arial"/>
              </a:rPr>
              <a:t>always </a:t>
            </a:r>
            <a:r>
              <a:rPr dirty="0" sz="1100" spc="-10">
                <a:latin typeface="Arial"/>
                <a:cs typeface="Arial"/>
              </a:rPr>
              <a:t>a bad </a:t>
            </a:r>
            <a:r>
              <a:rPr dirty="0" sz="1100" spc="-5">
                <a:latin typeface="Arial"/>
                <a:cs typeface="Arial"/>
              </a:rPr>
              <a:t>thing  </a:t>
            </a:r>
            <a:r>
              <a:rPr dirty="0" sz="1100" spc="-10">
                <a:latin typeface="Arial"/>
                <a:cs typeface="Arial"/>
              </a:rPr>
              <a:t>Can </a:t>
            </a:r>
            <a:r>
              <a:rPr dirty="0" sz="1100" spc="-5">
                <a:latin typeface="Arial"/>
                <a:cs typeface="Arial"/>
              </a:rPr>
              <a:t>lead to increased profitability of </a:t>
            </a:r>
            <a:r>
              <a:rPr dirty="0" sz="1100" spc="-10">
                <a:latin typeface="Arial"/>
                <a:cs typeface="Arial"/>
              </a:rPr>
              <a:t>a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contract</a:t>
            </a:r>
            <a:endParaRPr sz="1100">
              <a:latin typeface="Arial"/>
              <a:cs typeface="Arial"/>
            </a:endParaRPr>
          </a:p>
          <a:p>
            <a:pPr marL="12700" marR="15113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Sometimes used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the unscrupulous as </a:t>
            </a:r>
            <a:r>
              <a:rPr dirty="0" sz="1100" spc="-10">
                <a:latin typeface="Arial"/>
                <a:cs typeface="Arial"/>
              </a:rPr>
              <a:t>a means </a:t>
            </a:r>
            <a:r>
              <a:rPr dirty="0" sz="1100" spc="-5">
                <a:latin typeface="Arial"/>
                <a:cs typeface="Arial"/>
              </a:rPr>
              <a:t>to bargain 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25">
                <a:latin typeface="Arial"/>
                <a:cs typeface="Arial"/>
              </a:rPr>
              <a:t>EOT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a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contract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Additional works anticipated to </a:t>
            </a:r>
            <a:r>
              <a:rPr dirty="0" sz="1100" spc="-15">
                <a:latin typeface="Arial"/>
                <a:cs typeface="Arial"/>
              </a:rPr>
              <a:t>take </a:t>
            </a:r>
            <a:r>
              <a:rPr dirty="0" sz="1100" spc="-10">
                <a:latin typeface="Arial"/>
                <a:cs typeface="Arial"/>
              </a:rPr>
              <a:t>2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weeks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propose to </a:t>
            </a:r>
            <a:r>
              <a:rPr dirty="0" sz="1100">
                <a:latin typeface="Arial"/>
                <a:cs typeface="Arial"/>
              </a:rPr>
              <a:t>carry </a:t>
            </a:r>
            <a:r>
              <a:rPr dirty="0" sz="1100" spc="-5">
                <a:latin typeface="Arial"/>
                <a:cs typeface="Arial"/>
              </a:rPr>
              <a:t>out the works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condition that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25">
                <a:latin typeface="Arial"/>
                <a:cs typeface="Arial"/>
              </a:rPr>
              <a:t>EOT </a:t>
            </a:r>
            <a:r>
              <a:rPr dirty="0" sz="1100" spc="-5">
                <a:latin typeface="Arial"/>
                <a:cs typeface="Arial"/>
              </a:rPr>
              <a:t>of  </a:t>
            </a:r>
            <a:r>
              <a:rPr dirty="0" sz="1100" spc="-10">
                <a:latin typeface="Arial"/>
                <a:cs typeface="Arial"/>
              </a:rPr>
              <a:t>3 weeks </a:t>
            </a:r>
            <a:r>
              <a:rPr dirty="0" sz="1100" spc="-5">
                <a:latin typeface="Arial"/>
                <a:cs typeface="Arial"/>
              </a:rPr>
              <a:t>is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granted.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15">
                <a:latin typeface="Arial"/>
                <a:cs typeface="Arial"/>
              </a:rPr>
              <a:t>New </a:t>
            </a:r>
            <a:r>
              <a:rPr dirty="0" sz="1100" spc="-10">
                <a:latin typeface="Arial"/>
                <a:cs typeface="Arial"/>
              </a:rPr>
              <a:t>DoF Contracts </a:t>
            </a:r>
            <a:r>
              <a:rPr dirty="0" sz="1100" spc="-15">
                <a:latin typeface="Arial"/>
                <a:cs typeface="Arial"/>
              </a:rPr>
              <a:t>make </a:t>
            </a:r>
            <a:r>
              <a:rPr dirty="0" sz="1100" spc="-5">
                <a:latin typeface="Arial"/>
                <a:cs typeface="Arial"/>
              </a:rPr>
              <a:t>this very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difficult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6266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Definition of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684196"/>
            <a:ext cx="350901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80" b="1">
                <a:latin typeface="Arial"/>
                <a:cs typeface="Arial"/>
              </a:rPr>
              <a:t>T</a:t>
            </a:r>
            <a:r>
              <a:rPr dirty="0" sz="1100" spc="-80">
                <a:latin typeface="Arial"/>
                <a:cs typeface="Arial"/>
              </a:rPr>
              <a:t>he </a:t>
            </a:r>
            <a:r>
              <a:rPr dirty="0" sz="1100" spc="-20">
                <a:latin typeface="Arial"/>
                <a:cs typeface="Arial"/>
              </a:rPr>
              <a:t>work </a:t>
            </a:r>
            <a:r>
              <a:rPr dirty="0" sz="1100">
                <a:latin typeface="Arial"/>
                <a:cs typeface="Arial"/>
              </a:rPr>
              <a:t>that </a:t>
            </a:r>
            <a:r>
              <a:rPr dirty="0" sz="1100" spc="-105">
                <a:latin typeface="Arial"/>
                <a:cs typeface="Arial"/>
              </a:rPr>
              <a:t>needs </a:t>
            </a:r>
            <a:r>
              <a:rPr dirty="0" sz="1100" spc="20">
                <a:latin typeface="Arial"/>
                <a:cs typeface="Arial"/>
              </a:rPr>
              <a:t>to </a:t>
            </a:r>
            <a:r>
              <a:rPr dirty="0" sz="1100" spc="-114">
                <a:latin typeface="Arial"/>
                <a:cs typeface="Arial"/>
              </a:rPr>
              <a:t>be </a:t>
            </a:r>
            <a:r>
              <a:rPr dirty="0" sz="1100" spc="-80">
                <a:latin typeface="Arial"/>
                <a:cs typeface="Arial"/>
              </a:rPr>
              <a:t>accomplished </a:t>
            </a:r>
            <a:r>
              <a:rPr dirty="0" sz="1100" spc="20">
                <a:latin typeface="Arial"/>
                <a:cs typeface="Arial"/>
              </a:rPr>
              <a:t>to </a:t>
            </a:r>
            <a:r>
              <a:rPr dirty="0" sz="1100" spc="-20">
                <a:latin typeface="Arial"/>
                <a:cs typeface="Arial"/>
              </a:rPr>
              <a:t>deliver </a:t>
            </a:r>
            <a:r>
              <a:rPr dirty="0" sz="1100" spc="-95">
                <a:latin typeface="Arial"/>
                <a:cs typeface="Arial"/>
              </a:rPr>
              <a:t>a </a:t>
            </a:r>
            <a:r>
              <a:rPr dirty="0" sz="1100" spc="-30">
                <a:latin typeface="Arial"/>
                <a:cs typeface="Arial"/>
              </a:rPr>
              <a:t>product</a:t>
            </a:r>
            <a:r>
              <a:rPr dirty="0" sz="1100" spc="-30" b="1">
                <a:latin typeface="Arial"/>
                <a:cs typeface="Arial"/>
              </a:rPr>
              <a:t>,  </a:t>
            </a:r>
            <a:r>
              <a:rPr dirty="0" sz="1100" spc="-55">
                <a:latin typeface="Arial"/>
                <a:cs typeface="Arial"/>
              </a:rPr>
              <a:t>service </a:t>
            </a:r>
            <a:r>
              <a:rPr dirty="0" sz="1100" spc="50">
                <a:latin typeface="Arial"/>
                <a:cs typeface="Arial"/>
              </a:rPr>
              <a:t>or </a:t>
            </a:r>
            <a:r>
              <a:rPr dirty="0" sz="1100" spc="15">
                <a:latin typeface="Arial"/>
                <a:cs typeface="Arial"/>
              </a:rPr>
              <a:t>result </a:t>
            </a:r>
            <a:r>
              <a:rPr dirty="0" sz="1100" spc="-30">
                <a:latin typeface="Arial"/>
                <a:cs typeface="Arial"/>
              </a:rPr>
              <a:t>with the </a:t>
            </a:r>
            <a:r>
              <a:rPr dirty="0" sz="1100" spc="-65">
                <a:latin typeface="Arial"/>
                <a:cs typeface="Arial"/>
              </a:rPr>
              <a:t>specified </a:t>
            </a:r>
            <a:r>
              <a:rPr dirty="0" sz="1100" spc="-25">
                <a:latin typeface="Arial"/>
                <a:cs typeface="Arial"/>
              </a:rPr>
              <a:t>features </a:t>
            </a:r>
            <a:r>
              <a:rPr dirty="0" sz="1100" spc="-95">
                <a:latin typeface="Arial"/>
                <a:cs typeface="Arial"/>
              </a:rPr>
              <a:t>and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functions</a:t>
            </a:r>
            <a:r>
              <a:rPr dirty="0" sz="1100" spc="-25" b="1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6266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Scope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17754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59760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80764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01767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37953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56296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71479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91853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47294" y="844941"/>
            <a:ext cx="3792854" cy="23590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>
                <a:latin typeface="Arial"/>
                <a:cs typeface="Arial"/>
              </a:rPr>
              <a:t>Inputs:</a:t>
            </a:r>
            <a:endParaRPr sz="1100">
              <a:latin typeface="Arial"/>
              <a:cs typeface="Arial"/>
            </a:endParaRPr>
          </a:p>
          <a:p>
            <a:pPr marL="12700" marR="1625600" indent="27686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Partially </a:t>
            </a:r>
            <a:r>
              <a:rPr dirty="0" sz="1100" spc="-15">
                <a:latin typeface="Arial"/>
                <a:cs typeface="Arial"/>
              </a:rPr>
              <a:t>covered; refer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book  </a:t>
            </a:r>
            <a:r>
              <a:rPr dirty="0" sz="1100" spc="-5">
                <a:latin typeface="Arial"/>
                <a:cs typeface="Arial"/>
              </a:rPr>
              <a:t>Outputs </a:t>
            </a:r>
            <a:r>
              <a:rPr dirty="0" sz="1100" spc="-10">
                <a:latin typeface="Arial"/>
                <a:cs typeface="Arial"/>
              </a:rPr>
              <a:t>(refer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book </a:t>
            </a:r>
            <a:r>
              <a:rPr dirty="0" sz="1100" spc="-20">
                <a:latin typeface="Arial"/>
                <a:cs typeface="Arial"/>
              </a:rPr>
              <a:t>for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details)</a:t>
            </a:r>
            <a:endParaRPr sz="1100">
              <a:latin typeface="Arial"/>
              <a:cs typeface="Arial"/>
            </a:endParaRPr>
          </a:p>
          <a:p>
            <a:pPr marL="289560" marR="1053465">
              <a:lnSpc>
                <a:spcPct val="125299"/>
              </a:lnSpc>
            </a:pPr>
            <a:r>
              <a:rPr dirty="0" sz="1100" spc="-15">
                <a:latin typeface="Arial"/>
                <a:cs typeface="Arial"/>
              </a:rPr>
              <a:t>Work Performance </a:t>
            </a:r>
            <a:r>
              <a:rPr dirty="0" sz="1100" spc="-10">
                <a:latin typeface="Arial"/>
                <a:cs typeface="Arial"/>
              </a:rPr>
              <a:t>Measurements  </a:t>
            </a:r>
            <a:r>
              <a:rPr dirty="0" sz="1100" spc="-5">
                <a:latin typeface="Arial"/>
                <a:cs typeface="Arial"/>
              </a:rPr>
              <a:t>Organisational Process Assets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Updates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Change </a:t>
            </a:r>
            <a:r>
              <a:rPr dirty="0" sz="1100" spc="-5">
                <a:latin typeface="Arial"/>
                <a:cs typeface="Arial"/>
              </a:rPr>
              <a:t>Requests - </a:t>
            </a:r>
            <a:r>
              <a:rPr dirty="0" sz="1100" spc="-10">
                <a:latin typeface="Arial"/>
                <a:cs typeface="Arial"/>
              </a:rPr>
              <a:t>Scope </a:t>
            </a:r>
            <a:r>
              <a:rPr dirty="0" sz="1100" spc="-5">
                <a:latin typeface="Arial"/>
                <a:cs typeface="Arial"/>
              </a:rPr>
              <a:t>control </a:t>
            </a:r>
            <a:r>
              <a:rPr dirty="0" sz="1100" spc="-10">
                <a:latin typeface="Arial"/>
                <a:cs typeface="Arial"/>
              </a:rPr>
              <a:t>does </a:t>
            </a:r>
            <a:r>
              <a:rPr dirty="0" sz="1100" spc="-5">
                <a:latin typeface="Arial"/>
                <a:cs typeface="Arial"/>
              </a:rPr>
              <a:t>not </a:t>
            </a:r>
            <a:r>
              <a:rPr dirty="0" sz="1100" spc="-10">
                <a:latin typeface="Arial"/>
                <a:cs typeface="Arial"/>
              </a:rPr>
              <a:t>mean </a:t>
            </a:r>
            <a:r>
              <a:rPr dirty="0" sz="1100" spc="-15">
                <a:latin typeface="Arial"/>
                <a:cs typeface="Arial"/>
              </a:rPr>
              <a:t>always  saying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‘no’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Plan Updates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ts val="1200"/>
              </a:lnSpc>
              <a:spcBef>
                <a:spcPts val="170"/>
              </a:spcBef>
            </a:pPr>
            <a:r>
              <a:rPr dirty="0" sz="1000" spc="-5">
                <a:latin typeface="Arial"/>
                <a:cs typeface="Arial"/>
              </a:rPr>
              <a:t>Scope Baseline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Update</a:t>
            </a:r>
            <a:endParaRPr sz="1000">
              <a:latin typeface="Arial"/>
              <a:cs typeface="Arial"/>
            </a:endParaRPr>
          </a:p>
          <a:p>
            <a:pPr marL="566420">
              <a:lnSpc>
                <a:spcPts val="1200"/>
              </a:lnSpc>
            </a:pPr>
            <a:r>
              <a:rPr dirty="0" sz="1000" spc="-5">
                <a:latin typeface="Arial"/>
                <a:cs typeface="Arial"/>
              </a:rPr>
              <a:t>Other Baseline Updates (Time, Cost,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etc.)</a:t>
            </a:r>
            <a:endParaRPr sz="1000">
              <a:latin typeface="Arial"/>
              <a:cs typeface="Arial"/>
            </a:endParaRPr>
          </a:p>
          <a:p>
            <a:pPr marL="289560" marR="78105">
              <a:lnSpc>
                <a:spcPct val="102600"/>
              </a:lnSpc>
              <a:spcBef>
                <a:spcPts val="320"/>
              </a:spcBef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Document </a:t>
            </a:r>
            <a:r>
              <a:rPr dirty="0" sz="1100" spc="-5">
                <a:latin typeface="Arial"/>
                <a:cs typeface="Arial"/>
              </a:rPr>
              <a:t>Updates - Requirements </a:t>
            </a:r>
            <a:r>
              <a:rPr dirty="0" sz="1100" spc="-10">
                <a:latin typeface="Arial"/>
                <a:cs typeface="Arial"/>
              </a:rPr>
              <a:t>Documents, 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31057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50036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68377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01910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20253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68969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87312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8000" y="101733"/>
            <a:ext cx="3904615" cy="2875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85369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Scope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1924050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Scope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</a:pPr>
            <a:r>
              <a:rPr dirty="0" sz="1100" spc="-15">
                <a:latin typeface="Arial"/>
                <a:cs typeface="Arial"/>
              </a:rPr>
              <a:t>Variance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Analysis:</a:t>
            </a:r>
            <a:endParaRPr sz="1100">
              <a:latin typeface="Arial"/>
              <a:cs typeface="Arial"/>
            </a:endParaRPr>
          </a:p>
          <a:p>
            <a:pPr marL="528955" marR="647065">
              <a:lnSpc>
                <a:spcPct val="113199"/>
              </a:lnSpc>
              <a:spcBef>
                <a:spcPts val="160"/>
              </a:spcBef>
            </a:pPr>
            <a:r>
              <a:rPr dirty="0" sz="1100" spc="-5">
                <a:latin typeface="Arial"/>
                <a:cs typeface="Arial"/>
              </a:rPr>
              <a:t>Determination of the magnitude of </a:t>
            </a:r>
            <a:r>
              <a:rPr dirty="0" sz="1100" spc="-10">
                <a:latin typeface="Arial"/>
                <a:cs typeface="Arial"/>
              </a:rPr>
              <a:t>variations  </a:t>
            </a:r>
            <a:r>
              <a:rPr dirty="0" sz="1100" spc="-5">
                <a:latin typeface="Arial"/>
                <a:cs typeface="Arial"/>
              </a:rPr>
              <a:t>Determination of the cause of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variations</a:t>
            </a:r>
            <a:endParaRPr sz="1100">
              <a:latin typeface="Arial"/>
              <a:cs typeface="Arial"/>
            </a:endParaRPr>
          </a:p>
          <a:p>
            <a:pPr marL="805815" marR="9779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Some variations are </a:t>
            </a:r>
            <a:r>
              <a:rPr dirty="0" sz="1000">
                <a:latin typeface="Arial"/>
                <a:cs typeface="Arial"/>
              </a:rPr>
              <a:t>borne </a:t>
            </a:r>
            <a:r>
              <a:rPr dirty="0" sz="1000" spc="-15">
                <a:latin typeface="Arial"/>
                <a:cs typeface="Arial"/>
              </a:rPr>
              <a:t>by </a:t>
            </a:r>
            <a:r>
              <a:rPr dirty="0" sz="1000" spc="-5">
                <a:latin typeface="Arial"/>
                <a:cs typeface="Arial"/>
              </a:rPr>
              <a:t>the client; others </a:t>
            </a:r>
            <a:r>
              <a:rPr dirty="0" sz="1000" spc="-15">
                <a:latin typeface="Arial"/>
                <a:cs typeface="Arial"/>
              </a:rPr>
              <a:t>by </a:t>
            </a:r>
            <a:r>
              <a:rPr dirty="0" sz="1000" spc="-5">
                <a:latin typeface="Arial"/>
                <a:cs typeface="Arial"/>
              </a:rPr>
              <a:t>the  contractor</a:t>
            </a:r>
            <a:endParaRPr sz="10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90"/>
              </a:spcBef>
            </a:pPr>
            <a:r>
              <a:rPr dirty="0" sz="1100" spc="-5">
                <a:latin typeface="Arial"/>
                <a:cs typeface="Arial"/>
              </a:rPr>
              <a:t>Re-planning</a:t>
            </a:r>
            <a:endParaRPr sz="1100">
              <a:latin typeface="Arial"/>
              <a:cs typeface="Arial"/>
            </a:endParaRPr>
          </a:p>
          <a:p>
            <a:pPr marL="805815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10">
                <a:latin typeface="Arial"/>
                <a:cs typeface="Arial"/>
              </a:rPr>
              <a:t>Approved </a:t>
            </a:r>
            <a:r>
              <a:rPr dirty="0" sz="1000" spc="-5">
                <a:latin typeface="Arial"/>
                <a:cs typeface="Arial"/>
              </a:rPr>
              <a:t>change requests can </a:t>
            </a:r>
            <a:r>
              <a:rPr dirty="0" sz="1000" spc="-10">
                <a:latin typeface="Arial"/>
                <a:cs typeface="Arial"/>
              </a:rPr>
              <a:t>effect </a:t>
            </a:r>
            <a:r>
              <a:rPr dirty="0" sz="1000" spc="-5">
                <a:latin typeface="Arial"/>
                <a:cs typeface="Arial"/>
              </a:rPr>
              <a:t>the project scope  usually require changes to the </a:t>
            </a:r>
            <a:r>
              <a:rPr dirty="0" sz="1000" spc="-10">
                <a:latin typeface="Arial"/>
                <a:cs typeface="Arial"/>
              </a:rPr>
              <a:t>WBS, </a:t>
            </a:r>
            <a:r>
              <a:rPr dirty="0" sz="1000" spc="-5">
                <a:latin typeface="Arial"/>
                <a:cs typeface="Arial"/>
              </a:rPr>
              <a:t>WBS </a:t>
            </a:r>
            <a:r>
              <a:rPr dirty="0" sz="1000" spc="-10">
                <a:latin typeface="Arial"/>
                <a:cs typeface="Arial"/>
              </a:rPr>
              <a:t>dictionary,  </a:t>
            </a:r>
            <a:r>
              <a:rPr dirty="0" sz="1000" spc="-5">
                <a:latin typeface="Arial"/>
                <a:cs typeface="Arial"/>
              </a:rPr>
              <a:t>Schedules, Scope Statement, PM Plan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85"/>
              </a:spcBef>
            </a:pPr>
            <a:r>
              <a:rPr dirty="0" sz="1100" spc="-10">
                <a:latin typeface="Arial"/>
                <a:cs typeface="Arial"/>
              </a:rPr>
              <a:t>Change </a:t>
            </a:r>
            <a:r>
              <a:rPr dirty="0" sz="1100" spc="-5">
                <a:latin typeface="Arial"/>
                <a:cs typeface="Arial"/>
              </a:rPr>
              <a:t>Control System</a:t>
            </a:r>
            <a:endParaRPr sz="1100">
              <a:latin typeface="Arial"/>
              <a:cs typeface="Arial"/>
            </a:endParaRPr>
          </a:p>
          <a:p>
            <a:pPr marL="805815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Impact assessment, documentation, authorization,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02552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Breakdown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Breakdown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139010"/>
            <a:ext cx="22047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</a:rPr>
              <a:t>Part </a:t>
            </a:r>
            <a:r>
              <a:rPr dirty="0" sz="1100" spc="-5">
                <a:latin typeface="Arial"/>
                <a:cs typeface="Arial"/>
              </a:rPr>
              <a:t>of the Planning Process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9205" y="1498814"/>
            <a:ext cx="3535565" cy="1211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02552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Breakdown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Breakdown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537816"/>
            <a:ext cx="3886835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 i="1">
                <a:latin typeface="Arial"/>
                <a:cs typeface="Arial"/>
              </a:rPr>
              <a:t>A hierarchical </a:t>
            </a:r>
            <a:r>
              <a:rPr dirty="0" sz="1100" spc="-5" i="1">
                <a:latin typeface="Arial"/>
                <a:cs typeface="Arial"/>
              </a:rPr>
              <a:t>decomposition of the total scope of work to </a:t>
            </a:r>
            <a:r>
              <a:rPr dirty="0" sz="1100" spc="-10" i="1">
                <a:latin typeface="Arial"/>
                <a:cs typeface="Arial"/>
              </a:rPr>
              <a:t>be  </a:t>
            </a:r>
            <a:r>
              <a:rPr dirty="0" sz="1100" spc="-5" i="1">
                <a:latin typeface="Arial"/>
                <a:cs typeface="Arial"/>
              </a:rPr>
              <a:t>carried out </a:t>
            </a:r>
            <a:r>
              <a:rPr dirty="0" sz="1100" spc="-20" i="1">
                <a:latin typeface="Arial"/>
                <a:cs typeface="Arial"/>
              </a:rPr>
              <a:t>by </a:t>
            </a:r>
            <a:r>
              <a:rPr dirty="0" sz="1100" spc="-5" i="1">
                <a:latin typeface="Arial"/>
                <a:cs typeface="Arial"/>
              </a:rPr>
              <a:t>the project </a:t>
            </a:r>
            <a:r>
              <a:rPr dirty="0" sz="1100" spc="-10" i="1">
                <a:latin typeface="Arial"/>
                <a:cs typeface="Arial"/>
              </a:rPr>
              <a:t>team </a:t>
            </a:r>
            <a:r>
              <a:rPr dirty="0" sz="1100" spc="-5" i="1">
                <a:latin typeface="Arial"/>
                <a:cs typeface="Arial"/>
              </a:rPr>
              <a:t>to accomplish project </a:t>
            </a:r>
            <a:r>
              <a:rPr dirty="0" sz="1100" spc="-10" i="1">
                <a:latin typeface="Arial"/>
                <a:cs typeface="Arial"/>
              </a:rPr>
              <a:t>objectives  and </a:t>
            </a:r>
            <a:r>
              <a:rPr dirty="0" sz="1100" spc="-5" i="1">
                <a:latin typeface="Arial"/>
                <a:cs typeface="Arial"/>
              </a:rPr>
              <a:t>create the required </a:t>
            </a:r>
            <a:r>
              <a:rPr dirty="0" sz="1100" spc="-15" i="1">
                <a:latin typeface="Arial"/>
                <a:cs typeface="Arial"/>
              </a:rPr>
              <a:t>deliverables.</a:t>
            </a:r>
            <a:endParaRPr sz="1100">
              <a:latin typeface="Arial"/>
              <a:cs typeface="Arial"/>
            </a:endParaRPr>
          </a:p>
          <a:p>
            <a:pPr marL="77089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Arial"/>
                <a:cs typeface="Arial"/>
              </a:rPr>
              <a:t>PMBOK</a:t>
            </a:r>
            <a:r>
              <a:rPr dirty="0" sz="1100" spc="-10">
                <a:latin typeface="Tahoma"/>
                <a:cs typeface="Tahoma"/>
              </a:rPr>
              <a:t>®</a:t>
            </a:r>
            <a:r>
              <a:rPr dirty="0" sz="1100" spc="-10">
                <a:latin typeface="Arial"/>
                <a:cs typeface="Arial"/>
              </a:rPr>
              <a:t>definition..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P567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02552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Breakdown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Breakdown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62595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3598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04602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25605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46608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67611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1165045"/>
            <a:ext cx="3514725" cy="162433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importance of the </a:t>
            </a:r>
            <a:r>
              <a:rPr dirty="0" sz="1100" spc="-10">
                <a:latin typeface="Arial"/>
                <a:cs typeface="Arial"/>
              </a:rPr>
              <a:t>WBS </a:t>
            </a:r>
            <a:r>
              <a:rPr dirty="0" sz="1100" spc="-5">
                <a:latin typeface="Arial"/>
                <a:cs typeface="Arial"/>
              </a:rPr>
              <a:t>cannot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20">
                <a:latin typeface="Arial"/>
                <a:cs typeface="Arial"/>
              </a:rPr>
              <a:t>over </a:t>
            </a:r>
            <a:r>
              <a:rPr dirty="0" sz="1100" spc="-10">
                <a:latin typeface="Arial"/>
                <a:cs typeface="Arial"/>
              </a:rPr>
              <a:t>emphasized  </a:t>
            </a:r>
            <a:r>
              <a:rPr dirty="0" sz="1100" spc="-15">
                <a:latin typeface="Arial"/>
                <a:cs typeface="Arial"/>
              </a:rPr>
              <a:t>Failure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5">
                <a:latin typeface="Arial"/>
                <a:cs typeface="Arial"/>
              </a:rPr>
              <a:t>develop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sufficiently detailed </a:t>
            </a:r>
            <a:r>
              <a:rPr dirty="0" sz="1100" spc="-10">
                <a:latin typeface="Arial"/>
                <a:cs typeface="Arial"/>
              </a:rPr>
              <a:t>WBS </a:t>
            </a:r>
            <a:r>
              <a:rPr dirty="0" sz="1100" spc="-5">
                <a:latin typeface="Arial"/>
                <a:cs typeface="Arial"/>
              </a:rPr>
              <a:t>will lead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to:</a:t>
            </a:r>
            <a:endParaRPr sz="1100">
              <a:latin typeface="Arial"/>
              <a:cs typeface="Arial"/>
            </a:endParaRPr>
          </a:p>
          <a:p>
            <a:pPr marL="289560" marR="199263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Scheduling issues  Procurement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issues</a:t>
            </a:r>
            <a:endParaRPr sz="1100">
              <a:latin typeface="Arial"/>
              <a:cs typeface="Arial"/>
            </a:endParaRPr>
          </a:p>
          <a:p>
            <a:pPr marL="289560" marR="1383665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Costing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Budgeting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issues  Status Reporting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issues</a:t>
            </a:r>
            <a:endParaRPr sz="1100">
              <a:latin typeface="Arial"/>
              <a:cs typeface="Arial"/>
            </a:endParaRPr>
          </a:p>
          <a:p>
            <a:pPr marL="289560" marR="960755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Unclear delegation of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responsibilities  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02552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Breakdown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0483" y="685714"/>
            <a:ext cx="3551765" cy="23710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02552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Breakdown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0392" y="786480"/>
            <a:ext cx="3539147" cy="211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02552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Breakdown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5584" y="631162"/>
            <a:ext cx="3507802" cy="24402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02552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Breakdown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Sample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WBS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4746" y="940527"/>
            <a:ext cx="3599992" cy="22588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02552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Breakdown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Sample </a:t>
            </a: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WBS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Numbering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Scheme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99589" y="1029243"/>
            <a:ext cx="1785108" cy="2004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6266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Collect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950542"/>
            <a:ext cx="22047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</a:rPr>
              <a:t>Part </a:t>
            </a:r>
            <a:r>
              <a:rPr dirty="0" sz="1100" spc="-5">
                <a:latin typeface="Arial"/>
                <a:cs typeface="Arial"/>
              </a:rPr>
              <a:t>of the Planning Process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8635" y="1284336"/>
            <a:ext cx="3513902" cy="17122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02552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Breakdown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MS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4746" y="923224"/>
            <a:ext cx="3600089" cy="18997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7294" y="2957727"/>
            <a:ext cx="298259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MS </a:t>
            </a:r>
            <a:r>
              <a:rPr dirty="0" sz="1100" spc="-5">
                <a:latin typeface="Arial"/>
                <a:cs typeface="Arial"/>
              </a:rPr>
              <a:t>Project has </a:t>
            </a:r>
            <a:r>
              <a:rPr dirty="0" sz="1100" spc="-10">
                <a:latin typeface="Arial"/>
                <a:cs typeface="Arial"/>
              </a:rPr>
              <a:t>WBS code </a:t>
            </a:r>
            <a:r>
              <a:rPr dirty="0" sz="1100" spc="-5">
                <a:latin typeface="Arial"/>
                <a:cs typeface="Arial"/>
              </a:rPr>
              <a:t>functionality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included  use Project </a:t>
            </a:r>
            <a:r>
              <a:rPr dirty="0" sz="1100" spc="-10">
                <a:latin typeface="Arial"/>
                <a:cs typeface="Arial"/>
              </a:rPr>
              <a:t>— WBS — </a:t>
            </a:r>
            <a:r>
              <a:rPr dirty="0" sz="1100" spc="-5">
                <a:latin typeface="Arial"/>
                <a:cs typeface="Arial"/>
              </a:rPr>
              <a:t>Define </a:t>
            </a:r>
            <a:r>
              <a:rPr dirty="0" sz="1100" spc="-10">
                <a:latin typeface="Arial"/>
                <a:cs typeface="Arial"/>
              </a:rPr>
              <a:t>Code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02552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Breakdown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WBS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Levels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37370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58374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79377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00380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21383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42387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1041105"/>
            <a:ext cx="2760980" cy="1878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310515" indent="-277495">
              <a:lnSpc>
                <a:spcPct val="125299"/>
              </a:lnSpc>
              <a:spcBef>
                <a:spcPts val="100"/>
              </a:spcBef>
            </a:pPr>
            <a:r>
              <a:rPr dirty="0" sz="1100" spc="-10">
                <a:latin typeface="Arial"/>
                <a:cs typeface="Arial"/>
              </a:rPr>
              <a:t>Dependant upon </a:t>
            </a:r>
            <a:r>
              <a:rPr dirty="0" sz="1100" spc="-5">
                <a:latin typeface="Arial"/>
                <a:cs typeface="Arial"/>
              </a:rPr>
              <a:t>project, </a:t>
            </a:r>
            <a:r>
              <a:rPr dirty="0" sz="1100" spc="-15">
                <a:latin typeface="Arial"/>
                <a:cs typeface="Arial"/>
              </a:rPr>
              <a:t>but </a:t>
            </a: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 spc="-10">
                <a:latin typeface="Arial"/>
                <a:cs typeface="Arial"/>
              </a:rPr>
              <a:t>general:  </a:t>
            </a:r>
            <a:r>
              <a:rPr dirty="0" sz="1100" spc="-20">
                <a:latin typeface="Arial"/>
                <a:cs typeface="Arial"/>
              </a:rPr>
              <a:t>Level </a:t>
            </a:r>
            <a:r>
              <a:rPr dirty="0" sz="1100" spc="-10">
                <a:latin typeface="Arial"/>
                <a:cs typeface="Arial"/>
              </a:rPr>
              <a:t>1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35">
                <a:latin typeface="Arial"/>
                <a:cs typeface="Arial"/>
              </a:rPr>
              <a:t>Total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Program</a:t>
            </a:r>
            <a:endParaRPr sz="1100">
              <a:latin typeface="Arial"/>
              <a:cs typeface="Arial"/>
            </a:endParaRPr>
          </a:p>
          <a:p>
            <a:pPr marL="289560" marR="1400175">
              <a:lnSpc>
                <a:spcPct val="125299"/>
              </a:lnSpc>
            </a:pPr>
            <a:r>
              <a:rPr dirty="0" sz="1100" spc="-20">
                <a:latin typeface="Arial"/>
                <a:cs typeface="Arial"/>
              </a:rPr>
              <a:t>Level </a:t>
            </a:r>
            <a:r>
              <a:rPr dirty="0" sz="1100" spc="-10">
                <a:latin typeface="Arial"/>
                <a:cs typeface="Arial"/>
              </a:rPr>
              <a:t>2 </a:t>
            </a:r>
            <a:r>
              <a:rPr dirty="0" sz="1100" spc="-5">
                <a:latin typeface="Arial"/>
                <a:cs typeface="Arial"/>
              </a:rPr>
              <a:t>- Project  </a:t>
            </a:r>
            <a:r>
              <a:rPr dirty="0" sz="1100" spc="-20">
                <a:latin typeface="Arial"/>
                <a:cs typeface="Arial"/>
              </a:rPr>
              <a:t>Level </a:t>
            </a:r>
            <a:r>
              <a:rPr dirty="0" sz="1100" spc="-10">
                <a:latin typeface="Arial"/>
                <a:cs typeface="Arial"/>
              </a:rPr>
              <a:t>3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40">
                <a:latin typeface="Arial"/>
                <a:cs typeface="Arial"/>
              </a:rPr>
              <a:t>Task  </a:t>
            </a:r>
            <a:r>
              <a:rPr dirty="0" sz="1100" spc="-20">
                <a:latin typeface="Arial"/>
                <a:cs typeface="Arial"/>
              </a:rPr>
              <a:t>Level </a:t>
            </a:r>
            <a:r>
              <a:rPr dirty="0" sz="1100" spc="-10">
                <a:latin typeface="Arial"/>
                <a:cs typeface="Arial"/>
              </a:rPr>
              <a:t>4 </a:t>
            </a:r>
            <a:r>
              <a:rPr dirty="0" sz="1100" spc="-5">
                <a:latin typeface="Arial"/>
                <a:cs typeface="Arial"/>
              </a:rPr>
              <a:t>-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Subtask</a:t>
            </a:r>
            <a:endParaRPr sz="1100">
              <a:latin typeface="Arial"/>
              <a:cs typeface="Arial"/>
            </a:endParaRPr>
          </a:p>
          <a:p>
            <a:pPr marL="289560" marR="1010285">
              <a:lnSpc>
                <a:spcPct val="125299"/>
              </a:lnSpc>
            </a:pPr>
            <a:r>
              <a:rPr dirty="0" sz="1100" spc="-20">
                <a:latin typeface="Arial"/>
                <a:cs typeface="Arial"/>
              </a:rPr>
              <a:t>Level </a:t>
            </a:r>
            <a:r>
              <a:rPr dirty="0" sz="1100" spc="-10">
                <a:latin typeface="Arial"/>
                <a:cs typeface="Arial"/>
              </a:rPr>
              <a:t>5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15">
                <a:latin typeface="Arial"/>
                <a:cs typeface="Arial"/>
              </a:rPr>
              <a:t>Work </a:t>
            </a:r>
            <a:r>
              <a:rPr dirty="0" sz="1100" spc="-20">
                <a:latin typeface="Arial"/>
                <a:cs typeface="Arial"/>
              </a:rPr>
              <a:t>Package  Level </a:t>
            </a:r>
            <a:r>
              <a:rPr dirty="0" sz="1100" spc="-10">
                <a:latin typeface="Arial"/>
                <a:cs typeface="Arial"/>
              </a:rPr>
              <a:t>6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20">
                <a:latin typeface="Arial"/>
                <a:cs typeface="Arial"/>
              </a:rPr>
              <a:t>Level </a:t>
            </a:r>
            <a:r>
              <a:rPr dirty="0" sz="1100" spc="-5">
                <a:latin typeface="Arial"/>
                <a:cs typeface="Arial"/>
              </a:rPr>
              <a:t>of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Effort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Managerial </a:t>
            </a:r>
            <a:r>
              <a:rPr dirty="0" sz="1100" spc="-20">
                <a:latin typeface="Arial"/>
                <a:cs typeface="Arial"/>
              </a:rPr>
              <a:t>Levels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10">
                <a:latin typeface="Arial"/>
                <a:cs typeface="Arial"/>
              </a:rPr>
              <a:t>1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3 </a:t>
            </a:r>
            <a:r>
              <a:rPr dirty="0" sz="1100" spc="-5">
                <a:latin typeface="Arial"/>
                <a:cs typeface="Arial"/>
              </a:rPr>
              <a:t>(Project Manager)  </a:t>
            </a:r>
            <a:r>
              <a:rPr dirty="0" sz="1100" spc="-20">
                <a:latin typeface="Arial"/>
                <a:cs typeface="Arial"/>
              </a:rPr>
              <a:t>Technical Levels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10">
                <a:latin typeface="Arial"/>
                <a:cs typeface="Arial"/>
              </a:rPr>
              <a:t>4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6 </a:t>
            </a:r>
            <a:r>
              <a:rPr dirty="0" sz="1100" spc="-5">
                <a:latin typeface="Arial"/>
                <a:cs typeface="Arial"/>
              </a:rPr>
              <a:t>(Line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Managers)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02552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Breakdown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5363" y="91107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1181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32533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53245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91165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29085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49797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452601"/>
            <a:ext cx="3722370" cy="28822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When </a:t>
            </a:r>
            <a:r>
              <a:rPr dirty="0" sz="1100" spc="-5">
                <a:latin typeface="Arial"/>
                <a:cs typeface="Arial"/>
              </a:rPr>
              <a:t>the project (and work to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completed) is organised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  this </a:t>
            </a:r>
            <a:r>
              <a:rPr dirty="0" sz="1100" spc="-25">
                <a:latin typeface="Arial"/>
                <a:cs typeface="Arial"/>
              </a:rPr>
              <a:t>way </a:t>
            </a:r>
            <a:r>
              <a:rPr dirty="0" sz="1100" spc="-5">
                <a:latin typeface="Arial"/>
                <a:cs typeface="Arial"/>
              </a:rPr>
              <a:t>it </a:t>
            </a:r>
            <a:r>
              <a:rPr dirty="0" sz="1100" spc="-10">
                <a:latin typeface="Arial"/>
                <a:cs typeface="Arial"/>
              </a:rPr>
              <a:t>provides a framework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for: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15"/>
              </a:spcBef>
            </a:pPr>
            <a:r>
              <a:rPr dirty="0" sz="1100" spc="-5">
                <a:latin typeface="Arial"/>
                <a:cs typeface="Arial"/>
              </a:rPr>
              <a:t>Planning to </a:t>
            </a:r>
            <a:r>
              <a:rPr dirty="0" sz="1100" spc="-10">
                <a:latin typeface="Arial"/>
                <a:cs typeface="Arial"/>
              </a:rPr>
              <a:t>be performed</a:t>
            </a:r>
            <a:endParaRPr sz="1100">
              <a:latin typeface="Arial"/>
              <a:cs typeface="Arial"/>
            </a:endParaRPr>
          </a:p>
          <a:p>
            <a:pPr marL="289560" marR="869950">
              <a:lnSpc>
                <a:spcPct val="123600"/>
              </a:lnSpc>
            </a:pPr>
            <a:r>
              <a:rPr dirty="0" sz="1100" spc="-5">
                <a:latin typeface="Arial"/>
                <a:cs typeface="Arial"/>
              </a:rPr>
              <a:t>Costs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Budgets to </a:t>
            </a:r>
            <a:r>
              <a:rPr dirty="0" sz="1100" spc="-10">
                <a:latin typeface="Arial"/>
                <a:cs typeface="Arial"/>
              </a:rPr>
              <a:t>be established  Time, </a:t>
            </a:r>
            <a:r>
              <a:rPr dirty="0" sz="1100" spc="-5">
                <a:latin typeface="Arial"/>
                <a:cs typeface="Arial"/>
              </a:rPr>
              <a:t>cost </a:t>
            </a:r>
            <a:r>
              <a:rPr dirty="0" sz="1100" spc="-10">
                <a:latin typeface="Arial"/>
                <a:cs typeface="Arial"/>
              </a:rPr>
              <a:t>and performance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tracked</a:t>
            </a:r>
            <a:endParaRPr sz="1100">
              <a:latin typeface="Arial"/>
              <a:cs typeface="Arial"/>
            </a:endParaRPr>
          </a:p>
          <a:p>
            <a:pPr marL="289560" marR="407670">
              <a:lnSpc>
                <a:spcPct val="102600"/>
              </a:lnSpc>
              <a:spcBef>
                <a:spcPts val="275"/>
              </a:spcBef>
            </a:pPr>
            <a:r>
              <a:rPr dirty="0" sz="1100" spc="-5">
                <a:latin typeface="Arial"/>
                <a:cs typeface="Arial"/>
              </a:rPr>
              <a:t>Schedules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Status </a:t>
            </a:r>
            <a:r>
              <a:rPr dirty="0" sz="1100">
                <a:latin typeface="Arial"/>
                <a:cs typeface="Arial"/>
              </a:rPr>
              <a:t>reporting </a:t>
            </a:r>
            <a:r>
              <a:rPr dirty="0" sz="1100" spc="-5">
                <a:latin typeface="Arial"/>
                <a:cs typeface="Arial"/>
              </a:rPr>
              <a:t>procedures to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be  established</a:t>
            </a:r>
            <a:endParaRPr sz="1100">
              <a:latin typeface="Arial"/>
              <a:cs typeface="Arial"/>
            </a:endParaRPr>
          </a:p>
          <a:p>
            <a:pPr marL="289560" marR="19685">
              <a:lnSpc>
                <a:spcPct val="102600"/>
              </a:lnSpc>
              <a:spcBef>
                <a:spcPts val="275"/>
              </a:spcBef>
            </a:pPr>
            <a:r>
              <a:rPr dirty="0" sz="1100" spc="-5">
                <a:latin typeface="Arial"/>
                <a:cs typeface="Arial"/>
              </a:rPr>
              <a:t>Responsibility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delivery of elements to </a:t>
            </a:r>
            <a:r>
              <a:rPr dirty="0" sz="1100" spc="-10">
                <a:latin typeface="Arial"/>
                <a:cs typeface="Arial"/>
              </a:rPr>
              <a:t>be established  and </a:t>
            </a:r>
            <a:r>
              <a:rPr dirty="0" sz="1100" spc="-15">
                <a:latin typeface="Arial"/>
                <a:cs typeface="Arial"/>
              </a:rPr>
              <a:t>tracked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15"/>
              </a:spcBef>
            </a:pPr>
            <a:r>
              <a:rPr dirty="0" sz="1100" spc="-5">
                <a:latin typeface="Arial"/>
                <a:cs typeface="Arial"/>
              </a:rPr>
              <a:t>Risk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Analysis</a:t>
            </a:r>
            <a:endParaRPr sz="1100">
              <a:latin typeface="Arial"/>
              <a:cs typeface="Arial"/>
            </a:endParaRPr>
          </a:p>
          <a:p>
            <a:pPr marL="289560" marR="572770">
              <a:lnSpc>
                <a:spcPct val="102600"/>
              </a:lnSpc>
              <a:spcBef>
                <a:spcPts val="275"/>
              </a:spcBef>
            </a:pPr>
            <a:r>
              <a:rPr dirty="0" sz="1100" spc="-15">
                <a:latin typeface="Arial"/>
                <a:cs typeface="Arial"/>
              </a:rPr>
              <a:t>Development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5">
                <a:latin typeface="Arial"/>
                <a:cs typeface="Arial"/>
              </a:rPr>
              <a:t>Organisation Structure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5">
                <a:latin typeface="Arial"/>
                <a:cs typeface="Arial"/>
              </a:rPr>
              <a:t>Responsibility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Matrix</a:t>
            </a:r>
            <a:endParaRPr sz="1100">
              <a:latin typeface="Arial"/>
              <a:cs typeface="Arial"/>
            </a:endParaRPr>
          </a:p>
          <a:p>
            <a:pPr marL="12700" marR="330200">
              <a:lnSpc>
                <a:spcPct val="102600"/>
              </a:lnSpc>
              <a:spcBef>
                <a:spcPts val="280"/>
              </a:spcBef>
            </a:pPr>
            <a:r>
              <a:rPr dirty="0" sz="1100" spc="-1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breaking </a:t>
            </a:r>
            <a:r>
              <a:rPr dirty="0" sz="1100" spc="-15">
                <a:latin typeface="Arial"/>
                <a:cs typeface="Arial"/>
              </a:rPr>
              <a:t>down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overall </a:t>
            </a:r>
            <a:r>
              <a:rPr dirty="0" sz="1100" spc="-5">
                <a:latin typeface="Arial"/>
                <a:cs typeface="Arial"/>
              </a:rPr>
              <a:t>project into its constituent  </a:t>
            </a:r>
            <a:r>
              <a:rPr dirty="0" sz="1100" spc="-10">
                <a:latin typeface="Arial"/>
                <a:cs typeface="Arial"/>
              </a:rPr>
              <a:t>elements, </a:t>
            </a:r>
            <a:r>
              <a:rPr dirty="0" sz="1100" spc="-5">
                <a:latin typeface="Arial"/>
                <a:cs typeface="Arial"/>
              </a:rPr>
              <a:t>the probability that </a:t>
            </a:r>
            <a:r>
              <a:rPr dirty="0" sz="1100" spc="-15">
                <a:latin typeface="Arial"/>
                <a:cs typeface="Arial"/>
              </a:rPr>
              <a:t>every </a:t>
            </a:r>
            <a:r>
              <a:rPr dirty="0" sz="1100" spc="-5">
                <a:latin typeface="Arial"/>
                <a:cs typeface="Arial"/>
              </a:rPr>
              <a:t>major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minor  </a:t>
            </a:r>
            <a:r>
              <a:rPr dirty="0" sz="1100" spc="-10">
                <a:latin typeface="Arial"/>
                <a:cs typeface="Arial"/>
              </a:rPr>
              <a:t>component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completed is increased.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02552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Breakdown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Levels.</a:t>
            </a:r>
            <a:r>
              <a:rPr dirty="0" sz="140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40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67149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05360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26363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47294" y="1210600"/>
            <a:ext cx="3862704" cy="154813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6416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upper </a:t>
            </a:r>
            <a:r>
              <a:rPr dirty="0" sz="1100" spc="-10">
                <a:latin typeface="Arial"/>
                <a:cs typeface="Arial"/>
              </a:rPr>
              <a:t>3 </a:t>
            </a:r>
            <a:r>
              <a:rPr dirty="0" sz="1100" spc="-15">
                <a:latin typeface="Arial"/>
                <a:cs typeface="Arial"/>
              </a:rPr>
              <a:t>levels </a:t>
            </a:r>
            <a:r>
              <a:rPr dirty="0" sz="1100" spc="-5">
                <a:latin typeface="Arial"/>
                <a:cs typeface="Arial"/>
              </a:rPr>
              <a:t>of the </a:t>
            </a:r>
            <a:r>
              <a:rPr dirty="0" sz="1100" spc="-10">
                <a:latin typeface="Arial"/>
                <a:cs typeface="Arial"/>
              </a:rPr>
              <a:t>WBS </a:t>
            </a:r>
            <a:r>
              <a:rPr dirty="0" sz="1100" spc="-5">
                <a:latin typeface="Arial"/>
                <a:cs typeface="Arial"/>
              </a:rPr>
              <a:t>are usually specified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the  customer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(SOW)</a:t>
            </a:r>
            <a:endParaRPr sz="1100">
              <a:latin typeface="Arial"/>
              <a:cs typeface="Arial"/>
            </a:endParaRPr>
          </a:p>
          <a:p>
            <a:pPr marL="289560" marR="102870">
              <a:lnSpc>
                <a:spcPct val="102600"/>
              </a:lnSpc>
              <a:spcBef>
                <a:spcPts val="300"/>
              </a:spcBef>
            </a:pPr>
            <a:r>
              <a:rPr dirty="0" sz="1100" spc="-20">
                <a:latin typeface="Arial"/>
                <a:cs typeface="Arial"/>
              </a:rPr>
              <a:t>Level </a:t>
            </a:r>
            <a:r>
              <a:rPr dirty="0" sz="1100" spc="-10">
                <a:latin typeface="Arial"/>
                <a:cs typeface="Arial"/>
              </a:rPr>
              <a:t>1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10">
                <a:latin typeface="Arial"/>
                <a:cs typeface="Arial"/>
              </a:rPr>
              <a:t>generally used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authorization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release of  all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work</a:t>
            </a:r>
            <a:endParaRPr sz="1100">
              <a:latin typeface="Arial"/>
              <a:cs typeface="Arial"/>
            </a:endParaRPr>
          </a:p>
          <a:p>
            <a:pPr marL="289560" marR="521970">
              <a:lnSpc>
                <a:spcPct val="125299"/>
              </a:lnSpc>
            </a:pPr>
            <a:r>
              <a:rPr dirty="0" sz="1100" spc="-20">
                <a:latin typeface="Arial"/>
                <a:cs typeface="Arial"/>
              </a:rPr>
              <a:t>Level </a:t>
            </a:r>
            <a:r>
              <a:rPr dirty="0" sz="1100" spc="-10">
                <a:latin typeface="Arial"/>
                <a:cs typeface="Arial"/>
              </a:rPr>
              <a:t>2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10">
                <a:latin typeface="Arial"/>
                <a:cs typeface="Arial"/>
              </a:rPr>
              <a:t>generally used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budget preparation  </a:t>
            </a:r>
            <a:r>
              <a:rPr dirty="0" sz="1100" spc="-20">
                <a:latin typeface="Arial"/>
                <a:cs typeface="Arial"/>
              </a:rPr>
              <a:t>Level </a:t>
            </a:r>
            <a:r>
              <a:rPr dirty="0" sz="1100" spc="-10">
                <a:latin typeface="Arial"/>
                <a:cs typeface="Arial"/>
              </a:rPr>
              <a:t>3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10">
                <a:latin typeface="Arial"/>
                <a:cs typeface="Arial"/>
              </a:rPr>
              <a:t>generally used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schedule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preparation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lower </a:t>
            </a:r>
            <a:r>
              <a:rPr dirty="0" sz="1100" spc="-10">
                <a:latin typeface="Arial"/>
                <a:cs typeface="Arial"/>
              </a:rPr>
              <a:t>3 </a:t>
            </a:r>
            <a:r>
              <a:rPr dirty="0" sz="1100" spc="-15">
                <a:latin typeface="Arial"/>
                <a:cs typeface="Arial"/>
              </a:rPr>
              <a:t>levels </a:t>
            </a:r>
            <a:r>
              <a:rPr dirty="0" sz="1100" spc="-5">
                <a:latin typeface="Arial"/>
                <a:cs typeface="Arial"/>
              </a:rPr>
              <a:t>are </a:t>
            </a:r>
            <a:r>
              <a:rPr dirty="0" sz="1100" spc="-10">
                <a:latin typeface="Arial"/>
                <a:cs typeface="Arial"/>
              </a:rPr>
              <a:t>generated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contractor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in-house  control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02552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Breakdown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Considerations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Generating a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WBS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8703" y="877392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8703" y="1232382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8703" y="1587360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8703" y="1942350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8703" y="2297328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8703" y="2652318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8703" y="3007296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67423" y="824089"/>
            <a:ext cx="3747770" cy="249364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69545" marR="540385" indent="-157480">
              <a:lnSpc>
                <a:spcPct val="102600"/>
              </a:lnSpc>
              <a:spcBef>
                <a:spcPts val="55"/>
              </a:spcBef>
              <a:buClr>
                <a:srgbClr val="FFFFFF"/>
              </a:buClr>
              <a:buSzPct val="72727"/>
              <a:buAutoNum type="arabicPlain"/>
              <a:tabLst>
                <a:tab pos="170180" algn="l"/>
              </a:tabLst>
            </a:pPr>
            <a:r>
              <a:rPr dirty="0" sz="1100" spc="-10">
                <a:latin typeface="Arial"/>
                <a:cs typeface="Arial"/>
              </a:rPr>
              <a:t>The WBS and </a:t>
            </a:r>
            <a:r>
              <a:rPr dirty="0" sz="1100" spc="-5">
                <a:latin typeface="Arial"/>
                <a:cs typeface="Arial"/>
              </a:rPr>
              <a:t>work description should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easy to  understand</a:t>
            </a:r>
            <a:endParaRPr sz="1100">
              <a:latin typeface="Arial"/>
              <a:cs typeface="Arial"/>
            </a:endParaRPr>
          </a:p>
          <a:p>
            <a:pPr marL="169545" marR="204470" indent="-157480">
              <a:lnSpc>
                <a:spcPct val="102699"/>
              </a:lnSpc>
              <a:spcBef>
                <a:spcPts val="85"/>
              </a:spcBef>
              <a:buClr>
                <a:srgbClr val="FFFFFF"/>
              </a:buClr>
              <a:buSzPct val="72727"/>
              <a:buAutoNum type="arabicPlain"/>
              <a:tabLst>
                <a:tab pos="170180" algn="l"/>
              </a:tabLst>
            </a:pPr>
            <a:r>
              <a:rPr dirty="0" sz="1100" spc="-5">
                <a:latin typeface="Arial"/>
                <a:cs typeface="Arial"/>
              </a:rPr>
              <a:t>All schedules should </a:t>
            </a:r>
            <a:r>
              <a:rPr dirty="0" sz="1100" spc="-15">
                <a:latin typeface="Arial"/>
                <a:cs typeface="Arial"/>
              </a:rPr>
              <a:t>follow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WBS, </a:t>
            </a:r>
            <a:r>
              <a:rPr dirty="0" sz="1100" spc="-5">
                <a:latin typeface="Arial"/>
                <a:cs typeface="Arial"/>
              </a:rPr>
              <a:t>not the other </a:t>
            </a:r>
            <a:r>
              <a:rPr dirty="0" sz="1100" spc="-25">
                <a:latin typeface="Arial"/>
                <a:cs typeface="Arial"/>
              </a:rPr>
              <a:t>way  </a:t>
            </a:r>
            <a:r>
              <a:rPr dirty="0" sz="1100" spc="-5">
                <a:latin typeface="Arial"/>
                <a:cs typeface="Arial"/>
              </a:rPr>
              <a:t>around</a:t>
            </a:r>
            <a:endParaRPr sz="110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120"/>
              </a:spcBef>
              <a:buClr>
                <a:srgbClr val="FFFFFF"/>
              </a:buClr>
              <a:buSzPct val="72727"/>
              <a:buAutoNum type="arabicPlain"/>
              <a:tabLst>
                <a:tab pos="170180" algn="l"/>
              </a:tabLst>
            </a:pPr>
            <a:r>
              <a:rPr dirty="0" sz="1100" spc="-15">
                <a:latin typeface="Arial"/>
                <a:cs typeface="Arial"/>
              </a:rPr>
              <a:t>Work </a:t>
            </a:r>
            <a:r>
              <a:rPr dirty="0" sz="1100" spc="-5">
                <a:latin typeface="Arial"/>
                <a:cs typeface="Arial"/>
              </a:rPr>
              <a:t>should not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subdivided to the </a:t>
            </a:r>
            <a:r>
              <a:rPr dirty="0" sz="1100" spc="-15">
                <a:latin typeface="Arial"/>
                <a:cs typeface="Arial"/>
              </a:rPr>
              <a:t>lowest </a:t>
            </a:r>
            <a:r>
              <a:rPr dirty="0" sz="1100" spc="-10">
                <a:latin typeface="Arial"/>
                <a:cs typeface="Arial"/>
              </a:rPr>
              <a:t>possible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level</a:t>
            </a:r>
            <a:endParaRPr sz="1100">
              <a:latin typeface="Arial"/>
              <a:cs typeface="Arial"/>
            </a:endParaRPr>
          </a:p>
          <a:p>
            <a:pPr marL="169545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- it is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inefficient</a:t>
            </a:r>
            <a:endParaRPr sz="1100">
              <a:latin typeface="Arial"/>
              <a:cs typeface="Arial"/>
            </a:endParaRPr>
          </a:p>
          <a:p>
            <a:pPr marL="169545" marR="99060" indent="-157480">
              <a:lnSpc>
                <a:spcPct val="102699"/>
              </a:lnSpc>
              <a:spcBef>
                <a:spcPts val="85"/>
              </a:spcBef>
              <a:buClr>
                <a:srgbClr val="FFFFFF"/>
              </a:buClr>
              <a:buSzPct val="72727"/>
              <a:buAutoNum type="arabicPlain" startAt="4"/>
              <a:tabLst>
                <a:tab pos="170180" algn="l"/>
              </a:tabLst>
            </a:pPr>
            <a:r>
              <a:rPr dirty="0" sz="1100" spc="-10">
                <a:latin typeface="Arial"/>
                <a:cs typeface="Arial"/>
              </a:rPr>
              <a:t>The WBS </a:t>
            </a:r>
            <a:r>
              <a:rPr dirty="0" sz="1100" spc="-5">
                <a:latin typeface="Arial"/>
                <a:cs typeface="Arial"/>
              </a:rPr>
              <a:t>normally changes </a:t>
            </a:r>
            <a:r>
              <a:rPr dirty="0" sz="1100" spc="-20">
                <a:latin typeface="Arial"/>
                <a:cs typeface="Arial"/>
              </a:rPr>
              <a:t>over </a:t>
            </a:r>
            <a:r>
              <a:rPr dirty="0" sz="1100" spc="-5">
                <a:latin typeface="Arial"/>
                <a:cs typeface="Arial"/>
              </a:rPr>
              <a:t>the course of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project;  </a:t>
            </a:r>
            <a:r>
              <a:rPr dirty="0" sz="1100" spc="-10">
                <a:latin typeface="Arial"/>
                <a:cs typeface="Arial"/>
              </a:rPr>
              <a:t>build </a:t>
            </a: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 spc="-10">
                <a:latin typeface="Arial"/>
                <a:cs typeface="Arial"/>
              </a:rPr>
              <a:t>flexibility</a:t>
            </a:r>
            <a:endParaRPr sz="1100">
              <a:latin typeface="Arial"/>
              <a:cs typeface="Arial"/>
            </a:endParaRPr>
          </a:p>
          <a:p>
            <a:pPr marL="169545" marR="66040" indent="-157480">
              <a:lnSpc>
                <a:spcPct val="102600"/>
              </a:lnSpc>
              <a:spcBef>
                <a:spcPts val="85"/>
              </a:spcBef>
              <a:buClr>
                <a:srgbClr val="FFFFFF"/>
              </a:buClr>
              <a:buSzPct val="72727"/>
              <a:buAutoNum type="arabicPlain" startAt="4"/>
              <a:tabLst>
                <a:tab pos="170180" algn="l"/>
              </a:tabLst>
            </a:pPr>
            <a:r>
              <a:rPr dirty="0" sz="1100" spc="-10">
                <a:latin typeface="Arial"/>
                <a:cs typeface="Arial"/>
              </a:rPr>
              <a:t>The WBS </a:t>
            </a:r>
            <a:r>
              <a:rPr dirty="0" sz="1100" spc="-5">
                <a:latin typeface="Arial"/>
                <a:cs typeface="Arial"/>
              </a:rPr>
              <a:t>can act as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list of milestones that can </a:t>
            </a:r>
            <a:r>
              <a:rPr dirty="0" sz="1100" spc="-10">
                <a:latin typeface="Arial"/>
                <a:cs typeface="Arial"/>
              </a:rPr>
              <a:t>be used  </a:t>
            </a:r>
            <a:r>
              <a:rPr dirty="0" sz="1100" spc="-5">
                <a:latin typeface="Arial"/>
                <a:cs typeface="Arial"/>
              </a:rPr>
              <a:t>to assist </a:t>
            </a:r>
            <a:r>
              <a:rPr dirty="0" sz="1100" spc="-10">
                <a:latin typeface="Arial"/>
                <a:cs typeface="Arial"/>
              </a:rPr>
              <a:t>communication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progress</a:t>
            </a:r>
            <a:endParaRPr sz="1100">
              <a:latin typeface="Arial"/>
              <a:cs typeface="Arial"/>
            </a:endParaRPr>
          </a:p>
          <a:p>
            <a:pPr marL="169545" marR="473075" indent="-157480">
              <a:lnSpc>
                <a:spcPct val="102699"/>
              </a:lnSpc>
              <a:spcBef>
                <a:spcPts val="85"/>
              </a:spcBef>
              <a:buClr>
                <a:srgbClr val="FFFFFF"/>
              </a:buClr>
              <a:buSzPct val="72727"/>
              <a:buAutoNum type="arabicPlain" startAt="4"/>
              <a:tabLst>
                <a:tab pos="170180" algn="l"/>
              </a:tabLst>
            </a:pPr>
            <a:r>
              <a:rPr dirty="0" sz="1100" spc="-10">
                <a:latin typeface="Arial"/>
                <a:cs typeface="Arial"/>
              </a:rPr>
              <a:t>The WBS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 spc="-10">
                <a:latin typeface="Arial"/>
                <a:cs typeface="Arial"/>
              </a:rPr>
              <a:t>be used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segregate </a:t>
            </a:r>
            <a:r>
              <a:rPr dirty="0" sz="1100" spc="-5">
                <a:latin typeface="Arial"/>
                <a:cs typeface="Arial"/>
              </a:rPr>
              <a:t>recurring from  non-recurring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costs</a:t>
            </a:r>
            <a:endParaRPr sz="1100">
              <a:latin typeface="Arial"/>
              <a:cs typeface="Arial"/>
            </a:endParaRPr>
          </a:p>
          <a:p>
            <a:pPr marL="169545" marR="59690" indent="-157480">
              <a:lnSpc>
                <a:spcPct val="102600"/>
              </a:lnSpc>
              <a:spcBef>
                <a:spcPts val="85"/>
              </a:spcBef>
              <a:buClr>
                <a:srgbClr val="FFFFFF"/>
              </a:buClr>
              <a:buSzPct val="72727"/>
              <a:buAutoNum type="arabicPlain" startAt="4"/>
              <a:tabLst>
                <a:tab pos="170180" algn="l"/>
              </a:tabLst>
            </a:pPr>
            <a:r>
              <a:rPr dirty="0" sz="1100" spc="-5">
                <a:latin typeface="Arial"/>
                <a:cs typeface="Arial"/>
              </a:rPr>
              <a:t>Most </a:t>
            </a:r>
            <a:r>
              <a:rPr dirty="0" sz="1100" spc="-10">
                <a:latin typeface="Arial"/>
                <a:cs typeface="Arial"/>
              </a:rPr>
              <a:t>WBS </a:t>
            </a:r>
            <a:r>
              <a:rPr dirty="0" sz="1100" spc="-5">
                <a:latin typeface="Arial"/>
                <a:cs typeface="Arial"/>
              </a:rPr>
              <a:t>elements </a:t>
            </a:r>
            <a:r>
              <a:rPr dirty="0" sz="1100" spc="-10">
                <a:latin typeface="Arial"/>
                <a:cs typeface="Arial"/>
              </a:rPr>
              <a:t>range </a:t>
            </a:r>
            <a:r>
              <a:rPr dirty="0" sz="1100" spc="-5">
                <a:latin typeface="Arial"/>
                <a:cs typeface="Arial"/>
              </a:rPr>
              <a:t>from </a:t>
            </a:r>
            <a:r>
              <a:rPr dirty="0" sz="1100" spc="-10">
                <a:latin typeface="Arial"/>
                <a:cs typeface="Arial"/>
              </a:rPr>
              <a:t>0.5%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2.5% </a:t>
            </a:r>
            <a:r>
              <a:rPr dirty="0" sz="1100" spc="-5">
                <a:latin typeface="Arial"/>
                <a:cs typeface="Arial"/>
              </a:rPr>
              <a:t>of the total  project </a:t>
            </a:r>
            <a:r>
              <a:rPr dirty="0" sz="1100" spc="-10">
                <a:latin typeface="Arial"/>
                <a:cs typeface="Arial"/>
              </a:rPr>
              <a:t>budget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10">
                <a:latin typeface="Arial"/>
                <a:cs typeface="Arial"/>
              </a:rPr>
              <a:t>200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40</a:t>
            </a:r>
            <a:r>
              <a:rPr dirty="0" sz="1100" spc="-5">
                <a:latin typeface="Arial"/>
                <a:cs typeface="Arial"/>
              </a:rPr>
              <a:t> items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02552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Breakdown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WBS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tasks and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sub-tasks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57214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78217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14405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47929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1239543"/>
            <a:ext cx="3763645" cy="134429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>
                <a:latin typeface="Arial"/>
                <a:cs typeface="Arial"/>
              </a:rPr>
              <a:t>WBS </a:t>
            </a:r>
            <a:r>
              <a:rPr dirty="0" sz="1100" spc="-5">
                <a:latin typeface="Arial"/>
                <a:cs typeface="Arial"/>
              </a:rPr>
              <a:t>tasks should: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5">
                <a:latin typeface="Arial"/>
                <a:cs typeface="Arial"/>
              </a:rPr>
              <a:t>clearly defined </a:t>
            </a:r>
            <a:r>
              <a:rPr dirty="0" sz="1100">
                <a:latin typeface="Arial"/>
                <a:cs typeface="Arial"/>
              </a:rPr>
              <a:t>start </a:t>
            </a:r>
            <a:r>
              <a:rPr dirty="0" sz="1100" spc="-10">
                <a:latin typeface="Arial"/>
                <a:cs typeface="Arial"/>
              </a:rPr>
              <a:t>and end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dates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99"/>
              </a:lnSpc>
              <a:spcBef>
                <a:spcPts val="295"/>
              </a:spcBef>
            </a:pPr>
            <a:r>
              <a:rPr dirty="0" sz="1100" spc="-10">
                <a:latin typeface="Arial"/>
                <a:cs typeface="Arial"/>
              </a:rPr>
              <a:t>Be usable </a:t>
            </a:r>
            <a:r>
              <a:rPr dirty="0" sz="1100" spc="-5">
                <a:latin typeface="Arial"/>
                <a:cs typeface="Arial"/>
              </a:rPr>
              <a:t>as </a:t>
            </a:r>
            <a:r>
              <a:rPr dirty="0" sz="1100" spc="-10">
                <a:latin typeface="Arial"/>
                <a:cs typeface="Arial"/>
              </a:rPr>
              <a:t>a communications </a:t>
            </a:r>
            <a:r>
              <a:rPr dirty="0" sz="1100" spc="-5">
                <a:latin typeface="Arial"/>
                <a:cs typeface="Arial"/>
              </a:rPr>
              <a:t>tool in which results can  </a:t>
            </a:r>
            <a:r>
              <a:rPr dirty="0" sz="1100" spc="-10">
                <a:latin typeface="Arial"/>
                <a:cs typeface="Arial"/>
              </a:rPr>
              <a:t>be compared </a:t>
            </a:r>
            <a:r>
              <a:rPr dirty="0" sz="1100" spc="-5">
                <a:latin typeface="Arial"/>
                <a:cs typeface="Arial"/>
              </a:rPr>
              <a:t>with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expectations</a:t>
            </a:r>
            <a:endParaRPr sz="1100">
              <a:latin typeface="Arial"/>
              <a:cs typeface="Arial"/>
            </a:endParaRPr>
          </a:p>
          <a:p>
            <a:pPr marL="289560" marR="101600">
              <a:lnSpc>
                <a:spcPts val="1200"/>
              </a:lnSpc>
              <a:spcBef>
                <a:spcPts val="315"/>
              </a:spcBef>
            </a:pP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estimated </a:t>
            </a:r>
            <a:r>
              <a:rPr dirty="0" sz="1100" spc="-10">
                <a:latin typeface="Arial"/>
                <a:cs typeface="Arial"/>
              </a:rPr>
              <a:t>on a </a:t>
            </a:r>
            <a:r>
              <a:rPr dirty="0" sz="1100" spc="-5">
                <a:latin typeface="Arial"/>
                <a:cs typeface="Arial"/>
              </a:rPr>
              <a:t>‘total’ time </a:t>
            </a:r>
            <a:r>
              <a:rPr dirty="0" sz="1100" spc="-10">
                <a:latin typeface="Arial"/>
                <a:cs typeface="Arial"/>
              </a:rPr>
              <a:t>duration, </a:t>
            </a:r>
            <a:r>
              <a:rPr dirty="0" sz="1100" spc="-5">
                <a:latin typeface="Arial"/>
                <a:cs typeface="Arial"/>
              </a:rPr>
              <a:t>not </a:t>
            </a:r>
            <a:r>
              <a:rPr dirty="0" sz="1100" spc="-10">
                <a:latin typeface="Arial"/>
                <a:cs typeface="Arial"/>
              </a:rPr>
              <a:t>when a </a:t>
            </a:r>
            <a:r>
              <a:rPr dirty="0" sz="1100" spc="-5">
                <a:latin typeface="Arial"/>
                <a:cs typeface="Arial"/>
              </a:rPr>
              <a:t>task  should </a:t>
            </a:r>
            <a:r>
              <a:rPr dirty="0" sz="1100">
                <a:latin typeface="Arial"/>
                <a:cs typeface="Arial"/>
              </a:rPr>
              <a:t>start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end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150"/>
              </a:spcBef>
            </a:pPr>
            <a:r>
              <a:rPr dirty="0" sz="1000">
                <a:latin typeface="Arial"/>
                <a:cs typeface="Arial"/>
              </a:rPr>
              <a:t>Necessary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correct scheduling and network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analysis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02552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Breakdown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Packages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11373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49584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87796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43213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8142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781136"/>
            <a:ext cx="3877310" cy="25285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>
                <a:latin typeface="Arial"/>
                <a:cs typeface="Arial"/>
              </a:rPr>
              <a:t>Characteristics: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Represents the units of work at the </a:t>
            </a:r>
            <a:r>
              <a:rPr dirty="0" sz="1100" spc="-20">
                <a:latin typeface="Arial"/>
                <a:cs typeface="Arial"/>
              </a:rPr>
              <a:t>level </a:t>
            </a:r>
            <a:r>
              <a:rPr dirty="0" sz="1100" spc="-10">
                <a:latin typeface="Arial"/>
                <a:cs typeface="Arial"/>
              </a:rPr>
              <a:t>where </a:t>
            </a:r>
            <a:r>
              <a:rPr dirty="0" sz="1100" spc="-5">
                <a:latin typeface="Arial"/>
                <a:cs typeface="Arial"/>
              </a:rPr>
              <a:t>the work is  </a:t>
            </a:r>
            <a:r>
              <a:rPr dirty="0" sz="1100" spc="-10">
                <a:latin typeface="Arial"/>
                <a:cs typeface="Arial"/>
              </a:rPr>
              <a:t>performed</a:t>
            </a:r>
            <a:endParaRPr sz="1100">
              <a:latin typeface="Arial"/>
              <a:cs typeface="Arial"/>
            </a:endParaRPr>
          </a:p>
          <a:p>
            <a:pPr marL="289560" marR="229870">
              <a:lnSpc>
                <a:spcPct val="102699"/>
              </a:lnSpc>
              <a:spcBef>
                <a:spcPts val="295"/>
              </a:spcBef>
            </a:pPr>
            <a:r>
              <a:rPr dirty="0" sz="1100" spc="-5">
                <a:latin typeface="Arial"/>
                <a:cs typeface="Arial"/>
              </a:rPr>
              <a:t>Clearly distinguishes </a:t>
            </a:r>
            <a:r>
              <a:rPr dirty="0" sz="1100" spc="-10">
                <a:latin typeface="Arial"/>
                <a:cs typeface="Arial"/>
              </a:rPr>
              <a:t>one </a:t>
            </a:r>
            <a:r>
              <a:rPr dirty="0" sz="1100" spc="-5">
                <a:latin typeface="Arial"/>
                <a:cs typeface="Arial"/>
              </a:rPr>
              <a:t>work </a:t>
            </a:r>
            <a:r>
              <a:rPr dirty="0" sz="1100" spc="-10">
                <a:latin typeface="Arial"/>
                <a:cs typeface="Arial"/>
              </a:rPr>
              <a:t>package </a:t>
            </a:r>
            <a:r>
              <a:rPr dirty="0" sz="1100" spc="-5">
                <a:latin typeface="Arial"/>
                <a:cs typeface="Arial"/>
              </a:rPr>
              <a:t>from all others  assigned to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functional</a:t>
            </a:r>
            <a:r>
              <a:rPr dirty="0" sz="1100" spc="-10">
                <a:latin typeface="Arial"/>
                <a:cs typeface="Arial"/>
              </a:rPr>
              <a:t> group</a:t>
            </a:r>
            <a:endParaRPr sz="1100">
              <a:latin typeface="Arial"/>
              <a:cs typeface="Arial"/>
            </a:endParaRPr>
          </a:p>
          <a:p>
            <a:pPr marL="289560" marR="26797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Contains clearly defined </a:t>
            </a:r>
            <a:r>
              <a:rPr dirty="0" sz="1100">
                <a:latin typeface="Arial"/>
                <a:cs typeface="Arial"/>
              </a:rPr>
              <a:t>start </a:t>
            </a:r>
            <a:r>
              <a:rPr dirty="0" sz="1100" spc="-10">
                <a:latin typeface="Arial"/>
                <a:cs typeface="Arial"/>
              </a:rPr>
              <a:t>and end </a:t>
            </a:r>
            <a:r>
              <a:rPr dirty="0" sz="1100" spc="-5">
                <a:latin typeface="Arial"/>
                <a:cs typeface="Arial"/>
              </a:rPr>
              <a:t>dates that are  </a:t>
            </a:r>
            <a:r>
              <a:rPr dirty="0" sz="1100" spc="-10">
                <a:latin typeface="Arial"/>
                <a:cs typeface="Arial"/>
              </a:rPr>
              <a:t>representative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physical </a:t>
            </a:r>
            <a:r>
              <a:rPr dirty="0" sz="1100" spc="-5">
                <a:latin typeface="Arial"/>
                <a:cs typeface="Arial"/>
              </a:rPr>
              <a:t>accomplishment (done after  scheduling)</a:t>
            </a:r>
            <a:endParaRPr sz="1100">
              <a:latin typeface="Arial"/>
              <a:cs typeface="Arial"/>
            </a:endParaRPr>
          </a:p>
          <a:p>
            <a:pPr marL="289560" marR="13335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Specifies </a:t>
            </a:r>
            <a:r>
              <a:rPr dirty="0" sz="1100" spc="-10">
                <a:latin typeface="Arial"/>
                <a:cs typeface="Arial"/>
              </a:rPr>
              <a:t>a budget </a:t>
            </a: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>
                <a:latin typeface="Arial"/>
                <a:cs typeface="Arial"/>
              </a:rPr>
              <a:t>terms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5">
                <a:latin typeface="Arial"/>
                <a:cs typeface="Arial"/>
              </a:rPr>
              <a:t>money </a:t>
            </a:r>
            <a:r>
              <a:rPr dirty="0" sz="1100" spc="15">
                <a:latin typeface="Arial"/>
                <a:cs typeface="Arial"/>
              </a:rPr>
              <a:t>(</a:t>
            </a:r>
            <a:r>
              <a:rPr dirty="0" sz="1100" spc="15">
                <a:latin typeface="Century Gothic"/>
                <a:cs typeface="Century Gothic"/>
              </a:rPr>
              <a:t>e</a:t>
            </a:r>
            <a:r>
              <a:rPr dirty="0" sz="1100" spc="15">
                <a:latin typeface="Arial"/>
                <a:cs typeface="Arial"/>
              </a:rPr>
              <a:t>), </a:t>
            </a:r>
            <a:r>
              <a:rPr dirty="0" sz="1100" spc="-10">
                <a:latin typeface="Arial"/>
                <a:cs typeface="Arial"/>
              </a:rPr>
              <a:t>man-hours, </a:t>
            </a:r>
            <a:r>
              <a:rPr dirty="0" sz="1100" spc="-5">
                <a:latin typeface="Arial"/>
                <a:cs typeface="Arial"/>
              </a:rPr>
              <a:t>or  other </a:t>
            </a:r>
            <a:r>
              <a:rPr dirty="0" sz="1100" spc="-10">
                <a:latin typeface="Arial"/>
                <a:cs typeface="Arial"/>
              </a:rPr>
              <a:t>measurable </a:t>
            </a:r>
            <a:r>
              <a:rPr dirty="0" sz="1100" spc="-5">
                <a:latin typeface="Arial"/>
                <a:cs typeface="Arial"/>
              </a:rPr>
              <a:t>units</a:t>
            </a:r>
            <a:endParaRPr sz="1100">
              <a:latin typeface="Arial"/>
              <a:cs typeface="Arial"/>
            </a:endParaRPr>
          </a:p>
          <a:p>
            <a:pPr marL="289560" marR="13335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Limits work to </a:t>
            </a:r>
            <a:r>
              <a:rPr dirty="0" sz="1100" spc="-10">
                <a:latin typeface="Arial"/>
                <a:cs typeface="Arial"/>
              </a:rPr>
              <a:t>be performed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relatively </a:t>
            </a:r>
            <a:r>
              <a:rPr dirty="0" sz="1100">
                <a:latin typeface="Arial"/>
                <a:cs typeface="Arial"/>
              </a:rPr>
              <a:t>short </a:t>
            </a:r>
            <a:r>
              <a:rPr dirty="0" sz="1100" spc="-5">
                <a:latin typeface="Arial"/>
                <a:cs typeface="Arial"/>
              </a:rPr>
              <a:t>periods of  </a:t>
            </a:r>
            <a:r>
              <a:rPr dirty="0" sz="1100" spc="-10">
                <a:latin typeface="Arial"/>
                <a:cs typeface="Arial"/>
              </a:rPr>
              <a:t>time.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5" b="1">
                <a:latin typeface="Arial"/>
                <a:cs typeface="Arial"/>
              </a:rPr>
              <a:t>Minimises </a:t>
            </a:r>
            <a:r>
              <a:rPr dirty="0" sz="1100" spc="-25" b="1">
                <a:latin typeface="Arial"/>
                <a:cs typeface="Arial"/>
              </a:rPr>
              <a:t>Work </a:t>
            </a:r>
            <a:r>
              <a:rPr dirty="0" sz="1100" spc="-5" b="1">
                <a:latin typeface="Arial"/>
                <a:cs typeface="Arial"/>
              </a:rPr>
              <a:t>in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Progress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02552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Breakdown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Package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62221" y="999379"/>
            <a:ext cx="2849464" cy="20977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02552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Breakdown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WBS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Dictionary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36258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5726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7826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99268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20271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41274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62277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83281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5363" y="30428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47294" y="901673"/>
            <a:ext cx="3800475" cy="22542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The WBS </a:t>
            </a:r>
            <a:r>
              <a:rPr dirty="0" sz="1100" spc="-5">
                <a:latin typeface="Arial"/>
                <a:cs typeface="Arial"/>
              </a:rPr>
              <a:t>dictionary is </a:t>
            </a:r>
            <a:r>
              <a:rPr dirty="0" sz="1100" spc="-10">
                <a:latin typeface="Arial"/>
                <a:cs typeface="Arial"/>
              </a:rPr>
              <a:t>a companion document </a:t>
            </a:r>
            <a:r>
              <a:rPr dirty="0" sz="1100" spc="-5">
                <a:latin typeface="Arial"/>
                <a:cs typeface="Arial"/>
              </a:rPr>
              <a:t>to the </a:t>
            </a:r>
            <a:r>
              <a:rPr dirty="0" sz="1100" spc="-10">
                <a:latin typeface="Arial"/>
                <a:cs typeface="Arial"/>
              </a:rPr>
              <a:t>WBS  The WBS </a:t>
            </a:r>
            <a:r>
              <a:rPr dirty="0" sz="1100" spc="-5">
                <a:latin typeface="Arial"/>
                <a:cs typeface="Arial"/>
              </a:rPr>
              <a:t>dictionary describes the </a:t>
            </a:r>
            <a:r>
              <a:rPr dirty="0" sz="1100" spc="-10">
                <a:latin typeface="Arial"/>
                <a:cs typeface="Arial"/>
              </a:rPr>
              <a:t>WBS </a:t>
            </a:r>
            <a:r>
              <a:rPr dirty="0" sz="1100" spc="-5">
                <a:latin typeface="Arial"/>
                <a:cs typeface="Arial"/>
              </a:rPr>
              <a:t>elements in </a:t>
            </a:r>
            <a:r>
              <a:rPr dirty="0" sz="1100">
                <a:latin typeface="Arial"/>
                <a:cs typeface="Arial"/>
              </a:rPr>
              <a:t>terms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of: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Account </a:t>
            </a:r>
            <a:r>
              <a:rPr dirty="0" sz="1100" spc="-10">
                <a:latin typeface="Arial"/>
                <a:cs typeface="Arial"/>
              </a:rPr>
              <a:t>Code </a:t>
            </a:r>
            <a:r>
              <a:rPr dirty="0" sz="1100" spc="-5">
                <a:latin typeface="Arial"/>
                <a:cs typeface="Arial"/>
              </a:rPr>
              <a:t>identifier</a:t>
            </a:r>
            <a:endParaRPr sz="1100">
              <a:latin typeface="Arial"/>
              <a:cs typeface="Arial"/>
            </a:endParaRPr>
          </a:p>
          <a:p>
            <a:pPr marL="289560" marR="997585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Description of work </a:t>
            </a:r>
            <a:r>
              <a:rPr dirty="0" sz="1100" spc="-10">
                <a:latin typeface="Arial"/>
                <a:cs typeface="Arial"/>
              </a:rPr>
              <a:t>&amp; </a:t>
            </a:r>
            <a:r>
              <a:rPr dirty="0" sz="1100" spc="-5">
                <a:latin typeface="Arial"/>
                <a:cs typeface="Arial"/>
              </a:rPr>
              <a:t>resources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required  Organisation</a:t>
            </a:r>
            <a:r>
              <a:rPr dirty="0" sz="1100" spc="-10">
                <a:latin typeface="Arial"/>
                <a:cs typeface="Arial"/>
              </a:rPr>
              <a:t> responsible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latin typeface="Arial"/>
                <a:cs typeface="Arial"/>
              </a:rPr>
              <a:t>Milestones</a:t>
            </a:r>
            <a:endParaRPr sz="1100">
              <a:latin typeface="Arial"/>
              <a:cs typeface="Arial"/>
            </a:endParaRPr>
          </a:p>
          <a:p>
            <a:pPr marL="289560" marR="1662430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Contractual Information  </a:t>
            </a:r>
            <a:r>
              <a:rPr dirty="0" sz="1100" spc="-5">
                <a:latin typeface="Arial"/>
                <a:cs typeface="Arial"/>
              </a:rPr>
              <a:t>Quality Requirements  Associated schedule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activities  Estimate of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Cost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See </a:t>
            </a:r>
            <a:r>
              <a:rPr dirty="0" sz="1100" spc="-15">
                <a:latin typeface="Arial"/>
                <a:cs typeface="Arial"/>
              </a:rPr>
              <a:t>Work </a:t>
            </a:r>
            <a:r>
              <a:rPr dirty="0" sz="1100" spc="-20">
                <a:latin typeface="Arial"/>
                <a:cs typeface="Arial"/>
              </a:rPr>
              <a:t>Package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Header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02552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Breakdown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WBS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Checklist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08927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27270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142453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57636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172820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193194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1419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5240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5363" y="29061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24395" y="985405"/>
            <a:ext cx="3622040" cy="203390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15">
                <a:latin typeface="Arial"/>
                <a:cs typeface="Arial"/>
              </a:rPr>
              <a:t>Check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WBS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for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Completeness</a:t>
            </a:r>
            <a:endParaRPr sz="1000">
              <a:latin typeface="Arial"/>
              <a:cs typeface="Arial"/>
            </a:endParaRPr>
          </a:p>
          <a:p>
            <a:pPr marL="289560" marR="1304290">
              <a:lnSpc>
                <a:spcPts val="1200"/>
              </a:lnSpc>
              <a:spcBef>
                <a:spcPts val="40"/>
              </a:spcBef>
            </a:pPr>
            <a:r>
              <a:rPr dirty="0" sz="1000" spc="-5">
                <a:latin typeface="Arial"/>
                <a:cs typeface="Arial"/>
              </a:rPr>
              <a:t>Anticipated effort (time &amp; resources)  Compatibility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50"/>
              </a:lnSpc>
            </a:pPr>
            <a:r>
              <a:rPr dirty="0" sz="1000" spc="-5">
                <a:latin typeface="Arial"/>
                <a:cs typeface="Arial"/>
              </a:rPr>
              <a:t>Continuity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100" spc="-5">
                <a:latin typeface="Arial"/>
                <a:cs typeface="Arial"/>
              </a:rPr>
              <a:t>Ensure it satisfies both functional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project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requirements</a:t>
            </a:r>
            <a:endParaRPr sz="1100">
              <a:latin typeface="Arial"/>
              <a:cs typeface="Arial"/>
            </a:endParaRPr>
          </a:p>
          <a:p>
            <a:pPr marL="12700" marR="302260">
              <a:lnSpc>
                <a:spcPct val="102600"/>
              </a:lnSpc>
              <a:spcBef>
                <a:spcPts val="300"/>
              </a:spcBef>
            </a:pPr>
            <a:r>
              <a:rPr dirty="0" sz="1100" spc="-15">
                <a:latin typeface="Arial"/>
                <a:cs typeface="Arial"/>
              </a:rPr>
              <a:t>Check </a:t>
            </a:r>
            <a:r>
              <a:rPr dirty="0" sz="1100" spc="-5">
                <a:latin typeface="Arial"/>
                <a:cs typeface="Arial"/>
              </a:rPr>
              <a:t>that the </a:t>
            </a:r>
            <a:r>
              <a:rPr dirty="0" sz="1100" spc="-10">
                <a:latin typeface="Arial"/>
                <a:cs typeface="Arial"/>
              </a:rPr>
              <a:t>WBS provides a </a:t>
            </a:r>
            <a:r>
              <a:rPr dirty="0" sz="1100" spc="-5">
                <a:latin typeface="Arial"/>
                <a:cs typeface="Arial"/>
              </a:rPr>
              <a:t>logical subdivisions of  project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work</a:t>
            </a:r>
            <a:endParaRPr sz="1100">
              <a:latin typeface="Arial"/>
              <a:cs typeface="Arial"/>
            </a:endParaRPr>
          </a:p>
          <a:p>
            <a:pPr marL="12700" marR="589915">
              <a:lnSpc>
                <a:spcPct val="102600"/>
              </a:lnSpc>
              <a:spcBef>
                <a:spcPts val="295"/>
              </a:spcBef>
            </a:pPr>
            <a:r>
              <a:rPr dirty="0" sz="1100" spc="-5">
                <a:latin typeface="Arial"/>
                <a:cs typeface="Arial"/>
              </a:rPr>
              <a:t>Ensure that elements can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assigned to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specific  individuals and/or</a:t>
            </a:r>
            <a:r>
              <a:rPr dirty="0" sz="1100" spc="-10">
                <a:latin typeface="Arial"/>
                <a:cs typeface="Arial"/>
              </a:rPr>
              <a:t> groups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15">
                <a:latin typeface="Arial"/>
                <a:cs typeface="Arial"/>
              </a:rPr>
              <a:t>Check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WBS </a:t>
            </a:r>
            <a:r>
              <a:rPr dirty="0" sz="1100" spc="-5">
                <a:latin typeface="Arial"/>
                <a:cs typeface="Arial"/>
              </a:rPr>
              <a:t>against project </a:t>
            </a:r>
            <a:r>
              <a:rPr dirty="0" sz="1100">
                <a:latin typeface="Arial"/>
                <a:cs typeface="Arial"/>
              </a:rPr>
              <a:t>reporting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requirements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49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6266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7545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Collect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25699" y="477339"/>
            <a:ext cx="1761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46905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85116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27122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65333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1136457"/>
            <a:ext cx="3878579" cy="16300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>
                <a:latin typeface="Arial"/>
                <a:cs typeface="Arial"/>
              </a:rPr>
              <a:t>Interviews:</a:t>
            </a:r>
            <a:endParaRPr sz="1100">
              <a:latin typeface="Arial"/>
              <a:cs typeface="Arial"/>
            </a:endParaRPr>
          </a:p>
          <a:p>
            <a:pPr marL="289560" marR="70866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Formal </a:t>
            </a:r>
            <a:r>
              <a:rPr dirty="0" sz="1100" spc="-5">
                <a:latin typeface="Arial"/>
                <a:cs typeface="Arial"/>
              </a:rPr>
              <a:t>or </a:t>
            </a:r>
            <a:r>
              <a:rPr dirty="0" sz="1100" spc="-10">
                <a:latin typeface="Arial"/>
                <a:cs typeface="Arial"/>
              </a:rPr>
              <a:t>Informal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5">
                <a:latin typeface="Arial"/>
                <a:cs typeface="Arial"/>
              </a:rPr>
              <a:t>discover </a:t>
            </a:r>
            <a:r>
              <a:rPr dirty="0" sz="1100" spc="-10">
                <a:latin typeface="Arial"/>
                <a:cs typeface="Arial"/>
              </a:rPr>
              <a:t>information </a:t>
            </a:r>
            <a:r>
              <a:rPr dirty="0" sz="1100" spc="-5">
                <a:latin typeface="Arial"/>
                <a:cs typeface="Arial"/>
              </a:rPr>
              <a:t>from  </a:t>
            </a:r>
            <a:r>
              <a:rPr dirty="0" sz="1100" spc="-10">
                <a:latin typeface="Arial"/>
                <a:cs typeface="Arial"/>
              </a:rPr>
              <a:t>Stakeholders</a:t>
            </a:r>
            <a:endParaRPr sz="1100">
              <a:latin typeface="Arial"/>
              <a:cs typeface="Arial"/>
            </a:endParaRPr>
          </a:p>
          <a:p>
            <a:pPr marL="12700" marR="1445895" indent="276860">
              <a:lnSpc>
                <a:spcPct val="125299"/>
              </a:lnSpc>
            </a:pP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one-to-one or </a:t>
            </a:r>
            <a:r>
              <a:rPr dirty="0" sz="1100" spc="-10">
                <a:latin typeface="Arial"/>
                <a:cs typeface="Arial"/>
              </a:rPr>
              <a:t>one-to-many  </a:t>
            </a:r>
            <a:r>
              <a:rPr dirty="0" sz="1100" spc="-15">
                <a:latin typeface="Arial"/>
                <a:cs typeface="Arial"/>
              </a:rPr>
              <a:t>Focus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Groups: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Brings together pre-qualified </a:t>
            </a:r>
            <a:r>
              <a:rPr dirty="0" sz="1100" spc="-10">
                <a:latin typeface="Arial"/>
                <a:cs typeface="Arial"/>
              </a:rPr>
              <a:t>stakeholders </a:t>
            </a:r>
            <a:r>
              <a:rPr dirty="0" sz="1100" spc="-5">
                <a:latin typeface="Arial"/>
                <a:cs typeface="Arial"/>
              </a:rPr>
              <a:t>in order to </a:t>
            </a:r>
            <a:r>
              <a:rPr dirty="0" sz="1100">
                <a:latin typeface="Arial"/>
                <a:cs typeface="Arial"/>
              </a:rPr>
              <a:t>learn  </a:t>
            </a:r>
            <a:r>
              <a:rPr dirty="0" sz="1100" spc="-5">
                <a:latin typeface="Arial"/>
                <a:cs typeface="Arial"/>
              </a:rPr>
              <a:t>about their </a:t>
            </a:r>
            <a:r>
              <a:rPr dirty="0" sz="1100" spc="-10">
                <a:latin typeface="Arial"/>
                <a:cs typeface="Arial"/>
              </a:rPr>
              <a:t>needs wants and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expectations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30">
                <a:latin typeface="Arial"/>
                <a:cs typeface="Arial"/>
              </a:rPr>
              <a:t>Trained </a:t>
            </a:r>
            <a:r>
              <a:rPr dirty="0" sz="1100" spc="-10">
                <a:latin typeface="Arial"/>
                <a:cs typeface="Arial"/>
              </a:rPr>
              <a:t>Moderator </a:t>
            </a:r>
            <a:r>
              <a:rPr dirty="0" sz="1100" spc="-5">
                <a:latin typeface="Arial"/>
                <a:cs typeface="Arial"/>
              </a:rPr>
              <a:t>leads the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discussion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02552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Breakdown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WBS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Sub-Contracting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12137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3313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88558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4195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90659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4395" y="998815"/>
            <a:ext cx="3585210" cy="2012314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5">
                <a:latin typeface="Arial"/>
                <a:cs typeface="Arial"/>
              </a:rPr>
              <a:t>Develop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preliminary </a:t>
            </a:r>
            <a:r>
              <a:rPr dirty="0" sz="1100" spc="-10">
                <a:latin typeface="Arial"/>
                <a:cs typeface="Arial"/>
              </a:rPr>
              <a:t>WBS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top </a:t>
            </a:r>
            <a:r>
              <a:rPr dirty="0" sz="1100" spc="-10">
                <a:latin typeface="Arial"/>
                <a:cs typeface="Arial"/>
              </a:rPr>
              <a:t>3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levels</a:t>
            </a:r>
            <a:endParaRPr sz="1100">
              <a:latin typeface="Arial"/>
              <a:cs typeface="Arial"/>
            </a:endParaRPr>
          </a:p>
          <a:p>
            <a:pPr marL="12700" marR="3873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Ensure the </a:t>
            </a:r>
            <a:r>
              <a:rPr dirty="0" sz="1100" spc="-10">
                <a:latin typeface="Arial"/>
                <a:cs typeface="Arial"/>
              </a:rPr>
              <a:t>Sub-contractor </a:t>
            </a:r>
            <a:r>
              <a:rPr dirty="0" sz="1100" spc="-15">
                <a:latin typeface="Arial"/>
                <a:cs typeface="Arial"/>
              </a:rPr>
              <a:t>develops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WBS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all </a:t>
            </a:r>
            <a:r>
              <a:rPr dirty="0" sz="1100" spc="-15">
                <a:latin typeface="Arial"/>
                <a:cs typeface="Arial"/>
              </a:rPr>
              <a:t>lower  </a:t>
            </a:r>
            <a:r>
              <a:rPr dirty="0" sz="1100" spc="-20">
                <a:latin typeface="Arial"/>
                <a:cs typeface="Arial"/>
              </a:rPr>
              <a:t>levels,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submits this </a:t>
            </a:r>
            <a:r>
              <a:rPr dirty="0" sz="1100" spc="-10">
                <a:latin typeface="Arial"/>
                <a:cs typeface="Arial"/>
              </a:rPr>
              <a:t>information </a:t>
            </a:r>
            <a:r>
              <a:rPr dirty="0" sz="1100" spc="-5">
                <a:latin typeface="Arial"/>
                <a:cs typeface="Arial"/>
              </a:rPr>
              <a:t>as </a:t>
            </a:r>
            <a:r>
              <a:rPr dirty="0" sz="1100" spc="5">
                <a:latin typeface="Arial"/>
                <a:cs typeface="Arial"/>
              </a:rPr>
              <a:t>part </a:t>
            </a:r>
            <a:r>
              <a:rPr dirty="0" sz="1100" spc="-5">
                <a:latin typeface="Arial"/>
                <a:cs typeface="Arial"/>
              </a:rPr>
              <a:t>of their  proposal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reaffirms as </a:t>
            </a:r>
            <a:r>
              <a:rPr dirty="0" sz="1100" spc="5">
                <a:latin typeface="Arial"/>
                <a:cs typeface="Arial"/>
              </a:rPr>
              <a:t>part </a:t>
            </a:r>
            <a:r>
              <a:rPr dirty="0" sz="1100" spc="-5">
                <a:latin typeface="Arial"/>
                <a:cs typeface="Arial"/>
              </a:rPr>
              <a:t>of the </a:t>
            </a:r>
            <a:r>
              <a:rPr dirty="0" sz="1100" spc="-10">
                <a:latin typeface="Arial"/>
                <a:cs typeface="Arial"/>
              </a:rPr>
              <a:t>sub-contract.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Ensure that the </a:t>
            </a:r>
            <a:r>
              <a:rPr dirty="0" sz="1100" spc="-10">
                <a:latin typeface="Arial"/>
                <a:cs typeface="Arial"/>
              </a:rPr>
              <a:t>Sub-contractors WBS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10">
                <a:latin typeface="Arial"/>
                <a:cs typeface="Arial"/>
              </a:rPr>
              <a:t>compatible </a:t>
            </a:r>
            <a:r>
              <a:rPr dirty="0" sz="1100" spc="-5">
                <a:latin typeface="Arial"/>
                <a:cs typeface="Arial"/>
              </a:rPr>
              <a:t>with  project </a:t>
            </a:r>
            <a:r>
              <a:rPr dirty="0" sz="1100">
                <a:latin typeface="Arial"/>
                <a:cs typeface="Arial"/>
              </a:rPr>
              <a:t>reporting </a:t>
            </a:r>
            <a:r>
              <a:rPr dirty="0" sz="1100" spc="-5">
                <a:latin typeface="Arial"/>
                <a:cs typeface="Arial"/>
              </a:rPr>
              <a:t>requirements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20">
                <a:latin typeface="Arial"/>
                <a:cs typeface="Arial"/>
              </a:rPr>
              <a:t>SC’s </a:t>
            </a:r>
            <a:r>
              <a:rPr dirty="0" sz="1100" spc="-15">
                <a:latin typeface="Arial"/>
                <a:cs typeface="Arial"/>
              </a:rPr>
              <a:t>own </a:t>
            </a:r>
            <a:r>
              <a:rPr dirty="0" sz="1100">
                <a:latin typeface="Arial"/>
                <a:cs typeface="Arial"/>
              </a:rPr>
              <a:t>reporting  </a:t>
            </a:r>
            <a:r>
              <a:rPr dirty="0" sz="1100" spc="-10">
                <a:latin typeface="Arial"/>
                <a:cs typeface="Arial"/>
              </a:rPr>
              <a:t>and management</a:t>
            </a:r>
            <a:r>
              <a:rPr dirty="0" sz="1100" spc="-5">
                <a:latin typeface="Arial"/>
                <a:cs typeface="Arial"/>
              </a:rPr>
              <a:t> procedures</a:t>
            </a:r>
            <a:endParaRPr sz="1100">
              <a:latin typeface="Arial"/>
              <a:cs typeface="Arial"/>
            </a:endParaRPr>
          </a:p>
          <a:p>
            <a:pPr marL="12700" marR="12700">
              <a:lnSpc>
                <a:spcPts val="1200"/>
              </a:lnSpc>
              <a:spcBef>
                <a:spcPts val="310"/>
              </a:spcBef>
            </a:pP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>
                <a:latin typeface="Arial"/>
                <a:cs typeface="Arial"/>
              </a:rPr>
              <a:t>short, </a:t>
            </a:r>
            <a:r>
              <a:rPr dirty="0" sz="1100" spc="-10">
                <a:latin typeface="Arial"/>
                <a:cs typeface="Arial"/>
              </a:rPr>
              <a:t>a Sub-Contractors WBS </a:t>
            </a:r>
            <a:r>
              <a:rPr dirty="0" sz="1100" spc="-5">
                <a:latin typeface="Arial"/>
                <a:cs typeface="Arial"/>
              </a:rPr>
              <a:t>should </a:t>
            </a:r>
            <a:r>
              <a:rPr dirty="0" sz="1100" spc="-10">
                <a:latin typeface="Arial"/>
                <a:cs typeface="Arial"/>
              </a:rPr>
              <a:t>be capable </a:t>
            </a:r>
            <a:r>
              <a:rPr dirty="0" sz="1100" spc="-5">
                <a:latin typeface="Arial"/>
                <a:cs typeface="Arial"/>
              </a:rPr>
              <a:t>of full  </a:t>
            </a:r>
            <a:r>
              <a:rPr dirty="0" sz="1100" spc="-10">
                <a:latin typeface="Arial"/>
                <a:cs typeface="Arial"/>
              </a:rPr>
              <a:t>integration </a:t>
            </a:r>
            <a:r>
              <a:rPr dirty="0" sz="1100" spc="-5">
                <a:latin typeface="Arial"/>
                <a:cs typeface="Arial"/>
              </a:rPr>
              <a:t>into the project </a:t>
            </a:r>
            <a:r>
              <a:rPr dirty="0" sz="1100" spc="-15">
                <a:latin typeface="Arial"/>
                <a:cs typeface="Arial"/>
              </a:rPr>
              <a:t>WBS, </a:t>
            </a:r>
            <a:r>
              <a:rPr dirty="0" sz="1100" spc="-5">
                <a:latin typeface="Arial"/>
                <a:cs typeface="Arial"/>
              </a:rPr>
              <a:t>including elements such  as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Cost, Schedule, Resources,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49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02552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Breakdown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WBS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Decomposition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Problems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95732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51150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06568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44779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4395" y="878533"/>
            <a:ext cx="3529965" cy="23704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Whilst </a:t>
            </a:r>
            <a:r>
              <a:rPr dirty="0" sz="1100" spc="-20">
                <a:latin typeface="Arial"/>
                <a:cs typeface="Arial"/>
              </a:rPr>
              <a:t>Levels </a:t>
            </a:r>
            <a:r>
              <a:rPr dirty="0" sz="1100" spc="-10">
                <a:latin typeface="Arial"/>
                <a:cs typeface="Arial"/>
              </a:rPr>
              <a:t>1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3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 spc="-10">
                <a:latin typeface="Arial"/>
                <a:cs typeface="Arial"/>
              </a:rPr>
              <a:t>be fairly </a:t>
            </a:r>
            <a:r>
              <a:rPr dirty="0" sz="1100" spc="-5">
                <a:latin typeface="Arial"/>
                <a:cs typeface="Arial"/>
              </a:rPr>
              <a:t>standard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most  construction </a:t>
            </a:r>
            <a:r>
              <a:rPr dirty="0" sz="1100" spc="-10">
                <a:latin typeface="Arial"/>
                <a:cs typeface="Arial"/>
              </a:rPr>
              <a:t>projects, </a:t>
            </a:r>
            <a:r>
              <a:rPr dirty="0" sz="1100" spc="-20">
                <a:latin typeface="Arial"/>
                <a:cs typeface="Arial"/>
              </a:rPr>
              <a:t>Levels </a:t>
            </a:r>
            <a:r>
              <a:rPr dirty="0" sz="1100" spc="-10">
                <a:latin typeface="Arial"/>
                <a:cs typeface="Arial"/>
              </a:rPr>
              <a:t>4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6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very difficult to  </a:t>
            </a:r>
            <a:r>
              <a:rPr dirty="0" sz="1100" spc="-10">
                <a:latin typeface="Arial"/>
                <a:cs typeface="Arial"/>
              </a:rPr>
              <a:t>generate</a:t>
            </a:r>
            <a:endParaRPr sz="1100">
              <a:latin typeface="Arial"/>
              <a:cs typeface="Arial"/>
            </a:endParaRPr>
          </a:p>
          <a:p>
            <a:pPr marL="12700" marR="29209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Breaking </a:t>
            </a:r>
            <a:r>
              <a:rPr dirty="0" sz="1100" spc="-15">
                <a:latin typeface="Arial"/>
                <a:cs typeface="Arial"/>
              </a:rPr>
              <a:t>down </a:t>
            </a:r>
            <a:r>
              <a:rPr dirty="0" sz="1100" spc="-5">
                <a:latin typeface="Arial"/>
                <a:cs typeface="Arial"/>
              </a:rPr>
              <a:t>work to small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detailed </a:t>
            </a:r>
            <a:r>
              <a:rPr dirty="0" sz="1100" spc="-10">
                <a:latin typeface="Arial"/>
                <a:cs typeface="Arial"/>
              </a:rPr>
              <a:t>packages </a:t>
            </a:r>
            <a:r>
              <a:rPr dirty="0" sz="1100" spc="-20">
                <a:latin typeface="Arial"/>
                <a:cs typeface="Arial"/>
              </a:rPr>
              <a:t>may  </a:t>
            </a:r>
            <a:r>
              <a:rPr dirty="0" sz="1100" spc="-5">
                <a:latin typeface="Arial"/>
                <a:cs typeface="Arial"/>
              </a:rPr>
              <a:t>require the creation of hundreds of cost accounts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5">
                <a:latin typeface="Arial"/>
                <a:cs typeface="Arial"/>
              </a:rPr>
              <a:t>charge</a:t>
            </a:r>
            <a:r>
              <a:rPr dirty="0" sz="1100" spc="-10">
                <a:latin typeface="Arial"/>
                <a:cs typeface="Arial"/>
              </a:rPr>
              <a:t> numbers</a:t>
            </a:r>
            <a:endParaRPr sz="1100">
              <a:latin typeface="Arial"/>
              <a:cs typeface="Arial"/>
            </a:endParaRPr>
          </a:p>
          <a:p>
            <a:pPr marL="12700" marR="421005">
              <a:lnSpc>
                <a:spcPct val="102699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costs associated with producing detailed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work  </a:t>
            </a:r>
            <a:r>
              <a:rPr dirty="0" sz="1100" spc="-10">
                <a:latin typeface="Arial"/>
                <a:cs typeface="Arial"/>
              </a:rPr>
              <a:t>packages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10">
                <a:latin typeface="Arial"/>
                <a:cs typeface="Arial"/>
              </a:rPr>
              <a:t>outweigh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benefits</a:t>
            </a:r>
            <a:endParaRPr sz="1100">
              <a:latin typeface="Arial"/>
              <a:cs typeface="Arial"/>
            </a:endParaRPr>
          </a:p>
          <a:p>
            <a:pPr marL="12700" marR="130810">
              <a:lnSpc>
                <a:spcPct val="102600"/>
              </a:lnSpc>
              <a:spcBef>
                <a:spcPts val="295"/>
              </a:spcBef>
            </a:pPr>
            <a:r>
              <a:rPr dirty="0" sz="1100" spc="-10">
                <a:latin typeface="Arial"/>
                <a:cs typeface="Arial"/>
              </a:rPr>
              <a:t>The WBS forms </a:t>
            </a:r>
            <a:r>
              <a:rPr dirty="0" sz="1100" spc="-5">
                <a:latin typeface="Arial"/>
                <a:cs typeface="Arial"/>
              </a:rPr>
              <a:t>the basis of </a:t>
            </a:r>
            <a:r>
              <a:rPr dirty="0" sz="1100" spc="-10">
                <a:latin typeface="Arial"/>
                <a:cs typeface="Arial"/>
              </a:rPr>
              <a:t>Arrow Diagrams and  </a:t>
            </a:r>
            <a:r>
              <a:rPr dirty="0" sz="1100" spc="-5">
                <a:latin typeface="Arial"/>
                <a:cs typeface="Arial"/>
              </a:rPr>
              <a:t>Precedence </a:t>
            </a:r>
            <a:r>
              <a:rPr dirty="0" sz="1100" spc="-15">
                <a:latin typeface="Arial"/>
                <a:cs typeface="Arial"/>
              </a:rPr>
              <a:t>Diagrams. </a:t>
            </a:r>
            <a:r>
              <a:rPr dirty="0" sz="1100" spc="-5">
                <a:latin typeface="Arial"/>
                <a:cs typeface="Arial"/>
              </a:rPr>
              <a:t>At </a:t>
            </a:r>
            <a:r>
              <a:rPr dirty="0" sz="1100" spc="-15">
                <a:latin typeface="Arial"/>
                <a:cs typeface="Arial"/>
              </a:rPr>
              <a:t>low levels </a:t>
            </a:r>
            <a:r>
              <a:rPr dirty="0" sz="1100" spc="-5">
                <a:latin typeface="Arial"/>
                <a:cs typeface="Arial"/>
              </a:rPr>
              <a:t>of the </a:t>
            </a:r>
            <a:r>
              <a:rPr dirty="0" sz="1100" spc="-15">
                <a:latin typeface="Arial"/>
                <a:cs typeface="Arial"/>
              </a:rPr>
              <a:t>WBS, </a:t>
            </a:r>
            <a:r>
              <a:rPr dirty="0" sz="1100" spc="-5">
                <a:latin typeface="Arial"/>
                <a:cs typeface="Arial"/>
              </a:rPr>
              <a:t>the  </a:t>
            </a:r>
            <a:r>
              <a:rPr dirty="0" sz="1100" spc="-10">
                <a:latin typeface="Arial"/>
                <a:cs typeface="Arial"/>
              </a:rPr>
              <a:t>number </a:t>
            </a:r>
            <a:r>
              <a:rPr dirty="0" sz="1100" spc="-5">
                <a:latin typeface="Arial"/>
                <a:cs typeface="Arial"/>
              </a:rPr>
              <a:t>of interconnections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dependencies </a:t>
            </a:r>
            <a:r>
              <a:rPr dirty="0" sz="1100" spc="-20">
                <a:latin typeface="Arial"/>
                <a:cs typeface="Arial"/>
              </a:rPr>
              <a:t>over  </a:t>
            </a:r>
            <a:r>
              <a:rPr dirty="0" sz="1100" spc="-5">
                <a:latin typeface="Arial"/>
                <a:cs typeface="Arial"/>
              </a:rPr>
              <a:t>complicate the network,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can render it </a:t>
            </a:r>
            <a:r>
              <a:rPr dirty="0" sz="1100" spc="-10">
                <a:latin typeface="Arial"/>
                <a:cs typeface="Arial"/>
              </a:rPr>
              <a:t>impossible </a:t>
            </a:r>
            <a:r>
              <a:rPr dirty="0" sz="1100" spc="-5">
                <a:latin typeface="Arial"/>
                <a:cs typeface="Arial"/>
              </a:rPr>
              <a:t>to  interpret.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49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02552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Breakdown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WBS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Standardisation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3263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61475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16893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55103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4395" y="1153844"/>
            <a:ext cx="3498850" cy="16827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77470">
              <a:lnSpc>
                <a:spcPct val="102699"/>
              </a:lnSpc>
              <a:spcBef>
                <a:spcPts val="55"/>
              </a:spcBef>
            </a:pPr>
            <a:r>
              <a:rPr dirty="0" sz="1100" spc="-15">
                <a:latin typeface="Arial"/>
                <a:cs typeface="Arial"/>
              </a:rPr>
              <a:t>Many </a:t>
            </a:r>
            <a:r>
              <a:rPr dirty="0" sz="1100" spc="-5">
                <a:latin typeface="Arial"/>
                <a:cs typeface="Arial"/>
              </a:rPr>
              <a:t>companies </a:t>
            </a:r>
            <a:r>
              <a:rPr dirty="0" sz="1100" spc="-10">
                <a:latin typeface="Arial"/>
                <a:cs typeface="Arial"/>
              </a:rPr>
              <a:t>who </a:t>
            </a:r>
            <a:r>
              <a:rPr dirty="0" sz="1100" spc="-15">
                <a:latin typeface="Arial"/>
                <a:cs typeface="Arial"/>
              </a:rPr>
              <a:t>execute </a:t>
            </a:r>
            <a:r>
              <a:rPr dirty="0" sz="1100" spc="-5">
                <a:latin typeface="Arial"/>
                <a:cs typeface="Arial"/>
              </a:rPr>
              <a:t>projects of similar nature  will standardise the top </a:t>
            </a:r>
            <a:r>
              <a:rPr dirty="0" sz="1100" spc="-10">
                <a:latin typeface="Arial"/>
                <a:cs typeface="Arial"/>
              </a:rPr>
              <a:t>3 </a:t>
            </a:r>
            <a:r>
              <a:rPr dirty="0" sz="1100" spc="-15">
                <a:latin typeface="Arial"/>
                <a:cs typeface="Arial"/>
              </a:rPr>
              <a:t>levels </a:t>
            </a:r>
            <a:r>
              <a:rPr dirty="0" sz="1100" spc="-5">
                <a:latin typeface="Arial"/>
                <a:cs typeface="Arial"/>
              </a:rPr>
              <a:t>of 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WBS.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standardising the top </a:t>
            </a:r>
            <a:r>
              <a:rPr dirty="0" sz="1100" spc="-15">
                <a:latin typeface="Arial"/>
                <a:cs typeface="Arial"/>
              </a:rPr>
              <a:t>levels </a:t>
            </a:r>
            <a:r>
              <a:rPr dirty="0" sz="1100" spc="-5">
                <a:latin typeface="Arial"/>
                <a:cs typeface="Arial"/>
              </a:rPr>
              <a:t>of the </a:t>
            </a:r>
            <a:r>
              <a:rPr dirty="0" sz="1100" spc="-10">
                <a:latin typeface="Arial"/>
                <a:cs typeface="Arial"/>
              </a:rPr>
              <a:t>WBS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organisations  can </a:t>
            </a:r>
            <a:r>
              <a:rPr dirty="0" sz="1100" spc="-10">
                <a:latin typeface="Arial"/>
                <a:cs typeface="Arial"/>
              </a:rPr>
              <a:t>compare previous projects, </a:t>
            </a:r>
            <a:r>
              <a:rPr dirty="0" sz="1100" spc="-15">
                <a:latin typeface="Arial"/>
                <a:cs typeface="Arial"/>
              </a:rPr>
              <a:t>deliverables, </a:t>
            </a:r>
            <a:r>
              <a:rPr dirty="0" sz="1100" spc="-5">
                <a:latin typeface="Arial"/>
                <a:cs typeface="Arial"/>
              </a:rPr>
              <a:t>costing,  </a:t>
            </a:r>
            <a:r>
              <a:rPr dirty="0" sz="1100" spc="-15">
                <a:latin typeface="Arial"/>
                <a:cs typeface="Arial"/>
              </a:rPr>
              <a:t>execution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12700" marR="13843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Standardisation also lessens the time </a:t>
            </a:r>
            <a:r>
              <a:rPr dirty="0" sz="1100" spc="-10">
                <a:latin typeface="Arial"/>
                <a:cs typeface="Arial"/>
              </a:rPr>
              <a:t>taken </a:t>
            </a:r>
            <a:r>
              <a:rPr dirty="0" sz="1100" spc="-5">
                <a:latin typeface="Arial"/>
                <a:cs typeface="Arial"/>
              </a:rPr>
              <a:t>to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develop  </a:t>
            </a:r>
            <a:r>
              <a:rPr dirty="0" sz="1100" spc="-5">
                <a:latin typeface="Arial"/>
                <a:cs typeface="Arial"/>
              </a:rPr>
              <a:t>detailed</a:t>
            </a:r>
            <a:r>
              <a:rPr dirty="0" sz="1100" spc="-10">
                <a:latin typeface="Arial"/>
                <a:cs typeface="Arial"/>
              </a:rPr>
              <a:t> WBS</a:t>
            </a:r>
            <a:endParaRPr sz="1100">
              <a:latin typeface="Arial"/>
              <a:cs typeface="Arial"/>
            </a:endParaRPr>
          </a:p>
          <a:p>
            <a:pPr marL="12700" marR="35560">
              <a:lnSpc>
                <a:spcPct val="102600"/>
              </a:lnSpc>
              <a:spcBef>
                <a:spcPts val="295"/>
              </a:spcBef>
            </a:pPr>
            <a:r>
              <a:rPr dirty="0" sz="1100" spc="-5">
                <a:latin typeface="Arial"/>
                <a:cs typeface="Arial"/>
              </a:rPr>
              <a:t>Standardisation aids </a:t>
            </a:r>
            <a:r>
              <a:rPr dirty="0" sz="1100" spc="-10">
                <a:latin typeface="Arial"/>
                <a:cs typeface="Arial"/>
              </a:rPr>
              <a:t>communications, and facilitates </a:t>
            </a:r>
            <a:r>
              <a:rPr dirty="0" sz="1100" spc="-5">
                <a:latin typeface="Arial"/>
                <a:cs typeface="Arial"/>
              </a:rPr>
              <a:t>the  </a:t>
            </a:r>
            <a:r>
              <a:rPr dirty="0" sz="1100" spc="-15">
                <a:latin typeface="Arial"/>
                <a:cs typeface="Arial"/>
              </a:rPr>
              <a:t>transfer </a:t>
            </a:r>
            <a:r>
              <a:rPr dirty="0" sz="1100" spc="-5">
                <a:latin typeface="Arial"/>
                <a:cs typeface="Arial"/>
              </a:rPr>
              <a:t>of resources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equipment </a:t>
            </a:r>
            <a:r>
              <a:rPr dirty="0" sz="1100" spc="-10">
                <a:latin typeface="Arial"/>
                <a:cs typeface="Arial"/>
              </a:rPr>
              <a:t>between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projects.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49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02552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Breakdown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WBS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3200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44203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65206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86209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1109431"/>
            <a:ext cx="3811270" cy="176403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89560">
              <a:lnSpc>
                <a:spcPct val="100000"/>
              </a:lnSpc>
              <a:spcBef>
                <a:spcPts val="434"/>
              </a:spcBef>
            </a:pPr>
            <a:r>
              <a:rPr dirty="0" sz="1100" spc="-10">
                <a:latin typeface="Arial"/>
                <a:cs typeface="Arial"/>
              </a:rPr>
              <a:t>WBS</a:t>
            </a:r>
            <a:endParaRPr sz="1100">
              <a:latin typeface="Arial"/>
              <a:cs typeface="Arial"/>
            </a:endParaRPr>
          </a:p>
          <a:p>
            <a:pPr marL="289560" marR="2538730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WBS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Dictionary  </a:t>
            </a:r>
            <a:r>
              <a:rPr dirty="0" sz="1100" spc="-10">
                <a:latin typeface="Arial"/>
                <a:cs typeface="Arial"/>
              </a:rPr>
              <a:t>Scope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Baseline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Document </a:t>
            </a:r>
            <a:r>
              <a:rPr dirty="0" sz="1100" spc="-5">
                <a:latin typeface="Arial"/>
                <a:cs typeface="Arial"/>
              </a:rPr>
              <a:t>Updates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295"/>
              </a:spcBef>
            </a:pPr>
            <a:r>
              <a:rPr dirty="0" sz="1100" spc="-20">
                <a:latin typeface="Arial"/>
                <a:cs typeface="Arial"/>
              </a:rPr>
              <a:t>Typically </a:t>
            </a:r>
            <a:r>
              <a:rPr dirty="0" sz="1100" spc="-5">
                <a:latin typeface="Arial"/>
                <a:cs typeface="Arial"/>
              </a:rPr>
              <a:t>during the </a:t>
            </a:r>
            <a:r>
              <a:rPr dirty="0" sz="1100" spc="-10">
                <a:latin typeface="Arial"/>
                <a:cs typeface="Arial"/>
              </a:rPr>
              <a:t>generation and </a:t>
            </a:r>
            <a:r>
              <a:rPr dirty="0" sz="1100" spc="-15">
                <a:latin typeface="Arial"/>
                <a:cs typeface="Arial"/>
              </a:rPr>
              <a:t>review </a:t>
            </a:r>
            <a:r>
              <a:rPr dirty="0" sz="1100" spc="-5">
                <a:latin typeface="Arial"/>
                <a:cs typeface="Arial"/>
              </a:rPr>
              <a:t>of the </a:t>
            </a:r>
            <a:r>
              <a:rPr dirty="0" sz="1100" spc="-10">
                <a:latin typeface="Arial"/>
                <a:cs typeface="Arial"/>
              </a:rPr>
              <a:t>WBS  previously </a:t>
            </a:r>
            <a:r>
              <a:rPr dirty="0" sz="1100" spc="-5">
                <a:latin typeface="Arial"/>
                <a:cs typeface="Arial"/>
              </a:rPr>
              <a:t>unidentified elements arise. </a:t>
            </a:r>
            <a:r>
              <a:rPr dirty="0" sz="1100" spc="-10">
                <a:latin typeface="Arial"/>
                <a:cs typeface="Arial"/>
              </a:rPr>
              <a:t>These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10">
                <a:latin typeface="Arial"/>
                <a:cs typeface="Arial"/>
              </a:rPr>
              <a:t>need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  </a:t>
            </a:r>
            <a:r>
              <a:rPr dirty="0" sz="1100" spc="-5">
                <a:latin typeface="Arial"/>
                <a:cs typeface="Arial"/>
              </a:rPr>
              <a:t>incorporated into the project, </a:t>
            </a:r>
            <a:r>
              <a:rPr dirty="0" sz="1100" spc="-10">
                <a:latin typeface="Arial"/>
                <a:cs typeface="Arial"/>
              </a:rPr>
              <a:t>and therefore </a:t>
            </a:r>
            <a:r>
              <a:rPr dirty="0" sz="1100" spc="-5">
                <a:latin typeface="Arial"/>
                <a:cs typeface="Arial"/>
              </a:rPr>
              <a:t>the Project </a:t>
            </a:r>
            <a:r>
              <a:rPr dirty="0" sz="1100" spc="-10">
                <a:latin typeface="Arial"/>
                <a:cs typeface="Arial"/>
              </a:rPr>
              <a:t>Scope,  and </a:t>
            </a:r>
            <a:r>
              <a:rPr dirty="0" sz="1100" spc="-15">
                <a:latin typeface="Arial"/>
                <a:cs typeface="Arial"/>
              </a:rPr>
              <a:t>Work </a:t>
            </a:r>
            <a:r>
              <a:rPr dirty="0" sz="1100" spc="-10">
                <a:latin typeface="Arial"/>
                <a:cs typeface="Arial"/>
              </a:rPr>
              <a:t>Breakdown </a:t>
            </a:r>
            <a:r>
              <a:rPr dirty="0" sz="1100" spc="-5">
                <a:latin typeface="Arial"/>
                <a:cs typeface="Arial"/>
              </a:rPr>
              <a:t>Structure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require updating through  the </a:t>
            </a:r>
            <a:r>
              <a:rPr dirty="0" sz="1100" spc="-10">
                <a:latin typeface="Arial"/>
                <a:cs typeface="Arial"/>
              </a:rPr>
              <a:t>Integrated Change </a:t>
            </a:r>
            <a:r>
              <a:rPr dirty="0" sz="1100" spc="-5">
                <a:latin typeface="Arial"/>
                <a:cs typeface="Arial"/>
              </a:rPr>
              <a:t>Control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Process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49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6266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7545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Collect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25699" y="477339"/>
            <a:ext cx="1761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43262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76787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33348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140508"/>
            <a:ext cx="3581400" cy="1688464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100" spc="-10">
                <a:latin typeface="Arial"/>
                <a:cs typeface="Arial"/>
              </a:rPr>
              <a:t>Facilitated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Workshops:</a:t>
            </a:r>
            <a:endParaRPr sz="1100">
              <a:latin typeface="Arial"/>
              <a:cs typeface="Arial"/>
            </a:endParaRPr>
          </a:p>
          <a:p>
            <a:pPr marL="289560" marR="158115">
              <a:lnSpc>
                <a:spcPts val="1200"/>
              </a:lnSpc>
              <a:spcBef>
                <a:spcPts val="315"/>
              </a:spcBef>
            </a:pPr>
            <a:r>
              <a:rPr dirty="0" sz="1100" spc="-5">
                <a:latin typeface="Arial"/>
                <a:cs typeface="Arial"/>
              </a:rPr>
              <a:t>Brings Cross Functional </a:t>
            </a:r>
            <a:r>
              <a:rPr dirty="0" sz="1100" spc="-10">
                <a:latin typeface="Arial"/>
                <a:cs typeface="Arial"/>
              </a:rPr>
              <a:t>Stakeholders </a:t>
            </a:r>
            <a:r>
              <a:rPr dirty="0" sz="1100" spc="-5">
                <a:latin typeface="Arial"/>
                <a:cs typeface="Arial"/>
              </a:rPr>
              <a:t>together in </a:t>
            </a:r>
            <a:r>
              <a:rPr dirty="0" sz="1100" spc="-10">
                <a:latin typeface="Arial"/>
                <a:cs typeface="Arial"/>
              </a:rPr>
              <a:t>a  </a:t>
            </a:r>
            <a:r>
              <a:rPr dirty="0" sz="1100" spc="-5">
                <a:latin typeface="Arial"/>
                <a:cs typeface="Arial"/>
              </a:rPr>
              <a:t>controlled</a:t>
            </a:r>
            <a:r>
              <a:rPr dirty="0" sz="1100" spc="-10">
                <a:latin typeface="Arial"/>
                <a:cs typeface="Arial"/>
              </a:rPr>
              <a:t> manner</a:t>
            </a:r>
            <a:endParaRPr sz="1100">
              <a:latin typeface="Arial"/>
              <a:cs typeface="Arial"/>
            </a:endParaRPr>
          </a:p>
          <a:p>
            <a:pPr marL="566420" marR="320675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Build </a:t>
            </a:r>
            <a:r>
              <a:rPr dirty="0" sz="1000" spc="-20">
                <a:latin typeface="Arial"/>
                <a:cs typeface="Arial"/>
              </a:rPr>
              <a:t>Trust, </a:t>
            </a:r>
            <a:r>
              <a:rPr dirty="0" sz="1000" spc="-10">
                <a:latin typeface="Arial"/>
                <a:cs typeface="Arial"/>
              </a:rPr>
              <a:t>Improve </a:t>
            </a:r>
            <a:r>
              <a:rPr dirty="0" sz="1000" spc="-5">
                <a:latin typeface="Arial"/>
                <a:cs typeface="Arial"/>
              </a:rPr>
              <a:t>communications, Increased  Stakeholder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consensus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100" spc="-10">
                <a:latin typeface="Arial"/>
                <a:cs typeface="Arial"/>
              </a:rPr>
              <a:t>Group </a:t>
            </a:r>
            <a:r>
              <a:rPr dirty="0" sz="1100" spc="-5">
                <a:latin typeface="Arial"/>
                <a:cs typeface="Arial"/>
              </a:rPr>
              <a:t>Creativity </a:t>
            </a:r>
            <a:r>
              <a:rPr dirty="0" sz="1100" spc="-20">
                <a:latin typeface="Arial"/>
                <a:cs typeface="Arial"/>
              </a:rPr>
              <a:t>Techniques: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Brainstorming, Nominal </a:t>
            </a:r>
            <a:r>
              <a:rPr dirty="0" sz="1100" spc="-10">
                <a:latin typeface="Arial"/>
                <a:cs typeface="Arial"/>
              </a:rPr>
              <a:t>Group </a:t>
            </a:r>
            <a:r>
              <a:rPr dirty="0" sz="1100" spc="-25">
                <a:latin typeface="Arial"/>
                <a:cs typeface="Arial"/>
              </a:rPr>
              <a:t>Technique, </a:t>
            </a: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Delphi  Method, Idea/Mind Mapping, Affinity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Diagram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5">
                <a:latin typeface="Arial"/>
                <a:cs typeface="Arial"/>
              </a:rPr>
              <a:t>Refer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book </a:t>
            </a:r>
            <a:r>
              <a:rPr dirty="0" sz="1100" spc="-20">
                <a:latin typeface="Arial"/>
                <a:cs typeface="Arial"/>
              </a:rPr>
              <a:t>for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all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6266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7545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Collect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25699" y="477339"/>
            <a:ext cx="1761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45836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05050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47056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125764"/>
            <a:ext cx="3585210" cy="1630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772160" indent="-277495">
              <a:lnSpc>
                <a:spcPct val="125299"/>
              </a:lnSpc>
              <a:spcBef>
                <a:spcPts val="100"/>
              </a:spcBef>
            </a:pPr>
            <a:r>
              <a:rPr dirty="0" sz="1100" spc="-10">
                <a:latin typeface="Arial"/>
                <a:cs typeface="Arial"/>
              </a:rPr>
              <a:t>Group </a:t>
            </a:r>
            <a:r>
              <a:rPr dirty="0" sz="1100" spc="-5">
                <a:latin typeface="Arial"/>
                <a:cs typeface="Arial"/>
              </a:rPr>
              <a:t>Decision Making </a:t>
            </a:r>
            <a:r>
              <a:rPr dirty="0" sz="1100" spc="-20">
                <a:latin typeface="Arial"/>
                <a:cs typeface="Arial"/>
              </a:rPr>
              <a:t>Techniques  Unanimity, </a:t>
            </a:r>
            <a:r>
              <a:rPr dirty="0" sz="1100" spc="-15">
                <a:latin typeface="Arial"/>
                <a:cs typeface="Arial"/>
              </a:rPr>
              <a:t>Majority, </a:t>
            </a:r>
            <a:r>
              <a:rPr dirty="0" sz="1100" spc="-20">
                <a:latin typeface="Arial"/>
                <a:cs typeface="Arial"/>
              </a:rPr>
              <a:t>Plurality,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Dictatorship</a:t>
            </a:r>
            <a:endParaRPr sz="1100">
              <a:latin typeface="Arial"/>
              <a:cs typeface="Arial"/>
            </a:endParaRPr>
          </a:p>
          <a:p>
            <a:pPr marL="12700" marR="182626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Questionnaires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Surveys  </a:t>
            </a:r>
            <a:r>
              <a:rPr dirty="0" sz="1100" spc="-5">
                <a:latin typeface="Arial"/>
                <a:cs typeface="Arial"/>
              </a:rPr>
              <a:t>Observations</a:t>
            </a:r>
            <a:endParaRPr sz="1100">
              <a:latin typeface="Arial"/>
              <a:cs typeface="Arial"/>
            </a:endParaRPr>
          </a:p>
          <a:p>
            <a:pPr marL="12700" marR="8255" indent="27686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Direct Observation </a:t>
            </a:r>
            <a:r>
              <a:rPr dirty="0" sz="1100" spc="-10">
                <a:latin typeface="Arial"/>
                <a:cs typeface="Arial"/>
              </a:rPr>
              <a:t>(shadowing), </a:t>
            </a:r>
            <a:r>
              <a:rPr dirty="0" sz="1100" spc="-5">
                <a:latin typeface="Arial"/>
                <a:cs typeface="Arial"/>
              </a:rPr>
              <a:t>Participant Observer  Prototypes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Not easy in Construction, perhaps through </a:t>
            </a:r>
            <a:r>
              <a:rPr dirty="0" sz="1100" spc="-10">
                <a:latin typeface="Arial"/>
                <a:cs typeface="Arial"/>
              </a:rPr>
              <a:t>3D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Design  Visualisation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Techniques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19049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40053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61056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82059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03062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45069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87075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8000" y="101733"/>
            <a:ext cx="3896360" cy="305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84543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772410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Collect Requirements	Outputs</a:t>
            </a:r>
            <a:endParaRPr sz="1400">
              <a:latin typeface="Arial"/>
              <a:cs typeface="Arial"/>
            </a:endParaRPr>
          </a:p>
          <a:p>
            <a:pPr marL="528955" marR="1804035" indent="-277495">
              <a:lnSpc>
                <a:spcPct val="125299"/>
              </a:lnSpc>
              <a:spcBef>
                <a:spcPts val="1285"/>
              </a:spcBef>
            </a:pPr>
            <a:r>
              <a:rPr dirty="0" sz="1100" spc="-5">
                <a:latin typeface="Arial"/>
                <a:cs typeface="Arial"/>
              </a:rPr>
              <a:t>Requirements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Documentation  </a:t>
            </a:r>
            <a:r>
              <a:rPr dirty="0" sz="1100" spc="-15">
                <a:latin typeface="Arial"/>
                <a:cs typeface="Arial"/>
              </a:rPr>
              <a:t>Refer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Book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latin typeface="Arial"/>
                <a:cs typeface="Arial"/>
              </a:rPr>
              <a:t>Functional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Requirements</a:t>
            </a:r>
            <a:endParaRPr sz="1100">
              <a:latin typeface="Arial"/>
              <a:cs typeface="Arial"/>
            </a:endParaRPr>
          </a:p>
          <a:p>
            <a:pPr marL="528955" marR="1526540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Non </a:t>
            </a:r>
            <a:r>
              <a:rPr dirty="0" sz="1100" spc="-5">
                <a:latin typeface="Arial"/>
                <a:cs typeface="Arial"/>
              </a:rPr>
              <a:t>Functional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Requirements  Acceptance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Criteria</a:t>
            </a:r>
            <a:endParaRPr sz="1100">
              <a:latin typeface="Arial"/>
              <a:cs typeface="Arial"/>
            </a:endParaRPr>
          </a:p>
          <a:p>
            <a:pPr marL="251460" marR="1177290" indent="276860">
              <a:lnSpc>
                <a:spcPct val="125299"/>
              </a:lnSpc>
            </a:pPr>
            <a:r>
              <a:rPr dirty="0" sz="1100">
                <a:latin typeface="Arial"/>
                <a:cs typeface="Arial"/>
              </a:rPr>
              <a:t>Support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25">
                <a:latin typeface="Arial"/>
                <a:cs typeface="Arial"/>
              </a:rPr>
              <a:t>Training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Requirements  Requirements </a:t>
            </a:r>
            <a:r>
              <a:rPr dirty="0" sz="1100" spc="-10">
                <a:latin typeface="Arial"/>
                <a:cs typeface="Arial"/>
              </a:rPr>
              <a:t>Management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251460" marR="1459230" indent="276860">
              <a:lnSpc>
                <a:spcPct val="125299"/>
              </a:lnSpc>
            </a:pPr>
            <a:r>
              <a:rPr dirty="0" sz="1100" spc="-15">
                <a:latin typeface="Arial"/>
                <a:cs typeface="Arial"/>
              </a:rPr>
              <a:t>How </a:t>
            </a:r>
            <a:r>
              <a:rPr dirty="0" sz="1100" spc="-5">
                <a:latin typeface="Arial"/>
                <a:cs typeface="Arial"/>
              </a:rPr>
              <a:t>changes will </a:t>
            </a:r>
            <a:r>
              <a:rPr dirty="0" sz="1100" spc="-10">
                <a:latin typeface="Arial"/>
                <a:cs typeface="Arial"/>
              </a:rPr>
              <a:t>be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controlled  Requirements </a:t>
            </a:r>
            <a:r>
              <a:rPr dirty="0" sz="1100" spc="-20">
                <a:latin typeface="Arial"/>
                <a:cs typeface="Arial"/>
              </a:rPr>
              <a:t>Traceability </a:t>
            </a:r>
            <a:r>
              <a:rPr dirty="0" sz="1100" spc="-5">
                <a:latin typeface="Arial"/>
                <a:cs typeface="Arial"/>
              </a:rPr>
              <a:t>Matrix</a:t>
            </a:r>
            <a:endParaRPr sz="1100">
              <a:latin typeface="Arial"/>
              <a:cs typeface="Arial"/>
            </a:endParaRPr>
          </a:p>
          <a:p>
            <a:pPr marL="528955" marR="5080">
              <a:lnSpc>
                <a:spcPct val="102699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Links Requirements to project </a:t>
            </a:r>
            <a:r>
              <a:rPr dirty="0" sz="1100" spc="-10">
                <a:latin typeface="Arial"/>
                <a:cs typeface="Arial"/>
              </a:rPr>
              <a:t>objectives, scope,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WBS,  </a:t>
            </a:r>
            <a:r>
              <a:rPr dirty="0" sz="1100" spc="-5">
                <a:latin typeface="Arial"/>
                <a:cs typeface="Arial"/>
              </a:rPr>
              <a:t>Design,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6266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Scope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Define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231060"/>
            <a:ext cx="22047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</a:rPr>
              <a:t>Part </a:t>
            </a:r>
            <a:r>
              <a:rPr dirty="0" sz="1100" spc="-5">
                <a:latin typeface="Arial"/>
                <a:cs typeface="Arial"/>
              </a:rPr>
              <a:t>of the Planning Process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4119" y="1539302"/>
            <a:ext cx="3545364" cy="10364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53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Paul Vesey</dc:creator>
  <dc:title>Project Scope Management</dc:title>
  <dcterms:created xsi:type="dcterms:W3CDTF">2020-02-05T16:34:00Z</dcterms:created>
  <dcterms:modified xsi:type="dcterms:W3CDTF">2020-02-05T16:34:00Z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2020-02-05T00:00:00Z</vt:filetime>
  </property>
</Properties>
</file>