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Default Extension="png" ContentType="image/png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994" y="1042924"/>
            <a:ext cx="3890111" cy="372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7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hyperlink" Target="http://www.achilles.ie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hyperlink" Target="http://www.etenders.gov.ie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Relationship Id="rId5" Type="http://schemas.openxmlformats.org/officeDocument/2006/relationships/image" Target="../media/image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1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Relationship Id="rId5" Type="http://schemas.openxmlformats.org/officeDocument/2006/relationships/image" Target="../media/image6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Relationship Id="rId5" Type="http://schemas.openxmlformats.org/officeDocument/2006/relationships/hyperlink" Target="http://www.donseed.com/" TargetMode="External"/><Relationship Id="rId6" Type="http://schemas.openxmlformats.org/officeDocument/2006/relationships/image" Target="../media/image7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3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Relationship Id="rId5" Type="http://schemas.openxmlformats.org/officeDocument/2006/relationships/image" Target="../media/image8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slide" Target="slide43.xml"/><Relationship Id="rId5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Relationship Id="rId4" Type="http://schemas.openxmlformats.org/officeDocument/2006/relationships/image" Target="../media/image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994" y="1042924"/>
            <a:ext cx="3888104" cy="372745"/>
          </a:xfrm>
          <a:prstGeom prst="rect"/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pc="15"/>
              <a:t>Project Procurement</a:t>
            </a:r>
            <a:r>
              <a:rPr dirty="0" spc="-15"/>
              <a:t> </a:t>
            </a:r>
            <a:r>
              <a:rPr dirty="0" spc="20"/>
              <a:t>Management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00060" y="1615311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Autumn </a:t>
            </a:r>
            <a:r>
              <a:rPr dirty="0" sz="1100" spc="-1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913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013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656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58758"/>
            <a:ext cx="387286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Make-or-Buy Analysis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Produced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or bought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</a:t>
            </a:r>
            <a:endParaRPr sz="1100">
              <a:latin typeface="Arial"/>
              <a:cs typeface="Arial"/>
            </a:endParaRPr>
          </a:p>
          <a:p>
            <a:pPr marL="289560" marR="212725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to consider </a:t>
            </a:r>
            <a:r>
              <a:rPr dirty="0" sz="1100">
                <a:latin typeface="Arial"/>
                <a:cs typeface="Arial"/>
              </a:rPr>
              <a:t>short-term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long-term </a:t>
            </a:r>
            <a:r>
              <a:rPr dirty="0" sz="1100" spc="-10">
                <a:latin typeface="Arial"/>
                <a:cs typeface="Arial"/>
              </a:rPr>
              <a:t>business  </a:t>
            </a:r>
            <a:r>
              <a:rPr dirty="0" sz="1100" spc="-5">
                <a:latin typeface="Arial"/>
                <a:cs typeface="Arial"/>
              </a:rPr>
              <a:t>planning. Purchase of Assets; Acquisition of Corporate  Capability </a:t>
            </a:r>
            <a:r>
              <a:rPr dirty="0" sz="1100" spc="-10">
                <a:latin typeface="Arial"/>
                <a:cs typeface="Arial"/>
              </a:rPr>
              <a:t>and Knowledge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Expert</a:t>
            </a:r>
            <a:r>
              <a:rPr dirty="0" sz="1100" spc="-10" b="1">
                <a:latin typeface="Arial"/>
                <a:cs typeface="Arial"/>
              </a:rPr>
              <a:t> Judgement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Can 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or modify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evaluate  </a:t>
            </a:r>
            <a:r>
              <a:rPr dirty="0" sz="1100" spc="-10">
                <a:latin typeface="Arial"/>
                <a:cs typeface="Arial"/>
              </a:rPr>
              <a:t>offers </a:t>
            </a:r>
            <a:r>
              <a:rPr dirty="0" sz="1100" spc="-5">
                <a:latin typeface="Arial"/>
                <a:cs typeface="Arial"/>
              </a:rPr>
              <a:t>or proposals: </a:t>
            </a:r>
            <a:r>
              <a:rPr dirty="0" sz="1100" spc="-25">
                <a:latin typeface="Arial"/>
                <a:cs typeface="Arial"/>
              </a:rPr>
              <a:t>Typical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Legal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Experts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6479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8377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0211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17299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32483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4766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6804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47294" y="1315362"/>
            <a:ext cx="2447290" cy="14782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Types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3199"/>
              </a:lnSpc>
              <a:spcBef>
                <a:spcPts val="160"/>
              </a:spcBef>
            </a:pPr>
            <a:r>
              <a:rPr dirty="0" sz="1100" spc="-15">
                <a:latin typeface="Arial"/>
                <a:cs typeface="Arial"/>
              </a:rPr>
              <a:t>Fixed </a:t>
            </a:r>
            <a:r>
              <a:rPr dirty="0" sz="1100" spc="-5">
                <a:latin typeface="Arial"/>
                <a:cs typeface="Arial"/>
              </a:rPr>
              <a:t>Price or </a:t>
            </a:r>
            <a:r>
              <a:rPr dirty="0" sz="1100" spc="-10">
                <a:latin typeface="Arial"/>
                <a:cs typeface="Arial"/>
              </a:rPr>
              <a:t>Lump-sum contracts  </a:t>
            </a:r>
            <a:r>
              <a:rPr dirty="0" sz="1100" spc="-5">
                <a:latin typeface="Arial"/>
                <a:cs typeface="Arial"/>
              </a:rPr>
              <a:t>Cost </a:t>
            </a:r>
            <a:r>
              <a:rPr dirty="0" sz="1100" spc="-10">
                <a:latin typeface="Arial"/>
                <a:cs typeface="Arial"/>
              </a:rPr>
              <a:t>Reimbursable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Cost plus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Fee</a:t>
            </a:r>
            <a:endParaRPr sz="1000">
              <a:latin typeface="Arial"/>
              <a:cs typeface="Arial"/>
            </a:endParaRPr>
          </a:p>
          <a:p>
            <a:pPr marL="566420" marR="23304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Cost plus </a:t>
            </a:r>
            <a:r>
              <a:rPr dirty="0" sz="1000" spc="-10">
                <a:latin typeface="Arial"/>
                <a:cs typeface="Arial"/>
              </a:rPr>
              <a:t>Percentage </a:t>
            </a:r>
            <a:r>
              <a:rPr dirty="0" sz="1000" spc="-5">
                <a:latin typeface="Arial"/>
                <a:cs typeface="Arial"/>
              </a:rPr>
              <a:t>of Cost  Cost plus </a:t>
            </a:r>
            <a:r>
              <a:rPr dirty="0" sz="1000" spc="-10">
                <a:latin typeface="Arial"/>
                <a:cs typeface="Arial"/>
              </a:rPr>
              <a:t>Fixed</a:t>
            </a:r>
            <a:r>
              <a:rPr dirty="0" sz="1000" spc="-15">
                <a:latin typeface="Arial"/>
                <a:cs typeface="Arial"/>
              </a:rPr>
              <a:t> Fee</a:t>
            </a:r>
            <a:endParaRPr sz="1000">
              <a:latin typeface="Arial"/>
              <a:cs typeface="Arial"/>
            </a:endParaRPr>
          </a:p>
          <a:p>
            <a:pPr marL="566420">
              <a:lnSpc>
                <a:spcPts val="1150"/>
              </a:lnSpc>
            </a:pPr>
            <a:r>
              <a:rPr dirty="0" sz="1000" spc="-5">
                <a:latin typeface="Arial"/>
                <a:cs typeface="Arial"/>
              </a:rPr>
              <a:t>Cost plus Incentive</a:t>
            </a:r>
            <a:r>
              <a:rPr dirty="0" sz="1000" spc="-15">
                <a:latin typeface="Arial"/>
                <a:cs typeface="Arial"/>
              </a:rPr>
              <a:t> Fee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5"/>
              </a:spcBef>
            </a:pPr>
            <a:r>
              <a:rPr dirty="0" sz="1100" spc="-10">
                <a:latin typeface="Arial"/>
                <a:cs typeface="Arial"/>
              </a:rPr>
              <a:t>Time and </a:t>
            </a:r>
            <a:r>
              <a:rPr dirty="0" sz="1100" spc="-5">
                <a:latin typeface="Arial"/>
                <a:cs typeface="Arial"/>
              </a:rPr>
              <a:t>Material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74"/>
            <a:ext cx="4608195" cy="519430"/>
          </a:xfrm>
          <a:custGeom>
            <a:avLst/>
            <a:gdLst/>
            <a:ahLst/>
            <a:cxnLst/>
            <a:rect l="l" t="t" r="r" b="b"/>
            <a:pathLst>
              <a:path w="4608195" h="519430">
                <a:moveTo>
                  <a:pt x="0" y="518909"/>
                </a:moveTo>
                <a:lnTo>
                  <a:pt x="4608004" y="518909"/>
                </a:lnTo>
                <a:lnTo>
                  <a:pt x="4608004" y="0"/>
                </a:lnTo>
                <a:lnTo>
                  <a:pt x="0" y="0"/>
                </a:lnTo>
                <a:lnTo>
                  <a:pt x="0" y="51890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18515" y="477339"/>
            <a:ext cx="79121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000" y="477339"/>
            <a:ext cx="2666365" cy="47180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R="5080">
              <a:lnSpc>
                <a:spcPct val="106700"/>
              </a:lnSpc>
              <a:spcBef>
                <a:spcPts val="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 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964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5064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7164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926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116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2997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0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135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923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24395" y="1173858"/>
            <a:ext cx="2753360" cy="1863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Forms and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Contracts  </a:t>
            </a:r>
            <a:r>
              <a:rPr dirty="0" sz="1100" spc="-5">
                <a:latin typeface="Arial"/>
                <a:cs typeface="Arial"/>
              </a:rPr>
              <a:t>Standard Descriptions of Procurement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Items  Specifications</a:t>
            </a:r>
            <a:endParaRPr sz="1100">
              <a:latin typeface="Arial"/>
              <a:cs typeface="Arial"/>
            </a:endParaRPr>
          </a:p>
          <a:p>
            <a:pPr marL="12700" marR="1009650">
              <a:lnSpc>
                <a:spcPct val="113199"/>
              </a:lnSpc>
              <a:spcBef>
                <a:spcPts val="160"/>
              </a:spcBef>
            </a:pPr>
            <a:r>
              <a:rPr dirty="0" sz="1100" spc="-10">
                <a:latin typeface="Arial"/>
                <a:cs typeface="Arial"/>
              </a:rPr>
              <a:t>Non </a:t>
            </a:r>
            <a:r>
              <a:rPr dirty="0" sz="1100" spc="-5">
                <a:latin typeface="Arial"/>
                <a:cs typeface="Arial"/>
              </a:rPr>
              <a:t>Disclosure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Agreements  </a:t>
            </a:r>
            <a:r>
              <a:rPr dirty="0" sz="1100" spc="-5">
                <a:latin typeface="Arial"/>
                <a:cs typeface="Arial"/>
              </a:rPr>
              <a:t>Proposal </a:t>
            </a:r>
            <a:r>
              <a:rPr dirty="0" sz="1100" spc="-10">
                <a:latin typeface="Arial"/>
                <a:cs typeface="Arial"/>
              </a:rPr>
              <a:t>Evaluation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Arial"/>
                <a:cs typeface="Arial"/>
              </a:rPr>
              <a:t>MEAT</a:t>
            </a:r>
            <a:endParaRPr sz="1000">
              <a:latin typeface="Arial"/>
              <a:cs typeface="Arial"/>
            </a:endParaRPr>
          </a:p>
          <a:p>
            <a:pPr marL="12700" marR="1071880">
              <a:lnSpc>
                <a:spcPct val="125299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Intellectual </a:t>
            </a:r>
            <a:r>
              <a:rPr dirty="0" sz="1100">
                <a:latin typeface="Arial"/>
                <a:cs typeface="Arial"/>
              </a:rPr>
              <a:t>Property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Rights  </a:t>
            </a:r>
            <a:r>
              <a:rPr dirty="0" sz="1100">
                <a:latin typeface="Arial"/>
                <a:cs typeface="Arial"/>
              </a:rPr>
              <a:t>Expert</a:t>
            </a:r>
            <a:r>
              <a:rPr dirty="0" sz="1100" spc="-10">
                <a:latin typeface="Arial"/>
                <a:cs typeface="Arial"/>
              </a:rPr>
              <a:t> Judgement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1325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80033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95216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1039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25582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0766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71132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8631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08000" y="101733"/>
            <a:ext cx="4055110" cy="286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447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40360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Purchases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Procurement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 marR="16002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Describes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the procurement processes will </a:t>
            </a:r>
            <a:r>
              <a:rPr dirty="0" sz="1100" spc="-10">
                <a:latin typeface="Arial"/>
                <a:cs typeface="Arial"/>
              </a:rPr>
              <a:t>be  managed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5">
                <a:latin typeface="Arial"/>
                <a:cs typeface="Arial"/>
              </a:rPr>
              <a:t>developing </a:t>
            </a:r>
            <a:r>
              <a:rPr dirty="0" sz="1100" spc="-5">
                <a:latin typeface="Arial"/>
                <a:cs typeface="Arial"/>
              </a:rPr>
              <a:t>procurement documentation  through </a:t>
            </a:r>
            <a:r>
              <a:rPr dirty="0" sz="1100" spc="-10">
                <a:latin typeface="Arial"/>
                <a:cs typeface="Arial"/>
              </a:rPr>
              <a:t>contract closure.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Includes:</a:t>
            </a:r>
            <a:endParaRPr sz="1100">
              <a:latin typeface="Arial"/>
              <a:cs typeface="Arial"/>
            </a:endParaRPr>
          </a:p>
          <a:p>
            <a:pPr marL="805815" marR="1060450">
              <a:lnSpc>
                <a:spcPct val="100000"/>
              </a:lnSpc>
              <a:spcBef>
                <a:spcPts val="145"/>
              </a:spcBef>
            </a:pPr>
            <a:r>
              <a:rPr dirty="0" sz="1000" spc="-30">
                <a:latin typeface="Arial"/>
                <a:cs typeface="Arial"/>
              </a:rPr>
              <a:t>Types </a:t>
            </a:r>
            <a:r>
              <a:rPr dirty="0" sz="1000" spc="-5">
                <a:latin typeface="Arial"/>
                <a:cs typeface="Arial"/>
              </a:rPr>
              <a:t>of Contracts to be used  Standardised Procurement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Documents</a:t>
            </a:r>
            <a:endParaRPr sz="1000">
              <a:latin typeface="Arial"/>
              <a:cs typeface="Arial"/>
            </a:endParaRPr>
          </a:p>
          <a:p>
            <a:pPr marL="805815" marR="28575">
              <a:lnSpc>
                <a:spcPts val="12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Co-ordinating Procurement with other project activities  Identifying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Bonds and/or Insurances  Establishing the form and format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contract statement of  work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140"/>
              </a:lnSpc>
            </a:pPr>
            <a:r>
              <a:rPr dirty="0" sz="1000" spc="-5">
                <a:latin typeface="Arial"/>
                <a:cs typeface="Arial"/>
              </a:rPr>
              <a:t>Prequal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sellers</a:t>
            </a:r>
            <a:endParaRPr sz="1000">
              <a:latin typeface="Arial"/>
              <a:cs typeface="Arial"/>
            </a:endParaRPr>
          </a:p>
          <a:p>
            <a:pPr marL="805815">
              <a:lnSpc>
                <a:spcPts val="1200"/>
              </a:lnSpc>
            </a:pPr>
            <a:r>
              <a:rPr dirty="0" sz="1000" spc="-5">
                <a:latin typeface="Arial"/>
                <a:cs typeface="Arial"/>
              </a:rPr>
              <a:t>Procurement Metrics to be used to </a:t>
            </a:r>
            <a:r>
              <a:rPr dirty="0" sz="1000" spc="-10">
                <a:latin typeface="Arial"/>
                <a:cs typeface="Arial"/>
              </a:rPr>
              <a:t>evaluate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sellers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794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894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94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095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992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33455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180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0148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884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8738" y="306839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000" y="101733"/>
            <a:ext cx="4055110" cy="307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447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40360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Purchases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530"/>
              </a:spcBef>
            </a:pPr>
            <a:r>
              <a:rPr dirty="0" sz="1100" spc="-10" b="1">
                <a:latin typeface="Arial"/>
                <a:cs typeface="Arial"/>
              </a:rPr>
              <a:t>Procurement </a:t>
            </a:r>
            <a:r>
              <a:rPr dirty="0" sz="1100" spc="-5" b="1">
                <a:latin typeface="Arial"/>
                <a:cs typeface="Arial"/>
              </a:rPr>
              <a:t>Statement of </a:t>
            </a:r>
            <a:r>
              <a:rPr dirty="0" sz="1100" spc="-25" b="1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Defines the work to </a:t>
            </a:r>
            <a:r>
              <a:rPr dirty="0" sz="1100" spc="-10">
                <a:latin typeface="Arial"/>
                <a:cs typeface="Arial"/>
              </a:rPr>
              <a:t>be contracted.</a:t>
            </a:r>
            <a:endParaRPr sz="1100">
              <a:latin typeface="Arial"/>
              <a:cs typeface="Arial"/>
            </a:endParaRPr>
          </a:p>
          <a:p>
            <a:pPr marL="528955" marR="29464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Based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Scope and </a:t>
            </a:r>
            <a:r>
              <a:rPr dirty="0" sz="1100">
                <a:latin typeface="Arial"/>
                <a:cs typeface="Arial"/>
              </a:rPr>
              <a:t>Primary </a:t>
            </a:r>
            <a:r>
              <a:rPr dirty="0" sz="1100" spc="-5">
                <a:latin typeface="Arial"/>
                <a:cs typeface="Arial"/>
              </a:rPr>
              <a:t>Statement of </a:t>
            </a:r>
            <a:r>
              <a:rPr dirty="0" sz="1100" spc="-15">
                <a:latin typeface="Arial"/>
                <a:cs typeface="Arial"/>
              </a:rPr>
              <a:t>Work  </a:t>
            </a:r>
            <a:r>
              <a:rPr dirty="0" sz="1100" spc="-30">
                <a:latin typeface="Arial"/>
                <a:cs typeface="Arial"/>
              </a:rPr>
              <a:t>Typically, </a:t>
            </a:r>
            <a:r>
              <a:rPr dirty="0" sz="1100" spc="-10">
                <a:latin typeface="Arial"/>
                <a:cs typeface="Arial"/>
              </a:rPr>
              <a:t>elaboration </a:t>
            </a:r>
            <a:r>
              <a:rPr dirty="0" sz="1100" spc="-5">
                <a:latin typeface="Arial"/>
                <a:cs typeface="Arial"/>
              </a:rPr>
              <a:t>is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required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Must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15">
                <a:latin typeface="Arial"/>
                <a:cs typeface="Arial"/>
              </a:rPr>
              <a:t>Clear, </a:t>
            </a:r>
            <a:r>
              <a:rPr dirty="0" sz="1100" spc="-5">
                <a:latin typeface="Arial"/>
                <a:cs typeface="Arial"/>
              </a:rPr>
              <a:t>Complete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Concise</a:t>
            </a:r>
            <a:endParaRPr sz="1100">
              <a:latin typeface="Arial"/>
              <a:cs typeface="Arial"/>
            </a:endParaRPr>
          </a:p>
          <a:p>
            <a:pPr marL="528955" marR="109855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Requirements, </a:t>
            </a:r>
            <a:r>
              <a:rPr dirty="0" sz="1100" spc="-5">
                <a:latin typeface="Arial"/>
                <a:cs typeface="Arial"/>
              </a:rPr>
              <a:t>Acceptance Criteria, </a:t>
            </a:r>
            <a:r>
              <a:rPr dirty="0" sz="1100" spc="-10">
                <a:latin typeface="Arial"/>
                <a:cs typeface="Arial"/>
              </a:rPr>
              <a:t>Bonds, Insurances,  </a:t>
            </a:r>
            <a:r>
              <a:rPr dirty="0" sz="1100" spc="-5">
                <a:latin typeface="Arial"/>
                <a:cs typeface="Arial"/>
              </a:rPr>
              <a:t>Completion </a:t>
            </a:r>
            <a:r>
              <a:rPr dirty="0" sz="1100" spc="-10">
                <a:latin typeface="Arial"/>
                <a:cs typeface="Arial"/>
              </a:rPr>
              <a:t>Dates, </a:t>
            </a:r>
            <a:r>
              <a:rPr dirty="0" sz="1100" spc="-5">
                <a:latin typeface="Arial"/>
                <a:cs typeface="Arial"/>
              </a:rPr>
              <a:t>Liquidated </a:t>
            </a:r>
            <a:r>
              <a:rPr dirty="0" sz="1100" spc="-10">
                <a:latin typeface="Arial"/>
                <a:cs typeface="Arial"/>
              </a:rPr>
              <a:t>Damages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Beware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Back-to-Back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Buy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Documentation of what is to be bought in and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why</a:t>
            </a:r>
            <a:endParaRPr sz="10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95"/>
              </a:spcBef>
            </a:pPr>
            <a:r>
              <a:rPr dirty="0" sz="1100" spc="-5">
                <a:latin typeface="Arial"/>
                <a:cs typeface="Arial"/>
              </a:rPr>
              <a:t>Requested</a:t>
            </a:r>
            <a:r>
              <a:rPr dirty="0" sz="1100" spc="-10">
                <a:latin typeface="Arial"/>
                <a:cs typeface="Arial"/>
              </a:rPr>
              <a:t> Changes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Run through the Integrated Change Control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6663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98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901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16735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909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198001"/>
            <a:ext cx="3822065" cy="147828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latin typeface="Arial"/>
                <a:cs typeface="Arial"/>
              </a:rPr>
              <a:t>Procurement Documents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Invitation </a:t>
            </a:r>
            <a:r>
              <a:rPr dirty="0" sz="1100" spc="-5">
                <a:latin typeface="Arial"/>
                <a:cs typeface="Arial"/>
              </a:rPr>
              <a:t>to Bid, Request </a:t>
            </a:r>
            <a:r>
              <a:rPr dirty="0" sz="1100" spc="-20">
                <a:latin typeface="Arial"/>
                <a:cs typeface="Arial"/>
              </a:rPr>
              <a:t>for</a:t>
            </a:r>
            <a:r>
              <a:rPr dirty="0" sz="1100" spc="-5">
                <a:latin typeface="Arial"/>
                <a:cs typeface="Arial"/>
              </a:rPr>
              <a:t> Proposal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The complexity and </a:t>
            </a:r>
            <a:r>
              <a:rPr dirty="0" sz="1000" spc="-15">
                <a:latin typeface="Arial"/>
                <a:cs typeface="Arial"/>
              </a:rPr>
              <a:t>level </a:t>
            </a:r>
            <a:r>
              <a:rPr dirty="0" sz="1000" spc="-5">
                <a:latin typeface="Arial"/>
                <a:cs typeface="Arial"/>
              </a:rPr>
              <a:t>of detail of procurement  documentation should be consistent with the </a:t>
            </a:r>
            <a:r>
              <a:rPr dirty="0" sz="1000" spc="-10">
                <a:latin typeface="Arial"/>
                <a:cs typeface="Arial"/>
              </a:rPr>
              <a:t>value </a:t>
            </a:r>
            <a:r>
              <a:rPr dirty="0" sz="1000" spc="-15">
                <a:latin typeface="Arial"/>
                <a:cs typeface="Arial"/>
              </a:rPr>
              <a:t>of, </a:t>
            </a:r>
            <a:r>
              <a:rPr dirty="0" sz="1000" spc="-5">
                <a:latin typeface="Arial"/>
                <a:cs typeface="Arial"/>
              </a:rPr>
              <a:t>and 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associated with the planned purchase or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acquisition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10" b="1">
                <a:latin typeface="Arial"/>
                <a:cs typeface="Arial"/>
              </a:rPr>
              <a:t>Procurement </a:t>
            </a:r>
            <a:r>
              <a:rPr dirty="0" sz="1100" spc="-5" b="1">
                <a:latin typeface="Arial"/>
                <a:cs typeface="Arial"/>
              </a:rPr>
              <a:t>Statement of </a:t>
            </a:r>
            <a:r>
              <a:rPr dirty="0" sz="1100" spc="-25" b="1">
                <a:latin typeface="Arial"/>
                <a:cs typeface="Arial"/>
              </a:rPr>
              <a:t>Work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(Updates)</a:t>
            </a:r>
            <a:endParaRPr sz="1100">
              <a:latin typeface="Arial"/>
              <a:cs typeface="Arial"/>
            </a:endParaRPr>
          </a:p>
          <a:p>
            <a:pPr marL="289560" marR="28194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Modifications to contact statements of work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identified  during procurement documentation</a:t>
            </a:r>
            <a:r>
              <a:rPr dirty="0" sz="1100" spc="-15">
                <a:latin typeface="Arial"/>
                <a:cs typeface="Arial"/>
              </a:rPr>
              <a:t> development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6663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Acquisitions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11982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259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4693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6793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18894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0994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23094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5363" y="25195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5363" y="27295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5363" y="29395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47294" y="926729"/>
            <a:ext cx="3068955" cy="21259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Source </a:t>
            </a:r>
            <a:r>
              <a:rPr dirty="0" sz="1100" spc="-5" b="1">
                <a:latin typeface="Arial"/>
                <a:cs typeface="Arial"/>
              </a:rPr>
              <a:t>Selection Criteria</a:t>
            </a:r>
            <a:endParaRPr sz="1100">
              <a:latin typeface="Arial"/>
              <a:cs typeface="Arial"/>
            </a:endParaRPr>
          </a:p>
          <a:p>
            <a:pPr marL="289560" marR="46037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the seller understand the</a:t>
            </a:r>
            <a:r>
              <a:rPr dirty="0" sz="1100" spc="-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need? 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Life-cycle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the seller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the technical capability?  Seller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Approach</a:t>
            </a:r>
            <a:endParaRPr sz="1100">
              <a:latin typeface="Arial"/>
              <a:cs typeface="Arial"/>
            </a:endParaRPr>
          </a:p>
          <a:p>
            <a:pPr marL="289560" marR="135572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Financial Capacity  Production Capacity  Business </a:t>
            </a:r>
            <a:r>
              <a:rPr dirty="0" sz="1100" spc="-10">
                <a:latin typeface="Arial"/>
                <a:cs typeface="Arial"/>
              </a:rPr>
              <a:t>size and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type  </a:t>
            </a:r>
            <a:r>
              <a:rPr dirty="0" sz="1100" spc="-10">
                <a:latin typeface="Arial"/>
                <a:cs typeface="Arial"/>
              </a:rPr>
              <a:t>References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Intellectual </a:t>
            </a:r>
            <a:r>
              <a:rPr dirty="0" sz="1100">
                <a:latin typeface="Arial"/>
                <a:cs typeface="Arial"/>
              </a:rPr>
              <a:t>Property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Rights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41144"/>
            <a:ext cx="24345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</a:t>
            </a:r>
            <a:r>
              <a:rPr dirty="0" sz="1100" spc="-10" b="1">
                <a:latin typeface="Arial"/>
                <a:cs typeface="Arial"/>
              </a:rPr>
              <a:t>Executing Process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48968"/>
            <a:ext cx="3570725" cy="1511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9218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540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3747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18930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413394"/>
            <a:ext cx="3582670" cy="10325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39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Process of obtaining responses from </a:t>
            </a:r>
            <a:r>
              <a:rPr dirty="0" sz="1100" spc="-10">
                <a:latin typeface="Arial"/>
                <a:cs typeface="Arial"/>
              </a:rPr>
              <a:t>sellers, </a:t>
            </a:r>
            <a:r>
              <a:rPr dirty="0" sz="1100" spc="-5">
                <a:latin typeface="Arial"/>
                <a:cs typeface="Arial"/>
              </a:rPr>
              <a:t>such as  </a:t>
            </a:r>
            <a:r>
              <a:rPr dirty="0" sz="1100" spc="-10">
                <a:latin typeface="Arial"/>
                <a:cs typeface="Arial"/>
              </a:rPr>
              <a:t>Quotations, Bids, and </a:t>
            </a:r>
            <a:r>
              <a:rPr dirty="0" sz="1100" spc="-5">
                <a:latin typeface="Arial"/>
                <a:cs typeface="Arial"/>
              </a:rPr>
              <a:t>Proposals from </a:t>
            </a:r>
            <a:r>
              <a:rPr dirty="0" sz="1100" spc="-10">
                <a:latin typeface="Arial"/>
                <a:cs typeface="Arial"/>
              </a:rPr>
              <a:t>Prospective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Sellers.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Sellers </a:t>
            </a:r>
            <a:r>
              <a:rPr dirty="0" sz="1100" spc="-15">
                <a:latin typeface="Arial"/>
                <a:cs typeface="Arial"/>
              </a:rPr>
              <a:t>expend </a:t>
            </a:r>
            <a:r>
              <a:rPr dirty="0" sz="1100" spc="-5">
                <a:latin typeface="Arial"/>
                <a:cs typeface="Arial"/>
              </a:rPr>
              <a:t>most of the effort in 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Bidding can be </a:t>
            </a:r>
            <a:r>
              <a:rPr dirty="0" sz="1000" spc="-10">
                <a:latin typeface="Arial"/>
                <a:cs typeface="Arial"/>
              </a:rPr>
              <a:t>expensive </a:t>
            </a:r>
            <a:r>
              <a:rPr dirty="0" sz="1000" spc="-15">
                <a:latin typeface="Arial"/>
                <a:cs typeface="Arial"/>
              </a:rPr>
              <a:t>for</a:t>
            </a:r>
            <a:r>
              <a:rPr dirty="0" sz="1000" spc="-5">
                <a:latin typeface="Arial"/>
                <a:cs typeface="Arial"/>
              </a:rPr>
              <a:t> sellers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Often ‘quotations’ are requested in the very </a:t>
            </a:r>
            <a:r>
              <a:rPr dirty="0" sz="1000">
                <a:latin typeface="Arial"/>
                <a:cs typeface="Arial"/>
              </a:rPr>
              <a:t>early </a:t>
            </a:r>
            <a:r>
              <a:rPr dirty="0" sz="1000" spc="-5">
                <a:latin typeface="Arial"/>
                <a:cs typeface="Arial"/>
              </a:rPr>
              <a:t>stages of  a project to assist in </a:t>
            </a:r>
            <a:r>
              <a:rPr dirty="0" sz="1000" spc="-10">
                <a:latin typeface="Arial"/>
                <a:cs typeface="Arial"/>
              </a:rPr>
              <a:t>budget</a:t>
            </a:r>
            <a:r>
              <a:rPr dirty="0" sz="1000" spc="-5">
                <a:latin typeface="Arial"/>
                <a:cs typeface="Arial"/>
              </a:rPr>
              <a:t> formation.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6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489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081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9424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598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0799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30040" cy="309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594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3469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Lists </a:t>
            </a:r>
            <a:r>
              <a:rPr dirty="0" sz="1100" spc="-10">
                <a:latin typeface="Arial"/>
                <a:cs typeface="Arial"/>
              </a:rPr>
              <a:t>and information on prospective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previously </a:t>
            </a:r>
            <a:r>
              <a:rPr dirty="0" sz="1100" spc="-5">
                <a:latin typeface="Arial"/>
                <a:cs typeface="Arial"/>
              </a:rPr>
              <a:t>qualified  sellers</a:t>
            </a:r>
            <a:endParaRPr sz="1100">
              <a:latin typeface="Arial"/>
              <a:cs typeface="Arial"/>
            </a:endParaRPr>
          </a:p>
          <a:p>
            <a:pPr marL="528955" marR="14414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List should contain </a:t>
            </a:r>
            <a:r>
              <a:rPr dirty="0" sz="1100" spc="-10">
                <a:latin typeface="Arial"/>
                <a:cs typeface="Arial"/>
              </a:rPr>
              <a:t>information on </a:t>
            </a:r>
            <a:r>
              <a:rPr dirty="0" sz="1100" spc="-5">
                <a:latin typeface="Arial"/>
                <a:cs typeface="Arial"/>
              </a:rPr>
              <a:t>past </a:t>
            </a:r>
            <a:r>
              <a:rPr dirty="0" sz="1100" spc="-10">
                <a:latin typeface="Arial"/>
                <a:cs typeface="Arial"/>
              </a:rPr>
              <a:t>performance and  </a:t>
            </a:r>
            <a:r>
              <a:rPr dirty="0" sz="1100" spc="-5">
                <a:latin typeface="Arial"/>
                <a:cs typeface="Arial"/>
              </a:rPr>
              <a:t>other characteristics of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>
                <a:latin typeface="Arial"/>
                <a:cs typeface="Arial"/>
              </a:rPr>
              <a:t>organisations only use sellers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20">
                <a:latin typeface="Arial"/>
                <a:cs typeface="Arial"/>
              </a:rPr>
              <a:t>have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vetted.</a:t>
            </a:r>
            <a:endParaRPr sz="1100">
              <a:latin typeface="Arial"/>
              <a:cs typeface="Arial"/>
            </a:endParaRPr>
          </a:p>
          <a:p>
            <a:pPr marL="805815" marR="100901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Achilles Supplier Qualification Databases  </a:t>
            </a:r>
            <a:r>
              <a:rPr dirty="0" sz="1000" spc="-5">
                <a:latin typeface="Arial"/>
                <a:cs typeface="Arial"/>
                <a:hlinkClick r:id="rId5"/>
              </a:rPr>
              <a:t>http://www.achilles.ie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0"/>
              </a:spcBef>
            </a:pPr>
            <a:r>
              <a:rPr dirty="0" sz="1100" spc="-10" b="1">
                <a:latin typeface="Arial"/>
                <a:cs typeface="Arial"/>
              </a:rPr>
              <a:t>Procurement Management</a:t>
            </a:r>
            <a:r>
              <a:rPr dirty="0" sz="1100" spc="-5" b="1">
                <a:latin typeface="Arial"/>
                <a:cs typeface="Arial"/>
              </a:rPr>
              <a:t> 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Procurement Document</a:t>
            </a:r>
            <a:r>
              <a:rPr dirty="0" sz="1100" spc="-1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Refer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book and previous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notes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11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Procurement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4694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236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1390699"/>
            <a:ext cx="3590925" cy="10902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Procurement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includes the processes  to purchase or acquire the </a:t>
            </a:r>
            <a:r>
              <a:rPr dirty="0" sz="1100" spc="-10">
                <a:latin typeface="Arial"/>
                <a:cs typeface="Arial"/>
              </a:rPr>
              <a:t>products, </a:t>
            </a:r>
            <a:r>
              <a:rPr dirty="0" sz="1100" spc="-5">
                <a:latin typeface="Arial"/>
                <a:cs typeface="Arial"/>
              </a:rPr>
              <a:t>services, or results  </a:t>
            </a:r>
            <a:r>
              <a:rPr dirty="0" sz="1100" spc="-10">
                <a:latin typeface="Arial"/>
                <a:cs typeface="Arial"/>
              </a:rPr>
              <a:t>needed </a:t>
            </a:r>
            <a:r>
              <a:rPr dirty="0" sz="1100" spc="-5">
                <a:latin typeface="Arial"/>
                <a:cs typeface="Arial"/>
              </a:rPr>
              <a:t>from outside the project </a:t>
            </a:r>
            <a:r>
              <a:rPr dirty="0" sz="1100" spc="-1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perform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work.</a:t>
            </a:r>
            <a:endParaRPr sz="1100">
              <a:latin typeface="Arial"/>
              <a:cs typeface="Arial"/>
            </a:endParaRPr>
          </a:p>
          <a:p>
            <a:pPr algn="just" marL="12700" marR="1524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Procurement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includes the </a:t>
            </a:r>
            <a:r>
              <a:rPr dirty="0" sz="1100" spc="-10">
                <a:latin typeface="Arial"/>
                <a:cs typeface="Arial"/>
              </a:rPr>
              <a:t>contract  management and change </a:t>
            </a:r>
            <a:r>
              <a:rPr dirty="0" sz="1100" spc="-5">
                <a:latin typeface="Arial"/>
                <a:cs typeface="Arial"/>
              </a:rPr>
              <a:t>control processes required to  administer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or purchase </a:t>
            </a:r>
            <a:r>
              <a:rPr dirty="0" sz="1100" spc="-10">
                <a:latin typeface="Arial"/>
                <a:cs typeface="Arial"/>
              </a:rPr>
              <a:t>orders.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379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201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022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020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58545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992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61790" cy="301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9115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3996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</a:pPr>
            <a:r>
              <a:rPr dirty="0" sz="1100" spc="-10" b="1">
                <a:latin typeface="Arial"/>
                <a:cs typeface="Arial"/>
              </a:rPr>
              <a:t>Bidder Conferences</a:t>
            </a:r>
            <a:endParaRPr sz="1100">
              <a:latin typeface="Arial"/>
              <a:cs typeface="Arial"/>
            </a:endParaRPr>
          </a:p>
          <a:p>
            <a:pPr marL="528955" marR="11620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Meetings with </a:t>
            </a:r>
            <a:r>
              <a:rPr dirty="0" sz="1100" spc="-10">
                <a:latin typeface="Arial"/>
                <a:cs typeface="Arial"/>
              </a:rPr>
              <a:t>prospective </a:t>
            </a:r>
            <a:r>
              <a:rPr dirty="0" sz="1100" spc="-5">
                <a:latin typeface="Arial"/>
                <a:cs typeface="Arial"/>
              </a:rPr>
              <a:t>sellers prior to </a:t>
            </a:r>
            <a:r>
              <a:rPr dirty="0" sz="1100" spc="-10">
                <a:latin typeface="Arial"/>
                <a:cs typeface="Arial"/>
              </a:rPr>
              <a:t>preparation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bid 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proposal</a:t>
            </a:r>
            <a:endParaRPr sz="1100">
              <a:latin typeface="Arial"/>
              <a:cs typeface="Arial"/>
            </a:endParaRPr>
          </a:p>
          <a:p>
            <a:pPr marL="528955" marR="443865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ensure all sellers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0">
                <a:latin typeface="Arial"/>
                <a:cs typeface="Arial"/>
              </a:rPr>
              <a:t>and common  </a:t>
            </a:r>
            <a:r>
              <a:rPr dirty="0" sz="1100" spc="-5">
                <a:latin typeface="Arial"/>
                <a:cs typeface="Arial"/>
              </a:rPr>
              <a:t>understanding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In construction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tender procedure is normally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followed.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Advertising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Advertising in</a:t>
            </a:r>
            <a:r>
              <a:rPr dirty="0" sz="1100" spc="-10">
                <a:latin typeface="Arial"/>
                <a:cs typeface="Arial"/>
              </a:rPr>
              <a:t> publications</a:t>
            </a:r>
            <a:endParaRPr sz="1100">
              <a:latin typeface="Arial"/>
              <a:cs typeface="Arial"/>
            </a:endParaRPr>
          </a:p>
          <a:p>
            <a:pPr marL="805815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  <a:hlinkClick r:id="rId5"/>
              </a:rPr>
              <a:t>http://www.etenders.gov.ie</a:t>
            </a:r>
            <a:endParaRPr sz="10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5"/>
              </a:spcBef>
            </a:pPr>
            <a:r>
              <a:rPr dirty="0" sz="1100" spc="-10" b="1">
                <a:latin typeface="Arial"/>
                <a:cs typeface="Arial"/>
              </a:rPr>
              <a:t>Develop </a:t>
            </a:r>
            <a:r>
              <a:rPr dirty="0" sz="1100" spc="-5" b="1">
                <a:latin typeface="Arial"/>
                <a:cs typeface="Arial"/>
              </a:rPr>
              <a:t>Qualified </a:t>
            </a:r>
            <a:r>
              <a:rPr dirty="0" sz="1100" spc="-10" b="1">
                <a:latin typeface="Arial"/>
                <a:cs typeface="Arial"/>
              </a:rPr>
              <a:t>Sellers</a:t>
            </a:r>
            <a:r>
              <a:rPr dirty="0" sz="1100" spc="-5" b="1">
                <a:latin typeface="Arial"/>
                <a:cs typeface="Arial"/>
              </a:rPr>
              <a:t> List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Can be done </a:t>
            </a:r>
            <a:r>
              <a:rPr dirty="0" sz="1100" spc="-5">
                <a:latin typeface="Arial"/>
                <a:cs typeface="Arial"/>
              </a:rPr>
              <a:t>with or without seller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involvement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491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4442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0181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32035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8000" y="101733"/>
            <a:ext cx="4142740" cy="3215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721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14007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Outputs</a:t>
            </a:r>
            <a:endParaRPr sz="1400">
              <a:latin typeface="Arial"/>
              <a:cs typeface="Arial"/>
            </a:endParaRPr>
          </a:p>
          <a:p>
            <a:pPr marL="251460" marR="1720850">
              <a:lnSpc>
                <a:spcPct val="102600"/>
              </a:lnSpc>
              <a:spcBef>
                <a:spcPts val="850"/>
              </a:spcBef>
            </a:pPr>
            <a:r>
              <a:rPr dirty="0" sz="1100" spc="-5" b="1">
                <a:latin typeface="Arial"/>
                <a:cs typeface="Arial"/>
              </a:rPr>
              <a:t>Qualified </a:t>
            </a:r>
            <a:r>
              <a:rPr dirty="0" sz="1100" spc="-10" b="1">
                <a:latin typeface="Arial"/>
                <a:cs typeface="Arial"/>
              </a:rPr>
              <a:t>Sellers </a:t>
            </a:r>
            <a:r>
              <a:rPr dirty="0" sz="1100" spc="-5" b="1">
                <a:latin typeface="Arial"/>
                <a:cs typeface="Arial"/>
              </a:rPr>
              <a:t>List  </a:t>
            </a:r>
            <a:r>
              <a:rPr dirty="0" sz="1100" spc="-10" b="1">
                <a:latin typeface="Arial"/>
                <a:cs typeface="Arial"/>
              </a:rPr>
              <a:t>Procurement Document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Package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140"/>
              </a:spcBef>
            </a:pPr>
            <a:r>
              <a:rPr dirty="0" sz="1100" spc="-10">
                <a:latin typeface="Arial"/>
                <a:cs typeface="Arial"/>
              </a:rPr>
              <a:t>Buyer </a:t>
            </a:r>
            <a:r>
              <a:rPr dirty="0" sz="1100" spc="-5">
                <a:latin typeface="Arial"/>
                <a:cs typeface="Arial"/>
              </a:rPr>
              <a:t>Prepared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15">
                <a:latin typeface="Arial"/>
                <a:cs typeface="Arial"/>
              </a:rPr>
              <a:t>Package: </a:t>
            </a:r>
            <a:r>
              <a:rPr dirty="0" sz="1100" spc="-20">
                <a:latin typeface="Arial"/>
                <a:cs typeface="Arial"/>
              </a:rPr>
              <a:t>ITT’s </a:t>
            </a:r>
            <a:r>
              <a:rPr dirty="0" sz="1100" spc="-10">
                <a:latin typeface="Arial"/>
                <a:cs typeface="Arial"/>
              </a:rPr>
              <a:t>Contract,  </a:t>
            </a:r>
            <a:r>
              <a:rPr dirty="0" sz="1100" spc="-15">
                <a:latin typeface="Arial"/>
                <a:cs typeface="Arial"/>
              </a:rPr>
              <a:t>Employers </a:t>
            </a:r>
            <a:r>
              <a:rPr dirty="0" sz="1100" spc="-10">
                <a:latin typeface="Arial"/>
                <a:cs typeface="Arial"/>
              </a:rPr>
              <a:t>Requirements, General </a:t>
            </a:r>
            <a:r>
              <a:rPr dirty="0" sz="1100" spc="-5">
                <a:latin typeface="Arial"/>
                <a:cs typeface="Arial"/>
              </a:rPr>
              <a:t>Specification, Particular  </a:t>
            </a:r>
            <a:r>
              <a:rPr dirty="0" sz="1100" spc="-10">
                <a:latin typeface="Arial"/>
                <a:cs typeface="Arial"/>
              </a:rPr>
              <a:t>Specifications, </a:t>
            </a:r>
            <a:r>
              <a:rPr dirty="0" sz="1100" spc="-15">
                <a:latin typeface="Arial"/>
                <a:cs typeface="Arial"/>
              </a:rPr>
              <a:t>Drawings, </a:t>
            </a:r>
            <a:r>
              <a:rPr dirty="0" sz="1100" spc="-10">
                <a:latin typeface="Arial"/>
                <a:cs typeface="Arial"/>
              </a:rPr>
              <a:t>Bills, </a:t>
            </a:r>
            <a:r>
              <a:rPr dirty="0" sz="1100" spc="-15">
                <a:latin typeface="Arial"/>
                <a:cs typeface="Arial"/>
              </a:rPr>
              <a:t>EIS, </a:t>
            </a:r>
            <a:r>
              <a:rPr dirty="0" sz="1100" spc="-10">
                <a:latin typeface="Arial"/>
                <a:cs typeface="Arial"/>
              </a:rPr>
              <a:t>Ground Investigations,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70"/>
              </a:spcBef>
            </a:pPr>
            <a:r>
              <a:rPr dirty="0" sz="1100" spc="-10" b="1">
                <a:latin typeface="Arial"/>
                <a:cs typeface="Arial"/>
              </a:rPr>
              <a:t>Proposals</a:t>
            </a:r>
            <a:endParaRPr sz="1100">
              <a:latin typeface="Arial"/>
              <a:cs typeface="Arial"/>
            </a:endParaRPr>
          </a:p>
          <a:p>
            <a:pPr marL="528955" marR="278130">
              <a:lnSpc>
                <a:spcPct val="102600"/>
              </a:lnSpc>
              <a:spcBef>
                <a:spcPts val="140"/>
              </a:spcBef>
            </a:pPr>
            <a:r>
              <a:rPr dirty="0" sz="1100" spc="-5">
                <a:latin typeface="Arial"/>
                <a:cs typeface="Arial"/>
              </a:rPr>
              <a:t>Seller Prepared </a:t>
            </a:r>
            <a:r>
              <a:rPr dirty="0" sz="1100" spc="-10">
                <a:latin typeface="Arial"/>
                <a:cs typeface="Arial"/>
              </a:rPr>
              <a:t>Document </a:t>
            </a:r>
            <a:r>
              <a:rPr dirty="0" sz="1100" spc="-15">
                <a:latin typeface="Arial"/>
                <a:cs typeface="Arial"/>
              </a:rPr>
              <a:t>Package: </a:t>
            </a:r>
            <a:r>
              <a:rPr dirty="0" sz="1100" spc="-10">
                <a:latin typeface="Arial"/>
                <a:cs typeface="Arial"/>
              </a:rPr>
              <a:t>Form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35">
                <a:latin typeface="Arial"/>
                <a:cs typeface="Arial"/>
              </a:rPr>
              <a:t>Tender,  </a:t>
            </a:r>
            <a:r>
              <a:rPr dirty="0" sz="1100" spc="-10">
                <a:latin typeface="Arial"/>
                <a:cs typeface="Arial"/>
              </a:rPr>
              <a:t>Insurance Declarations, Bond </a:t>
            </a:r>
            <a:r>
              <a:rPr dirty="0" sz="1100" spc="-5">
                <a:latin typeface="Arial"/>
                <a:cs typeface="Arial"/>
              </a:rPr>
              <a:t>Undertakings, Design  </a:t>
            </a:r>
            <a:r>
              <a:rPr dirty="0" sz="1100" spc="-10">
                <a:latin typeface="Arial"/>
                <a:cs typeface="Arial"/>
              </a:rPr>
              <a:t>Documents, </a:t>
            </a:r>
            <a:r>
              <a:rPr dirty="0" sz="1100" spc="-5">
                <a:latin typeface="Arial"/>
                <a:cs typeface="Arial"/>
              </a:rPr>
              <a:t>Completed </a:t>
            </a:r>
            <a:r>
              <a:rPr dirty="0" sz="1100" spc="-10">
                <a:latin typeface="Arial"/>
                <a:cs typeface="Arial"/>
              </a:rPr>
              <a:t>Bills, </a:t>
            </a:r>
            <a:r>
              <a:rPr dirty="0" sz="1100" spc="-15">
                <a:latin typeface="Arial"/>
                <a:cs typeface="Arial"/>
              </a:rPr>
              <a:t>Safety </a:t>
            </a:r>
            <a:r>
              <a:rPr dirty="0" sz="1100" spc="-10">
                <a:latin typeface="Arial"/>
                <a:cs typeface="Arial"/>
              </a:rPr>
              <a:t>Procedures,  Environmental Procedures, </a:t>
            </a:r>
            <a:r>
              <a:rPr dirty="0" sz="1100" spc="-5">
                <a:latin typeface="Arial"/>
                <a:cs typeface="Arial"/>
              </a:rPr>
              <a:t>Risk </a:t>
            </a:r>
            <a:r>
              <a:rPr dirty="0" sz="1100" spc="-10">
                <a:latin typeface="Arial"/>
                <a:cs typeface="Arial"/>
              </a:rPr>
              <a:t>Procedures, Methods  Statements, </a:t>
            </a:r>
            <a:r>
              <a:rPr dirty="0" sz="1100" spc="-15">
                <a:latin typeface="Arial"/>
                <a:cs typeface="Arial"/>
              </a:rPr>
              <a:t>Drawings,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5">
                <a:latin typeface="Arial"/>
                <a:cs typeface="Arial"/>
              </a:rPr>
              <a:t>Usually Requires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Clarification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20">
                <a:latin typeface="Arial"/>
                <a:cs typeface="Arial"/>
              </a:rPr>
              <a:t>involve </a:t>
            </a:r>
            <a:r>
              <a:rPr dirty="0" sz="1100" spc="-5">
                <a:latin typeface="Arial"/>
                <a:cs typeface="Arial"/>
              </a:rPr>
              <a:t>interview and/or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presentation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845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76794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716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335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66880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82064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971790"/>
            <a:ext cx="3883025" cy="2105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Process of Receiving </a:t>
            </a:r>
            <a:r>
              <a:rPr dirty="0" sz="1100" spc="-10">
                <a:latin typeface="Arial"/>
                <a:cs typeface="Arial"/>
              </a:rPr>
              <a:t>Bids, Proposals, </a:t>
            </a:r>
            <a:r>
              <a:rPr dirty="0" sz="1100" spc="-25">
                <a:latin typeface="Arial"/>
                <a:cs typeface="Arial"/>
              </a:rPr>
              <a:t>Tenders, </a:t>
            </a:r>
            <a:r>
              <a:rPr dirty="0" sz="1100" spc="-5">
                <a:latin typeface="Arial"/>
                <a:cs typeface="Arial"/>
              </a:rPr>
              <a:t>etc.,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applying </a:t>
            </a:r>
            <a:r>
              <a:rPr dirty="0" sz="1100" spc="-15">
                <a:latin typeface="Arial"/>
                <a:cs typeface="Arial"/>
              </a:rPr>
              <a:t>evaluation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applicable, </a:t>
            </a:r>
            <a:r>
              <a:rPr dirty="0" sz="1100" spc="-5">
                <a:latin typeface="Arial"/>
                <a:cs typeface="Arial"/>
              </a:rPr>
              <a:t>to select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more  sellers.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Price can </a:t>
            </a:r>
            <a:r>
              <a:rPr dirty="0" sz="1100" spc="-10">
                <a:latin typeface="Arial"/>
                <a:cs typeface="Arial"/>
              </a:rPr>
              <a:t>be a </a:t>
            </a:r>
            <a:r>
              <a:rPr dirty="0" sz="1100">
                <a:latin typeface="Arial"/>
                <a:cs typeface="Arial"/>
              </a:rPr>
              <a:t>primary </a:t>
            </a:r>
            <a:r>
              <a:rPr dirty="0" sz="1100" spc="-5">
                <a:latin typeface="Arial"/>
                <a:cs typeface="Arial"/>
              </a:rPr>
              <a:t>determinant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off the shelf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items;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Arial"/>
                <a:cs typeface="Arial"/>
              </a:rPr>
              <a:t>but beware, </a:t>
            </a:r>
            <a:r>
              <a:rPr dirty="0" sz="1000" spc="-5">
                <a:latin typeface="Arial"/>
                <a:cs typeface="Arial"/>
              </a:rPr>
              <a:t>can the seller deliver?</a:t>
            </a:r>
            <a:endParaRPr sz="1000">
              <a:latin typeface="Arial"/>
              <a:cs typeface="Arial"/>
            </a:endParaRPr>
          </a:p>
          <a:p>
            <a:pPr marL="289560" marR="285750">
              <a:lnSpc>
                <a:spcPct val="102699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Proposals are normally </a:t>
            </a:r>
            <a:r>
              <a:rPr dirty="0" sz="1100" spc="-15">
                <a:latin typeface="Arial"/>
                <a:cs typeface="Arial"/>
              </a:rPr>
              <a:t>evaluated </a:t>
            </a:r>
            <a:r>
              <a:rPr dirty="0" sz="1100" spc="-5">
                <a:latin typeface="Arial"/>
                <a:cs typeface="Arial"/>
              </a:rPr>
              <a:t>under technical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financial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89560" marR="599440">
              <a:lnSpc>
                <a:spcPts val="1200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Multiple sources 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considered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critical  elements;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reduces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associated with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supply</a:t>
            </a:r>
            <a:endParaRPr sz="1000">
              <a:latin typeface="Arial"/>
              <a:cs typeface="Arial"/>
            </a:endParaRPr>
          </a:p>
          <a:p>
            <a:pPr marL="566420" marR="443865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Arial"/>
                <a:cs typeface="Arial"/>
              </a:rPr>
              <a:t>usually costs more in </a:t>
            </a:r>
            <a:r>
              <a:rPr dirty="0" sz="1000" spc="-10">
                <a:latin typeface="Arial"/>
                <a:cs typeface="Arial"/>
              </a:rPr>
              <a:t>overhead </a:t>
            </a:r>
            <a:r>
              <a:rPr dirty="0" sz="1000" spc="-5">
                <a:latin typeface="Arial"/>
                <a:cs typeface="Arial"/>
              </a:rPr>
              <a:t>and loss of quantity  discounts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0728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2533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682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86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8635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000" y="101733"/>
            <a:ext cx="4116704" cy="321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4607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23075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Techniques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10" b="1">
                <a:latin typeface="Arial"/>
                <a:cs typeface="Arial"/>
              </a:rPr>
              <a:t>Weighting System</a:t>
            </a:r>
            <a:endParaRPr sz="1100">
              <a:latin typeface="Arial"/>
              <a:cs typeface="Arial"/>
            </a:endParaRPr>
          </a:p>
          <a:p>
            <a:pPr marL="528955" marR="101600">
              <a:lnSpc>
                <a:spcPct val="104299"/>
              </a:lnSpc>
              <a:spcBef>
                <a:spcPts val="85"/>
              </a:spcBef>
            </a:pPr>
            <a:r>
              <a:rPr dirty="0" sz="1100" spc="-5">
                <a:latin typeface="Arial"/>
                <a:cs typeface="Arial"/>
              </a:rPr>
              <a:t>Minimise the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of personal </a:t>
            </a:r>
            <a:r>
              <a:rPr dirty="0" sz="1100" spc="-10">
                <a:latin typeface="Arial"/>
                <a:cs typeface="Arial"/>
              </a:rPr>
              <a:t>preference </a:t>
            </a:r>
            <a:r>
              <a:rPr dirty="0" sz="1100" spc="-5">
                <a:latin typeface="Arial"/>
                <a:cs typeface="Arial"/>
              </a:rPr>
              <a:t>or prejudice 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assigning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numerical </a:t>
            </a:r>
            <a:r>
              <a:rPr dirty="0" sz="1100" spc="-10">
                <a:latin typeface="Arial"/>
                <a:cs typeface="Arial"/>
              </a:rPr>
              <a:t>weight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15">
                <a:latin typeface="Arial"/>
                <a:cs typeface="Arial"/>
              </a:rPr>
              <a:t>evaluation  </a:t>
            </a:r>
            <a:r>
              <a:rPr dirty="0" sz="1100">
                <a:latin typeface="Arial"/>
                <a:cs typeface="Arial"/>
              </a:rPr>
              <a:t>criteria, </a:t>
            </a:r>
            <a:r>
              <a:rPr dirty="0" sz="1100" spc="-10">
                <a:latin typeface="Arial"/>
                <a:cs typeface="Arial"/>
              </a:rPr>
              <a:t>and rating each </a:t>
            </a:r>
            <a:r>
              <a:rPr dirty="0" sz="1100" spc="-5">
                <a:latin typeface="Arial"/>
                <a:cs typeface="Arial"/>
              </a:rPr>
              <a:t>seller or proposal against these 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35"/>
              </a:spcBef>
            </a:pPr>
            <a:r>
              <a:rPr dirty="0" sz="1100" spc="-5" b="1">
                <a:latin typeface="Arial"/>
                <a:cs typeface="Arial"/>
              </a:rPr>
              <a:t>Independent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Estimates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40"/>
              </a:spcBef>
            </a:pPr>
            <a:r>
              <a:rPr dirty="0" sz="1100" spc="-10">
                <a:latin typeface="Arial"/>
                <a:cs typeface="Arial"/>
              </a:rPr>
              <a:t>AKA </a:t>
            </a:r>
            <a:r>
              <a:rPr dirty="0" sz="1100" spc="-5">
                <a:latin typeface="Arial"/>
                <a:cs typeface="Arial"/>
              </a:rPr>
              <a:t>‘should-cost’ estimate</a:t>
            </a:r>
            <a:endParaRPr sz="1100">
              <a:latin typeface="Arial"/>
              <a:cs typeface="Arial"/>
            </a:endParaRPr>
          </a:p>
          <a:p>
            <a:pPr marL="528955" marR="45085">
              <a:lnSpc>
                <a:spcPct val="102600"/>
              </a:lnSpc>
              <a:spcBef>
                <a:spcPts val="70"/>
              </a:spcBef>
            </a:pPr>
            <a:r>
              <a:rPr dirty="0" sz="1100" spc="-5">
                <a:latin typeface="Arial"/>
                <a:cs typeface="Arial"/>
              </a:rPr>
              <a:t>Significant </a:t>
            </a:r>
            <a:r>
              <a:rPr dirty="0" sz="1100" spc="-10">
                <a:latin typeface="Arial"/>
                <a:cs typeface="Arial"/>
              </a:rPr>
              <a:t>deviation </a:t>
            </a:r>
            <a:r>
              <a:rPr dirty="0" sz="1100" spc="-5">
                <a:latin typeface="Arial"/>
                <a:cs typeface="Arial"/>
              </a:rPr>
              <a:t>from this estimate </a:t>
            </a:r>
            <a:r>
              <a:rPr dirty="0" sz="1100" spc="-15">
                <a:latin typeface="Arial"/>
                <a:cs typeface="Arial"/>
              </a:rPr>
              <a:t>gives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indication  that something is wrong.. Either with the proposal or the  request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dirty="0" sz="1100" spc="-5" b="1">
                <a:latin typeface="Arial"/>
                <a:cs typeface="Arial"/>
              </a:rPr>
              <a:t>Screening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105"/>
              </a:spcBef>
            </a:pPr>
            <a:r>
              <a:rPr dirty="0" sz="1100" spc="-10">
                <a:latin typeface="Arial"/>
                <a:cs typeface="Arial"/>
              </a:rPr>
              <a:t>Minimum </a:t>
            </a:r>
            <a:r>
              <a:rPr dirty="0" sz="1100">
                <a:latin typeface="Arial"/>
                <a:cs typeface="Arial"/>
              </a:rPr>
              <a:t>criteria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must be </a:t>
            </a:r>
            <a:r>
              <a:rPr dirty="0" sz="1100" spc="-5">
                <a:latin typeface="Arial"/>
                <a:cs typeface="Arial"/>
              </a:rPr>
              <a:t>met prior to </a:t>
            </a:r>
            <a:r>
              <a:rPr dirty="0" sz="1100" spc="-10">
                <a:latin typeface="Arial"/>
                <a:cs typeface="Arial"/>
              </a:rPr>
              <a:t>consideration </a:t>
            </a:r>
            <a:r>
              <a:rPr dirty="0" sz="1100" spc="-5">
                <a:latin typeface="Arial"/>
                <a:cs typeface="Arial"/>
              </a:rPr>
              <a:t>of  the proposal; </a:t>
            </a:r>
            <a:r>
              <a:rPr dirty="0" sz="1100" spc="-10">
                <a:latin typeface="Arial"/>
                <a:cs typeface="Arial"/>
              </a:rPr>
              <a:t>Annual </a:t>
            </a:r>
            <a:r>
              <a:rPr dirty="0" sz="1100" spc="-30">
                <a:latin typeface="Arial"/>
                <a:cs typeface="Arial"/>
              </a:rPr>
              <a:t>Turnover, </a:t>
            </a:r>
            <a:r>
              <a:rPr dirty="0" sz="1100" spc="-10">
                <a:latin typeface="Arial"/>
                <a:cs typeface="Arial"/>
              </a:rPr>
              <a:t>Number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Employees,  </a:t>
            </a:r>
            <a:r>
              <a:rPr dirty="0" sz="1100" spc="-10">
                <a:latin typeface="Arial"/>
                <a:cs typeface="Arial"/>
              </a:rPr>
              <a:t>H&amp;S </a:t>
            </a:r>
            <a:r>
              <a:rPr dirty="0" sz="1100" spc="-15">
                <a:latin typeface="Arial"/>
                <a:cs typeface="Arial"/>
              </a:rPr>
              <a:t>History,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96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64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690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7909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712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812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36457"/>
            <a:ext cx="3820160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Negotiation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Clarifies structure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requirements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Responsibilities, applicable </a:t>
            </a:r>
            <a:r>
              <a:rPr dirty="0" sz="1100" spc="-15">
                <a:latin typeface="Arial"/>
                <a:cs typeface="Arial"/>
              </a:rPr>
              <a:t>laws </a:t>
            </a:r>
            <a:r>
              <a:rPr dirty="0" sz="1100" spc="-10">
                <a:latin typeface="Arial"/>
                <a:cs typeface="Arial"/>
              </a:rPr>
              <a:t>and language, </a:t>
            </a:r>
            <a:r>
              <a:rPr dirty="0" sz="1100" spc="-5">
                <a:latin typeface="Arial"/>
                <a:cs typeface="Arial"/>
              </a:rPr>
              <a:t>financing, 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Seller Rating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Records of Sellers past</a:t>
            </a:r>
            <a:r>
              <a:rPr dirty="0" sz="1100" spc="-10">
                <a:latin typeface="Arial"/>
                <a:cs typeface="Arial"/>
              </a:rPr>
              <a:t> performance</a:t>
            </a:r>
            <a:endParaRPr sz="1100">
              <a:latin typeface="Arial"/>
              <a:cs typeface="Arial"/>
            </a:endParaRPr>
          </a:p>
          <a:p>
            <a:pPr marL="289560" marR="11430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Quality, </a:t>
            </a:r>
            <a:r>
              <a:rPr dirty="0" sz="1100" spc="-5">
                <a:latin typeface="Arial"/>
                <a:cs typeface="Arial"/>
              </a:rPr>
              <a:t>Delivery </a:t>
            </a:r>
            <a:r>
              <a:rPr dirty="0" sz="1100" spc="-15">
                <a:latin typeface="Arial"/>
                <a:cs typeface="Arial"/>
              </a:rPr>
              <a:t>Performance, </a:t>
            </a:r>
            <a:r>
              <a:rPr dirty="0" sz="1100" spc="-10">
                <a:latin typeface="Arial"/>
                <a:cs typeface="Arial"/>
              </a:rPr>
              <a:t>Contractual Compliance,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3696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64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265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365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387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93950"/>
            <a:ext cx="3107055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Expert</a:t>
            </a:r>
            <a:r>
              <a:rPr dirty="0" sz="1100" spc="-10" b="1">
                <a:latin typeface="Arial"/>
                <a:cs typeface="Arial"/>
              </a:rPr>
              <a:t> Judgment</a:t>
            </a:r>
            <a:endParaRPr sz="1100">
              <a:latin typeface="Arial"/>
              <a:cs typeface="Arial"/>
            </a:endParaRPr>
          </a:p>
          <a:p>
            <a:pPr marL="289560" marR="8851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Multi-Discipline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40">
                <a:latin typeface="Arial"/>
                <a:cs typeface="Arial"/>
              </a:rPr>
              <a:t>Team  </a:t>
            </a:r>
            <a:r>
              <a:rPr dirty="0" sz="1100" spc="-5">
                <a:latin typeface="Arial"/>
                <a:cs typeface="Arial"/>
              </a:rPr>
              <a:t>Legal, Financial, </a:t>
            </a:r>
            <a:r>
              <a:rPr dirty="0" sz="1100" spc="-20">
                <a:latin typeface="Arial"/>
                <a:cs typeface="Arial"/>
              </a:rPr>
              <a:t>Technical,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prepares </a:t>
            </a:r>
            <a:r>
              <a:rPr dirty="0" sz="1100">
                <a:latin typeface="Arial"/>
                <a:cs typeface="Arial"/>
              </a:rPr>
              <a:t>report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proposal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makes  </a:t>
            </a:r>
            <a:r>
              <a:rPr dirty="0" sz="1100" spc="-5">
                <a:latin typeface="Arial"/>
                <a:cs typeface="Arial"/>
              </a:rPr>
              <a:t>recommendations</a:t>
            </a:r>
            <a:endParaRPr sz="1100">
              <a:latin typeface="Arial"/>
              <a:cs typeface="Arial"/>
            </a:endParaRPr>
          </a:p>
          <a:p>
            <a:pPr algn="ctr" marR="94869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Proposal Evaluation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Techniques</a:t>
            </a:r>
            <a:endParaRPr sz="1100">
              <a:latin typeface="Arial"/>
              <a:cs typeface="Arial"/>
            </a:endParaRPr>
          </a:p>
          <a:p>
            <a:pPr algn="ctr" marR="95123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Weighting </a:t>
            </a:r>
            <a:r>
              <a:rPr dirty="0" sz="1100" spc="-5">
                <a:latin typeface="Arial"/>
                <a:cs typeface="Arial"/>
              </a:rPr>
              <a:t>Systems et.</a:t>
            </a:r>
            <a:r>
              <a:rPr dirty="0" sz="1100" spc="4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1039947"/>
            <a:ext cx="3599953" cy="1976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4746" y="866611"/>
            <a:ext cx="3600053" cy="2390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NRA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Pavements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 Minor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4740" y="975001"/>
            <a:ext cx="2880002" cy="21434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433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355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53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5187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6706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82243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030345" cy="282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5971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97116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Selecting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5" b="1">
                <a:latin typeface="Arial"/>
                <a:cs typeface="Arial"/>
              </a:rPr>
              <a:t>Selected</a:t>
            </a:r>
            <a:r>
              <a:rPr dirty="0" sz="1100" spc="-10" b="1">
                <a:latin typeface="Arial"/>
                <a:cs typeface="Arial"/>
              </a:rPr>
              <a:t> Sellers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Those </a:t>
            </a:r>
            <a:r>
              <a:rPr dirty="0" sz="1100" spc="-5">
                <a:latin typeface="Arial"/>
                <a:cs typeface="Arial"/>
              </a:rPr>
              <a:t>sellers judged/determined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within </a:t>
            </a:r>
            <a:r>
              <a:rPr dirty="0" sz="1100" spc="-10">
                <a:latin typeface="Arial"/>
                <a:cs typeface="Arial"/>
              </a:rPr>
              <a:t>competitive  range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a complex contract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PO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Contract </a:t>
            </a:r>
            <a:r>
              <a:rPr dirty="0" sz="1100" spc="-10" b="1">
                <a:latin typeface="Arial"/>
                <a:cs typeface="Arial"/>
              </a:rPr>
              <a:t>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75"/>
              </a:spcBef>
            </a:pPr>
            <a:r>
              <a:rPr dirty="0" sz="1100" spc="-5">
                <a:latin typeface="Arial"/>
                <a:cs typeface="Arial"/>
              </a:rPr>
              <a:t>Plan to administer the</a:t>
            </a:r>
            <a:r>
              <a:rPr dirty="0" sz="1100" spc="-10">
                <a:latin typeface="Arial"/>
                <a:cs typeface="Arial"/>
              </a:rPr>
              <a:t> contract</a:t>
            </a:r>
            <a:endParaRPr sz="1100">
              <a:latin typeface="Arial"/>
              <a:cs typeface="Arial"/>
            </a:endParaRPr>
          </a:p>
          <a:p>
            <a:pPr marL="805815" marR="718820">
              <a:lnSpc>
                <a:spcPct val="100000"/>
              </a:lnSpc>
              <a:spcBef>
                <a:spcPts val="175"/>
              </a:spcBef>
            </a:pPr>
            <a:r>
              <a:rPr dirty="0" sz="1000" spc="-15">
                <a:latin typeface="Arial"/>
                <a:cs typeface="Arial"/>
              </a:rPr>
              <a:t>Who, </a:t>
            </a:r>
            <a:r>
              <a:rPr dirty="0" sz="1000" spc="-5">
                <a:latin typeface="Arial"/>
                <a:cs typeface="Arial"/>
              </a:rPr>
              <a:t>What, When, etc; Resource </a:t>
            </a:r>
            <a:r>
              <a:rPr dirty="0" sz="1000" spc="-10">
                <a:latin typeface="Arial"/>
                <a:cs typeface="Arial"/>
              </a:rPr>
              <a:t>Availability  </a:t>
            </a:r>
            <a:r>
              <a:rPr dirty="0" sz="1000" spc="-5">
                <a:latin typeface="Arial"/>
                <a:cs typeface="Arial"/>
              </a:rPr>
              <a:t>Procurement Management Plan (Updates)  Requested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Changes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0688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035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660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16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763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3210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135754" cy="322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86512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36296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Proceses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885"/>
              </a:spcBef>
            </a:pP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 marR="197485">
              <a:lnSpc>
                <a:spcPct val="102699"/>
              </a:lnSpc>
              <a:spcBef>
                <a:spcPts val="70"/>
              </a:spcBef>
            </a:pPr>
            <a:r>
              <a:rPr dirty="0" sz="1100" spc="-5">
                <a:latin typeface="Arial"/>
                <a:cs typeface="Arial"/>
              </a:rPr>
              <a:t>What, </a:t>
            </a:r>
            <a:r>
              <a:rPr dirty="0" sz="1100" spc="-10">
                <a:latin typeface="Arial"/>
                <a:cs typeface="Arial"/>
              </a:rPr>
              <a:t>When and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- Documenting requirements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identifying potential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10" b="1">
                <a:latin typeface="Arial"/>
                <a:cs typeface="Arial"/>
              </a:rPr>
              <a:t>Conduct Procurements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Request Seller</a:t>
            </a:r>
            <a:r>
              <a:rPr dirty="0" sz="1100" spc="-10">
                <a:latin typeface="Arial"/>
                <a:cs typeface="Arial"/>
              </a:rPr>
              <a:t> Responses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Obtaining </a:t>
            </a:r>
            <a:r>
              <a:rPr dirty="0" sz="1100" spc="-10" b="1">
                <a:latin typeface="Arial"/>
                <a:cs typeface="Arial"/>
              </a:rPr>
              <a:t>information, </a:t>
            </a:r>
            <a:r>
              <a:rPr dirty="0" sz="1100" spc="-5" b="1">
                <a:latin typeface="Arial"/>
                <a:cs typeface="Arial"/>
              </a:rPr>
              <a:t>bids, quotations, </a:t>
            </a:r>
            <a:r>
              <a:rPr dirty="0" sz="1100" spc="-10" b="1">
                <a:latin typeface="Arial"/>
                <a:cs typeface="Arial"/>
              </a:rPr>
              <a:t>proposals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Select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Sellers</a:t>
            </a:r>
            <a:endParaRPr sz="1100">
              <a:latin typeface="Arial"/>
              <a:cs typeface="Arial"/>
            </a:endParaRPr>
          </a:p>
          <a:p>
            <a:pPr marL="528955" marR="202565">
              <a:lnSpc>
                <a:spcPct val="102600"/>
              </a:lnSpc>
              <a:spcBef>
                <a:spcPts val="30"/>
              </a:spcBef>
            </a:pPr>
            <a:r>
              <a:rPr dirty="0" sz="1100" spc="-15">
                <a:latin typeface="Arial"/>
                <a:cs typeface="Arial"/>
              </a:rPr>
              <a:t>Reviewing offers, </a:t>
            </a:r>
            <a:r>
              <a:rPr dirty="0" sz="1100" spc="-5">
                <a:latin typeface="Arial"/>
                <a:cs typeface="Arial"/>
              </a:rPr>
              <a:t>choosing potential </a:t>
            </a:r>
            <a:r>
              <a:rPr dirty="0" sz="1100" spc="-10">
                <a:latin typeface="Arial"/>
                <a:cs typeface="Arial"/>
              </a:rPr>
              <a:t>sellers, </a:t>
            </a:r>
            <a:r>
              <a:rPr dirty="0" sz="1100" spc="-5">
                <a:latin typeface="Arial"/>
                <a:cs typeface="Arial"/>
              </a:rPr>
              <a:t>negotiating  written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with sellers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Arial"/>
                <a:cs typeface="Arial"/>
              </a:rPr>
              <a:t>Administer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 marR="241935">
              <a:lnSpc>
                <a:spcPct val="102600"/>
              </a:lnSpc>
              <a:spcBef>
                <a:spcPts val="75"/>
              </a:spcBef>
            </a:pPr>
            <a:r>
              <a:rPr dirty="0" sz="1100" spc="-10">
                <a:latin typeface="Arial"/>
                <a:cs typeface="Arial"/>
              </a:rPr>
              <a:t>Managing Contract </a:t>
            </a:r>
            <a:r>
              <a:rPr dirty="0" sz="1100" spc="-5">
                <a:latin typeface="Arial"/>
                <a:cs typeface="Arial"/>
              </a:rPr>
              <a:t>Relationships;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documenting seller </a:t>
            </a:r>
            <a:r>
              <a:rPr dirty="0" sz="1100" spc="-10">
                <a:latin typeface="Arial"/>
                <a:cs typeface="Arial"/>
              </a:rPr>
              <a:t>performance; change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10"/>
              </a:spcBef>
            </a:pPr>
            <a:r>
              <a:rPr dirty="0" sz="1100" spc="-5" b="1">
                <a:latin typeface="Arial"/>
                <a:cs typeface="Arial"/>
              </a:rPr>
              <a:t>Close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Arial"/>
                <a:cs typeface="Arial"/>
              </a:rPr>
              <a:t>Completing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Settling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3596640" cy="125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3260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Conduct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89052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Sellers	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marL="251460">
              <a:lnSpc>
                <a:spcPts val="1210"/>
              </a:lnSpc>
            </a:pPr>
            <a:r>
              <a:rPr dirty="0" sz="1100" spc="-5" b="1">
                <a:latin typeface="Arial"/>
                <a:cs typeface="Arial"/>
              </a:rPr>
              <a:t>Contract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(cont.):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ts val="1210"/>
              </a:lnSpc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contain the </a:t>
            </a:r>
            <a:r>
              <a:rPr dirty="0" sz="1100" spc="-15">
                <a:latin typeface="Arial"/>
                <a:cs typeface="Arial"/>
              </a:rPr>
              <a:t>following </a:t>
            </a:r>
            <a:r>
              <a:rPr dirty="0" sz="1100" spc="-5">
                <a:latin typeface="Arial"/>
                <a:cs typeface="Arial"/>
              </a:rPr>
              <a:t>elements (no specific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order):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57466" y="1585391"/>
          <a:ext cx="4095750" cy="1293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85"/>
                <a:gridCol w="1372870"/>
                <a:gridCol w="1082040"/>
              </a:tblGrid>
              <a:tr h="144246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Section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Headings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Statement of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Work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Schedule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Period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Performance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Roles &amp;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Responsibilities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Pricing &amp;</a:t>
                      </a:r>
                      <a:r>
                        <a:rPr dirty="0" sz="9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Payment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Inflation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Adjustments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Acceptance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Criteria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Warranty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46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Product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>
                          <a:latin typeface="Arial"/>
                          <a:cs typeface="Arial"/>
                        </a:rPr>
                        <a:t>Support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Limitation of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Liability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Fees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23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Retention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Penalties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&amp;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Incentives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Insurances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13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Performance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Bonds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Subcontractor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10">
                          <a:latin typeface="Arial"/>
                          <a:cs typeface="Arial"/>
                        </a:rPr>
                        <a:t>Approval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Change</a:t>
                      </a:r>
                      <a:r>
                        <a:rPr dirty="0" sz="9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Request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Handling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3425">
                <a:tc>
                  <a:txBody>
                    <a:bodyPr/>
                    <a:lstStyle/>
                    <a:p>
                      <a:pPr marL="75565">
                        <a:lnSpc>
                          <a:spcPts val="965"/>
                        </a:lnSpc>
                      </a:pPr>
                      <a:r>
                        <a:rPr dirty="0" sz="900" spc="-10">
                          <a:latin typeface="Arial"/>
                          <a:cs typeface="Arial"/>
                        </a:rPr>
                        <a:t>Termination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and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5">
                          <a:latin typeface="Arial"/>
                          <a:cs typeface="Arial"/>
                        </a:rPr>
                        <a:t>Dispute Handling</a:t>
                      </a:r>
                      <a:r>
                        <a:rPr dirty="0" sz="9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>
                          <a:latin typeface="Arial"/>
                          <a:cs typeface="Arial"/>
                        </a:rPr>
                        <a:t>Procedures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069808"/>
            <a:ext cx="3549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Monitoring </a:t>
            </a:r>
            <a:r>
              <a:rPr dirty="0" sz="1100" spc="-10" b="1">
                <a:latin typeface="Arial"/>
                <a:cs typeface="Arial"/>
              </a:rPr>
              <a:t>and Controlling Process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746" y="1380904"/>
            <a:ext cx="3587011" cy="1436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58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126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948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179727"/>
            <a:ext cx="355028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219075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a contract needs </a:t>
            </a:r>
            <a:r>
              <a:rPr dirty="0" sz="1100" spc="-5">
                <a:latin typeface="Arial"/>
                <a:cs typeface="Arial"/>
              </a:rPr>
              <a:t>to ensure that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are  meeting their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 spc="-10">
                <a:latin typeface="Arial"/>
                <a:cs typeface="Arial"/>
              </a:rPr>
              <a:t>contractual obligations, and </a:t>
            </a:r>
            <a:r>
              <a:rPr dirty="0" sz="1100" spc="-5">
                <a:latin typeface="Arial"/>
                <a:cs typeface="Arial"/>
              </a:rPr>
              <a:t>that the  other </a:t>
            </a:r>
            <a:r>
              <a:rPr dirty="0" sz="1100">
                <a:latin typeface="Arial"/>
                <a:cs typeface="Arial"/>
              </a:rPr>
              <a:t>party </a:t>
            </a:r>
            <a:r>
              <a:rPr dirty="0" sz="1100" spc="-5">
                <a:latin typeface="Arial"/>
                <a:cs typeface="Arial"/>
              </a:rPr>
              <a:t>is meeting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theirs.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Both </a:t>
            </a:r>
            <a:r>
              <a:rPr dirty="0" sz="1100">
                <a:latin typeface="Arial"/>
                <a:cs typeface="Arial"/>
              </a:rPr>
              <a:t>parties </a:t>
            </a:r>
            <a:r>
              <a:rPr dirty="0" sz="1100" spc="-10">
                <a:latin typeface="Arial"/>
                <a:cs typeface="Arial"/>
              </a:rPr>
              <a:t>need </a:t>
            </a:r>
            <a:r>
              <a:rPr dirty="0" sz="1100" spc="-5">
                <a:latin typeface="Arial"/>
                <a:cs typeface="Arial"/>
              </a:rPr>
              <a:t>to ensure that their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 spc="-5">
                <a:latin typeface="Arial"/>
                <a:cs typeface="Arial"/>
              </a:rPr>
              <a:t>legal rights are  being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protected</a:t>
            </a:r>
            <a:endParaRPr sz="1100">
              <a:latin typeface="Arial"/>
              <a:cs typeface="Arial"/>
            </a:endParaRPr>
          </a:p>
          <a:p>
            <a:pPr marL="12700" marR="69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legal nature of </a:t>
            </a:r>
            <a:r>
              <a:rPr dirty="0" sz="1100" spc="-10">
                <a:latin typeface="Arial"/>
                <a:cs typeface="Arial"/>
              </a:rPr>
              <a:t>contractual </a:t>
            </a:r>
            <a:r>
              <a:rPr dirty="0" sz="1100" spc="-5">
                <a:latin typeface="Arial"/>
                <a:cs typeface="Arial"/>
              </a:rPr>
              <a:t>relationships </a:t>
            </a:r>
            <a:r>
              <a:rPr dirty="0" sz="1100" spc="-15">
                <a:latin typeface="Arial"/>
                <a:cs typeface="Arial"/>
              </a:rPr>
              <a:t>makes </a:t>
            </a:r>
            <a:r>
              <a:rPr dirty="0" sz="1100" spc="-5">
                <a:latin typeface="Arial"/>
                <a:cs typeface="Arial"/>
              </a:rPr>
              <a:t>it vital  that the project </a:t>
            </a:r>
            <a:r>
              <a:rPr dirty="0" sz="1100" spc="-10">
                <a:latin typeface="Arial"/>
                <a:cs typeface="Arial"/>
              </a:rPr>
              <a:t>management team </a:t>
            </a:r>
            <a:r>
              <a:rPr dirty="0" sz="1100" spc="-5">
                <a:latin typeface="Arial"/>
                <a:cs typeface="Arial"/>
              </a:rPr>
              <a:t>is acutely </a:t>
            </a:r>
            <a:r>
              <a:rPr dirty="0" sz="1100" spc="-15">
                <a:latin typeface="Arial"/>
                <a:cs typeface="Arial"/>
              </a:rPr>
              <a:t>aware </a:t>
            </a:r>
            <a:r>
              <a:rPr dirty="0" sz="1100" spc="-5">
                <a:latin typeface="Arial"/>
                <a:cs typeface="Arial"/>
              </a:rPr>
              <a:t>of the  legal implications of actions </a:t>
            </a:r>
            <a:r>
              <a:rPr dirty="0" sz="1100" spc="-10">
                <a:latin typeface="Arial"/>
                <a:cs typeface="Arial"/>
              </a:rPr>
              <a:t>taken when </a:t>
            </a:r>
            <a:r>
              <a:rPr dirty="0" sz="1100" spc="-5">
                <a:latin typeface="Arial"/>
                <a:cs typeface="Arial"/>
              </a:rPr>
              <a:t>administering  </a:t>
            </a:r>
            <a:r>
              <a:rPr dirty="0" sz="1100" spc="-10">
                <a:latin typeface="Arial"/>
                <a:cs typeface="Arial"/>
              </a:rPr>
              <a:t>contracts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23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5076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897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539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046758"/>
            <a:ext cx="3894454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8354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legal </a:t>
            </a:r>
            <a:r>
              <a:rPr dirty="0" sz="1100" spc="-10">
                <a:latin typeface="Arial"/>
                <a:cs typeface="Arial"/>
              </a:rPr>
              <a:t>considerations,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organisations will treat  </a:t>
            </a: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an administrative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function.</a:t>
            </a:r>
            <a:endParaRPr sz="1100">
              <a:latin typeface="Arial"/>
              <a:cs typeface="Arial"/>
            </a:endParaRPr>
          </a:p>
          <a:p>
            <a:pPr marL="289560" marR="8318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‘contract administrator’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 project</a:t>
            </a:r>
            <a:r>
              <a:rPr dirty="0" sz="1100" spc="-10">
                <a:latin typeface="Arial"/>
                <a:cs typeface="Arial"/>
              </a:rPr>
              <a:t> team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This can lead to difficulty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12700" marR="457834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also has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financial component;  monitoring </a:t>
            </a:r>
            <a:r>
              <a:rPr dirty="0" sz="1100" spc="-10">
                <a:latin typeface="Arial"/>
                <a:cs typeface="Arial"/>
              </a:rPr>
              <a:t>payments made </a:t>
            </a:r>
            <a:r>
              <a:rPr dirty="0" sz="1100" spc="-5">
                <a:latin typeface="Arial"/>
                <a:cs typeface="Arial"/>
              </a:rPr>
              <a:t>to the seller (such as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sub-contractor)</a:t>
            </a:r>
            <a:endParaRPr sz="1100">
              <a:latin typeface="Arial"/>
              <a:cs typeface="Arial"/>
            </a:endParaRPr>
          </a:p>
          <a:p>
            <a:pPr marL="289560" marR="42545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Must ensure </a:t>
            </a:r>
            <a:r>
              <a:rPr dirty="0" sz="1100" spc="-10">
                <a:latin typeface="Arial"/>
                <a:cs typeface="Arial"/>
              </a:rPr>
              <a:t>payments </a:t>
            </a:r>
            <a:r>
              <a:rPr dirty="0" sz="1100" spc="-5">
                <a:latin typeface="Arial"/>
                <a:cs typeface="Arial"/>
              </a:rPr>
              <a:t>are within the </a:t>
            </a:r>
            <a:r>
              <a:rPr dirty="0" sz="1100">
                <a:latin typeface="Arial"/>
                <a:cs typeface="Arial"/>
              </a:rPr>
              <a:t>terms </a:t>
            </a:r>
            <a:r>
              <a:rPr dirty="0" sz="1100" spc="-5">
                <a:latin typeface="Arial"/>
                <a:cs typeface="Arial"/>
              </a:rPr>
              <a:t>defined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</a:t>
            </a:r>
            <a:r>
              <a:rPr dirty="0" sz="1100" spc="-10">
                <a:latin typeface="Arial"/>
                <a:cs typeface="Arial"/>
              </a:rPr>
              <a:t>contract, and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‘payment </a:t>
            </a:r>
            <a:r>
              <a:rPr dirty="0" sz="1100" spc="-5">
                <a:latin typeface="Arial"/>
                <a:cs typeface="Arial"/>
              </a:rPr>
              <a:t>certification’ is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appropriate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33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76340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175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276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130438"/>
            <a:ext cx="3734435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reviews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documents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seller is </a:t>
            </a:r>
            <a:r>
              <a:rPr dirty="0" sz="1100" spc="-10">
                <a:latin typeface="Arial"/>
                <a:cs typeface="Arial"/>
              </a:rPr>
              <a:t>performing, </a:t>
            </a:r>
            <a:r>
              <a:rPr dirty="0" sz="1100" spc="-5">
                <a:latin typeface="Arial"/>
                <a:cs typeface="Arial"/>
              </a:rPr>
              <a:t>or has </a:t>
            </a:r>
            <a:r>
              <a:rPr dirty="0" sz="1100" spc="-10">
                <a:latin typeface="Arial"/>
                <a:cs typeface="Arial"/>
              </a:rPr>
              <a:t>performed, based on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  and established corrective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actions</a:t>
            </a:r>
            <a:endParaRPr sz="1100">
              <a:latin typeface="Arial"/>
              <a:cs typeface="Arial"/>
            </a:endParaRPr>
          </a:p>
          <a:p>
            <a:pPr marL="289560" marR="18669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Determine sellers competency or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competency  </a:t>
            </a:r>
            <a:r>
              <a:rPr dirty="0" sz="1100" spc="-10">
                <a:latin typeface="Arial"/>
                <a:cs typeface="Arial"/>
              </a:rPr>
              <a:t>Contract Administration </a:t>
            </a:r>
            <a:r>
              <a:rPr dirty="0" sz="1100" spc="-5">
                <a:latin typeface="Arial"/>
                <a:cs typeface="Arial"/>
              </a:rPr>
              <a:t>includes </a:t>
            </a: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early  termination of</a:t>
            </a:r>
            <a:r>
              <a:rPr dirty="0" sz="1100" spc="-10">
                <a:latin typeface="Arial"/>
                <a:cs typeface="Arial"/>
              </a:rPr>
              <a:t> 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Usually difficult to terminate </a:t>
            </a:r>
            <a:r>
              <a:rPr dirty="0" sz="1100" spc="-10">
                <a:latin typeface="Arial"/>
                <a:cs typeface="Arial"/>
              </a:rPr>
              <a:t>a contract</a:t>
            </a:r>
            <a:endParaRPr sz="1100">
              <a:latin typeface="Arial"/>
              <a:cs typeface="Arial"/>
            </a:endParaRPr>
          </a:p>
          <a:p>
            <a:pPr marL="289560" marR="13525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Limerick </a:t>
            </a:r>
            <a:r>
              <a:rPr dirty="0" sz="1100" spc="-5">
                <a:latin typeface="Arial"/>
                <a:cs typeface="Arial"/>
              </a:rPr>
              <a:t>City Council </a:t>
            </a:r>
            <a:r>
              <a:rPr dirty="0" sz="1100" spc="-50">
                <a:latin typeface="Arial"/>
                <a:cs typeface="Arial"/>
              </a:rPr>
              <a:t>v. </a:t>
            </a:r>
            <a:r>
              <a:rPr dirty="0" sz="1100" spc="-10">
                <a:latin typeface="Arial"/>
                <a:cs typeface="Arial"/>
              </a:rPr>
              <a:t>Uniform </a:t>
            </a:r>
            <a:r>
              <a:rPr dirty="0" sz="1100" spc="-5">
                <a:latin typeface="Arial"/>
                <a:cs typeface="Arial"/>
              </a:rPr>
              <a:t>Construction Limited:  Clear </a:t>
            </a:r>
            <a:r>
              <a:rPr dirty="0" sz="1100" spc="-10">
                <a:latin typeface="Arial"/>
                <a:cs typeface="Arial"/>
              </a:rPr>
              <a:t>grounds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termination </a:t>
            </a:r>
            <a:r>
              <a:rPr dirty="0" sz="1100" spc="-10">
                <a:latin typeface="Arial"/>
                <a:cs typeface="Arial"/>
              </a:rPr>
              <a:t>must be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established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Administration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6409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230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308351"/>
            <a:ext cx="3828415" cy="12096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20" b="1">
                <a:latin typeface="Arial"/>
                <a:cs typeface="Arial"/>
              </a:rPr>
              <a:t>BEWARE: </a:t>
            </a:r>
            <a:r>
              <a:rPr dirty="0" sz="1100" spc="-5" i="1">
                <a:latin typeface="Arial"/>
                <a:cs typeface="Arial"/>
              </a:rPr>
              <a:t>Modification of </a:t>
            </a:r>
            <a:r>
              <a:rPr dirty="0" sz="1100" spc="-10" i="1">
                <a:latin typeface="Arial"/>
                <a:cs typeface="Arial"/>
              </a:rPr>
              <a:t>Contract </a:t>
            </a:r>
            <a:r>
              <a:rPr dirty="0" sz="1100" spc="-20" i="1">
                <a:latin typeface="Arial"/>
                <a:cs typeface="Arial"/>
              </a:rPr>
              <a:t>by </a:t>
            </a:r>
            <a:r>
              <a:rPr dirty="0" sz="1100" spc="-5" i="1">
                <a:latin typeface="Arial"/>
                <a:cs typeface="Arial"/>
              </a:rPr>
              <a:t>Mutual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Consent</a:t>
            </a:r>
            <a:endParaRPr sz="1100">
              <a:latin typeface="Arial"/>
              <a:cs typeface="Arial"/>
            </a:endParaRPr>
          </a:p>
          <a:p>
            <a:pPr marL="289560" marR="128270">
              <a:lnSpc>
                <a:spcPct val="102699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Minutes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Meetings, </a:t>
            </a:r>
            <a:r>
              <a:rPr dirty="0" sz="1100" spc="-20">
                <a:latin typeface="Arial"/>
                <a:cs typeface="Arial"/>
              </a:rPr>
              <a:t>Memo’s, </a:t>
            </a:r>
            <a:r>
              <a:rPr dirty="0" sz="1100" spc="-5">
                <a:latin typeface="Arial"/>
                <a:cs typeface="Arial"/>
              </a:rPr>
              <a:t>supposedly benign </a:t>
            </a:r>
            <a:r>
              <a:rPr dirty="0" sz="1100" spc="-10">
                <a:latin typeface="Arial"/>
                <a:cs typeface="Arial"/>
              </a:rPr>
              <a:t>offers  </a:t>
            </a:r>
            <a:r>
              <a:rPr dirty="0" sz="1100" spc="-5">
                <a:latin typeface="Arial"/>
                <a:cs typeface="Arial"/>
              </a:rPr>
              <a:t>can, in </a:t>
            </a:r>
            <a:r>
              <a:rPr dirty="0" sz="1100" spc="-10">
                <a:latin typeface="Arial"/>
                <a:cs typeface="Arial"/>
              </a:rPr>
              <a:t>effect, </a:t>
            </a:r>
            <a:r>
              <a:rPr dirty="0" sz="1100" spc="-5">
                <a:latin typeface="Arial"/>
                <a:cs typeface="Arial"/>
              </a:rPr>
              <a:t>modify the </a:t>
            </a:r>
            <a:r>
              <a:rPr dirty="0" sz="1100" spc="-10">
                <a:latin typeface="Arial"/>
                <a:cs typeface="Arial"/>
              </a:rPr>
              <a:t>contract.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Usually caused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variations, </a:t>
            </a:r>
            <a:r>
              <a:rPr dirty="0" sz="1100" spc="-5">
                <a:latin typeface="Arial"/>
                <a:cs typeface="Arial"/>
              </a:rPr>
              <a:t>or changes in </a:t>
            </a:r>
            <a:r>
              <a:rPr dirty="0" sz="1100" spc="-10">
                <a:latin typeface="Arial"/>
                <a:cs typeface="Arial"/>
              </a:rPr>
              <a:t>scope,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5">
                <a:latin typeface="Arial"/>
                <a:cs typeface="Arial"/>
              </a:rPr>
              <a:t>fully </a:t>
            </a:r>
            <a:r>
              <a:rPr dirty="0" sz="1100" spc="-10">
                <a:latin typeface="Arial"/>
                <a:cs typeface="Arial"/>
              </a:rPr>
              <a:t>investigate </a:t>
            </a:r>
            <a:r>
              <a:rPr dirty="0" sz="1100" spc="-5">
                <a:latin typeface="Arial"/>
                <a:cs typeface="Arial"/>
              </a:rPr>
              <a:t>the impact of  </a:t>
            </a:r>
            <a:r>
              <a:rPr dirty="0" sz="1100" spc="-10">
                <a:latin typeface="Arial"/>
                <a:cs typeface="Arial"/>
              </a:rPr>
              <a:t>variations, </a:t>
            </a:r>
            <a:r>
              <a:rPr dirty="0" sz="1100" spc="-5">
                <a:latin typeface="Arial"/>
                <a:cs typeface="Arial"/>
              </a:rPr>
              <a:t>or changes in </a:t>
            </a:r>
            <a:r>
              <a:rPr dirty="0" sz="1100" spc="-10">
                <a:latin typeface="Arial"/>
                <a:cs typeface="Arial"/>
              </a:rPr>
              <a:t>scope.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371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3471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571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7672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9570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14043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738" y="259593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8738" y="274775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9958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8000" y="101733"/>
            <a:ext cx="4053840" cy="2902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832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956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Arial"/>
              <a:cs typeface="Arial"/>
            </a:endParaRPr>
          </a:p>
          <a:p>
            <a:pPr marL="528955" marR="192214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0">
                <a:latin typeface="Arial"/>
                <a:cs typeface="Arial"/>
              </a:rPr>
              <a:t>Documents 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15">
                <a:latin typeface="Arial"/>
                <a:cs typeface="Arial"/>
              </a:rPr>
              <a:t>Performance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Reports</a:t>
            </a:r>
            <a:endParaRPr sz="1100">
              <a:latin typeface="Arial"/>
              <a:cs typeface="Arial"/>
            </a:endParaRPr>
          </a:p>
          <a:p>
            <a:pPr marL="805815" marR="5080" indent="-277495">
              <a:lnSpc>
                <a:spcPct val="104200"/>
              </a:lnSpc>
              <a:spcBef>
                <a:spcPts val="114"/>
              </a:spcBef>
            </a:pPr>
            <a:r>
              <a:rPr dirty="0" sz="1100" spc="-5">
                <a:latin typeface="Arial"/>
                <a:cs typeface="Arial"/>
              </a:rPr>
              <a:t>Seller Related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5">
                <a:latin typeface="Arial"/>
                <a:cs typeface="Arial"/>
              </a:rPr>
              <a:t>Documentation includes:  </a:t>
            </a:r>
            <a:r>
              <a:rPr dirty="0" sz="1000" spc="-10">
                <a:latin typeface="Arial"/>
                <a:cs typeface="Arial"/>
              </a:rPr>
              <a:t>Seller-developed </a:t>
            </a:r>
            <a:r>
              <a:rPr dirty="0" sz="1000" spc="-5">
                <a:latin typeface="Arial"/>
                <a:cs typeface="Arial"/>
              </a:rPr>
              <a:t>technical documentation and other  </a:t>
            </a:r>
            <a:r>
              <a:rPr dirty="0" sz="1000" spc="-10">
                <a:latin typeface="Arial"/>
                <a:cs typeface="Arial"/>
              </a:rPr>
              <a:t>deliverables </a:t>
            </a:r>
            <a:r>
              <a:rPr dirty="0" sz="1000" spc="-5">
                <a:latin typeface="Arial"/>
                <a:cs typeface="Arial"/>
              </a:rPr>
              <a:t>information </a:t>
            </a:r>
            <a:r>
              <a:rPr dirty="0" sz="1000" spc="-10">
                <a:latin typeface="Arial"/>
                <a:cs typeface="Arial"/>
              </a:rPr>
              <a:t>developed </a:t>
            </a:r>
            <a:r>
              <a:rPr dirty="0" sz="1000" spc="-5">
                <a:latin typeface="Arial"/>
                <a:cs typeface="Arial"/>
              </a:rPr>
              <a:t>in accordance with the  contract</a:t>
            </a:r>
            <a:endParaRPr sz="1000">
              <a:latin typeface="Arial"/>
              <a:cs typeface="Arial"/>
            </a:endParaRPr>
          </a:p>
          <a:p>
            <a:pPr marL="805815" marR="152590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Seller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>
                <a:latin typeface="Arial"/>
                <a:cs typeface="Arial"/>
              </a:rPr>
              <a:t>Reports  </a:t>
            </a:r>
            <a:r>
              <a:rPr dirty="0" sz="1000" spc="-10">
                <a:latin typeface="Arial"/>
                <a:cs typeface="Arial"/>
              </a:rPr>
              <a:t>Approved </a:t>
            </a:r>
            <a:r>
              <a:rPr dirty="0" sz="1000" spc="-5">
                <a:latin typeface="Arial"/>
                <a:cs typeface="Arial"/>
              </a:rPr>
              <a:t>Change Requests  </a:t>
            </a:r>
            <a:r>
              <a:rPr dirty="0" sz="1000" spc="-10">
                <a:latin typeface="Arial"/>
                <a:cs typeface="Arial"/>
              </a:rPr>
              <a:t>Work Performance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33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454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096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1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29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397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4028440" cy="312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75780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9565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Inputs</a:t>
            </a:r>
            <a:endParaRPr sz="14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1405"/>
              </a:spcBef>
            </a:pPr>
            <a:r>
              <a:rPr dirty="0" sz="1100" spc="-15" b="1">
                <a:latin typeface="Arial"/>
                <a:cs typeface="Arial"/>
              </a:rPr>
              <a:t>Approved </a:t>
            </a: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28955" marR="1587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Requests can include modifications to  the </a:t>
            </a:r>
            <a:r>
              <a:rPr dirty="0" sz="1100" spc="-10">
                <a:latin typeface="Arial"/>
                <a:cs typeface="Arial"/>
              </a:rPr>
              <a:t>contract: Scope, Spec, </a:t>
            </a:r>
            <a:r>
              <a:rPr dirty="0" sz="1100" spc="-5">
                <a:latin typeface="Arial"/>
                <a:cs typeface="Arial"/>
              </a:rPr>
              <a:t>Price, </a:t>
            </a:r>
            <a:r>
              <a:rPr dirty="0" sz="1100" spc="-10">
                <a:latin typeface="Arial"/>
                <a:cs typeface="Arial"/>
              </a:rPr>
              <a:t>Time,</a:t>
            </a:r>
            <a:r>
              <a:rPr dirty="0" sz="1100" spc="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28955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Beware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20">
                <a:latin typeface="Arial"/>
                <a:cs typeface="Arial"/>
              </a:rPr>
              <a:t>Verbal </a:t>
            </a:r>
            <a:r>
              <a:rPr dirty="0" sz="1100" spc="-10">
                <a:latin typeface="Arial"/>
                <a:cs typeface="Arial"/>
              </a:rPr>
              <a:t>Changes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Aggreements </a:t>
            </a:r>
            <a:r>
              <a:rPr dirty="0" sz="1100" spc="-5">
                <a:latin typeface="Arial"/>
                <a:cs typeface="Arial"/>
              </a:rPr>
              <a:t>- </a:t>
            </a:r>
            <a:r>
              <a:rPr dirty="0" sz="1100" spc="-10">
                <a:latin typeface="Arial"/>
                <a:cs typeface="Arial"/>
              </a:rPr>
              <a:t>Can </a:t>
            </a:r>
            <a:r>
              <a:rPr dirty="0" sz="1100" spc="-5">
                <a:latin typeface="Arial"/>
                <a:cs typeface="Arial"/>
              </a:rPr>
              <a:t>modify  the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mutual </a:t>
            </a:r>
            <a:r>
              <a:rPr dirty="0" sz="1100" spc="-5">
                <a:latin typeface="Arial"/>
                <a:cs typeface="Arial"/>
              </a:rPr>
              <a:t>consent if it is recorded; including  notes 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20">
                <a:latin typeface="Arial"/>
                <a:cs typeface="Arial"/>
              </a:rPr>
              <a:t>diary.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25" b="1">
                <a:latin typeface="Arial"/>
                <a:cs typeface="Arial"/>
              </a:rPr>
              <a:t>Work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528955" marR="58039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Extent to which quality standards are being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met  Costs / Certificates to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Deliverables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Status</a:t>
            </a:r>
            <a:endParaRPr sz="1100">
              <a:latin typeface="Arial"/>
              <a:cs typeface="Arial"/>
            </a:endParaRPr>
          </a:p>
          <a:p>
            <a:pPr marL="528955" marR="3556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Build in status </a:t>
            </a:r>
            <a:r>
              <a:rPr dirty="0" sz="1100">
                <a:latin typeface="Arial"/>
                <a:cs typeface="Arial"/>
              </a:rPr>
              <a:t>reporting </a:t>
            </a:r>
            <a:r>
              <a:rPr dirty="0" sz="1100" spc="-5">
                <a:latin typeface="Arial"/>
                <a:cs typeface="Arial"/>
              </a:rPr>
              <a:t>into contact,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payment  </a:t>
            </a:r>
            <a:r>
              <a:rPr dirty="0" sz="1100" spc="-5">
                <a:latin typeface="Arial"/>
                <a:cs typeface="Arial"/>
              </a:rPr>
              <a:t>mechanism.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34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1678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600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5242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8000" y="101733"/>
            <a:ext cx="4222750" cy="287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1440"/>
              </a:spcBef>
            </a:pPr>
            <a:r>
              <a:rPr dirty="0" sz="1100" spc="-5" b="1">
                <a:latin typeface="Arial"/>
                <a:cs typeface="Arial"/>
              </a:rPr>
              <a:t>Contract Change </a:t>
            </a:r>
            <a:r>
              <a:rPr dirty="0" sz="1100" spc="-10" b="1">
                <a:latin typeface="Arial"/>
                <a:cs typeface="Arial"/>
              </a:rPr>
              <a:t>Control System</a:t>
            </a:r>
            <a:endParaRPr sz="1100">
              <a:latin typeface="Arial"/>
              <a:cs typeface="Arial"/>
            </a:endParaRPr>
          </a:p>
          <a:p>
            <a:pPr algn="just" marL="528955" marR="7429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Defines the process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which the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modified: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include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20">
                <a:latin typeface="Arial"/>
                <a:cs typeface="Arial"/>
              </a:rPr>
              <a:t>by lawyer,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Buyer Conducted </a:t>
            </a: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  <a:p>
            <a:pPr algn="just" marL="528955" marR="25971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20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structured </a:t>
            </a:r>
            <a:r>
              <a:rPr dirty="0" sz="1100" spc="-15">
                <a:latin typeface="Arial"/>
                <a:cs typeface="Arial"/>
              </a:rPr>
              <a:t>review </a:t>
            </a:r>
            <a:r>
              <a:rPr dirty="0" sz="1100" spc="-5">
                <a:latin typeface="Arial"/>
                <a:cs typeface="Arial"/>
              </a:rPr>
              <a:t>to determine  the sellers </a:t>
            </a:r>
            <a:r>
              <a:rPr dirty="0" sz="1100" spc="-10">
                <a:latin typeface="Arial"/>
                <a:cs typeface="Arial"/>
              </a:rPr>
              <a:t>progress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deliver </a:t>
            </a:r>
            <a:r>
              <a:rPr dirty="0" sz="1100" spc="-5">
                <a:latin typeface="Arial"/>
                <a:cs typeface="Arial"/>
              </a:rPr>
              <a:t>project scope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20">
                <a:latin typeface="Arial"/>
                <a:cs typeface="Arial"/>
              </a:rPr>
              <a:t>quality,  </a:t>
            </a:r>
            <a:r>
              <a:rPr dirty="0" sz="1100" spc="-5">
                <a:latin typeface="Arial"/>
                <a:cs typeface="Arial"/>
              </a:rPr>
              <a:t>within cost </a:t>
            </a:r>
            <a:r>
              <a:rPr dirty="0" sz="1100" spc="-10">
                <a:latin typeface="Arial"/>
                <a:cs typeface="Arial"/>
              </a:rPr>
              <a:t>and schedule,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compared </a:t>
            </a:r>
            <a:r>
              <a:rPr dirty="0" sz="1100" spc="-5">
                <a:latin typeface="Arial"/>
                <a:cs typeface="Arial"/>
              </a:rPr>
              <a:t>to the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algn="just"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Inspections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Audits</a:t>
            </a:r>
            <a:endParaRPr sz="1100">
              <a:latin typeface="Arial"/>
              <a:cs typeface="Arial"/>
            </a:endParaRPr>
          </a:p>
          <a:p>
            <a:pPr algn="just" marL="528955" marR="1962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Conducted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buyer </a:t>
            </a:r>
            <a:r>
              <a:rPr dirty="0" sz="1100" spc="-5">
                <a:latin typeface="Arial"/>
                <a:cs typeface="Arial"/>
              </a:rPr>
              <a:t>during the course of the </a:t>
            </a:r>
            <a:r>
              <a:rPr dirty="0" sz="1100" spc="-10">
                <a:latin typeface="Arial"/>
                <a:cs typeface="Arial"/>
              </a:rPr>
              <a:t>contract  </a:t>
            </a:r>
            <a:r>
              <a:rPr dirty="0" sz="1100" spc="-5">
                <a:latin typeface="Arial"/>
                <a:cs typeface="Arial"/>
              </a:rPr>
              <a:t>to identify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weaknesses </a:t>
            </a:r>
            <a:r>
              <a:rPr dirty="0" sz="1100" spc="-5">
                <a:latin typeface="Arial"/>
                <a:cs typeface="Arial"/>
              </a:rPr>
              <a:t>in the sellers work processes  or</a:t>
            </a:r>
            <a:r>
              <a:rPr dirty="0" sz="1100" spc="-10">
                <a:latin typeface="Arial"/>
                <a:cs typeface="Arial"/>
              </a:rPr>
              <a:t> deliverables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363" y="30783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3006110"/>
            <a:ext cx="3322954" cy="19748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 spc="-5">
                <a:latin typeface="Arial"/>
                <a:cs typeface="Arial"/>
              </a:rPr>
              <a:t>Inspections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Audits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built </a:t>
            </a:r>
            <a:r>
              <a:rPr dirty="0" sz="1100" spc="-5">
                <a:latin typeface="Arial"/>
                <a:cs typeface="Arial"/>
              </a:rPr>
              <a:t>into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contact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8000" y="101733"/>
            <a:ext cx="422275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6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948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389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957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4678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967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1687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796592"/>
            <a:ext cx="3866515" cy="26574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5" b="1">
                <a:latin typeface="Arial"/>
                <a:cs typeface="Arial"/>
              </a:rPr>
              <a:t>Performance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Reporting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0"/>
              </a:spcBef>
            </a:pPr>
            <a:r>
              <a:rPr dirty="0" sz="1100" spc="-10">
                <a:latin typeface="Arial"/>
                <a:cs typeface="Arial"/>
              </a:rPr>
              <a:t>Provides management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5">
                <a:latin typeface="Arial"/>
                <a:cs typeface="Arial"/>
              </a:rPr>
              <a:t>about </a:t>
            </a:r>
            <a:r>
              <a:rPr dirty="0" sz="1100" spc="-15">
                <a:latin typeface="Arial"/>
                <a:cs typeface="Arial"/>
              </a:rPr>
              <a:t>how  </a:t>
            </a:r>
            <a:r>
              <a:rPr dirty="0" sz="1100" spc="-10">
                <a:latin typeface="Arial"/>
                <a:cs typeface="Arial"/>
              </a:rPr>
              <a:t>effectively </a:t>
            </a:r>
            <a:r>
              <a:rPr dirty="0" sz="1100" spc="-5">
                <a:latin typeface="Arial"/>
                <a:cs typeface="Arial"/>
              </a:rPr>
              <a:t>the seller is </a:t>
            </a:r>
            <a:r>
              <a:rPr dirty="0" sz="1100" spc="-10">
                <a:latin typeface="Arial"/>
                <a:cs typeface="Arial"/>
              </a:rPr>
              <a:t>achieving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contractual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15" b="1">
                <a:latin typeface="Arial"/>
                <a:cs typeface="Arial"/>
              </a:rPr>
              <a:t>Payment</a:t>
            </a:r>
            <a:r>
              <a:rPr dirty="0" sz="1100" spc="-10" b="1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289560" marR="495934">
              <a:lnSpc>
                <a:spcPct val="102600"/>
              </a:lnSpc>
              <a:spcBef>
                <a:spcPts val="50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5">
                <a:latin typeface="Arial"/>
                <a:cs typeface="Arial"/>
              </a:rPr>
              <a:t>system includes appropriate </a:t>
            </a:r>
            <a:r>
              <a:rPr dirty="0" sz="1100" spc="-15">
                <a:latin typeface="Arial"/>
                <a:cs typeface="Arial"/>
              </a:rPr>
              <a:t>reviews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15">
                <a:latin typeface="Arial"/>
                <a:cs typeface="Arial"/>
              </a:rPr>
              <a:t>approvals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Must </a:t>
            </a:r>
            <a:r>
              <a:rPr dirty="0" sz="1100" spc="-10">
                <a:latin typeface="Arial"/>
                <a:cs typeface="Arial"/>
              </a:rPr>
              <a:t>be made </a:t>
            </a:r>
            <a:r>
              <a:rPr dirty="0" sz="1100" spc="-5">
                <a:latin typeface="Arial"/>
                <a:cs typeface="Arial"/>
              </a:rPr>
              <a:t>in accordance with the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Claims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Administration</a:t>
            </a:r>
            <a:endParaRPr sz="1100">
              <a:latin typeface="Arial"/>
              <a:cs typeface="Arial"/>
            </a:endParaRPr>
          </a:p>
          <a:p>
            <a:pPr marL="289560" marR="282575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Contested </a:t>
            </a:r>
            <a:r>
              <a:rPr dirty="0" sz="1100" spc="-10">
                <a:latin typeface="Arial"/>
                <a:cs typeface="Arial"/>
              </a:rPr>
              <a:t>and Constructive Changes  </a:t>
            </a:r>
            <a:r>
              <a:rPr dirty="0" sz="1100" spc="-15">
                <a:latin typeface="Arial"/>
                <a:cs typeface="Arial"/>
              </a:rPr>
              <a:t>PMBOK</a:t>
            </a:r>
            <a:r>
              <a:rPr dirty="0" sz="1100" spc="-15">
                <a:latin typeface="Tahoma"/>
                <a:cs typeface="Tahoma"/>
              </a:rPr>
              <a:t>®</a:t>
            </a:r>
            <a:r>
              <a:rPr dirty="0" sz="1100" spc="-15">
                <a:latin typeface="Arial"/>
                <a:cs typeface="Arial"/>
              </a:rPr>
              <a:t>refers </a:t>
            </a:r>
            <a:r>
              <a:rPr dirty="0" sz="1100" spc="-5">
                <a:latin typeface="Arial"/>
                <a:cs typeface="Arial"/>
              </a:rPr>
              <a:t>to ‘Claims’ as being contested, or not  </a:t>
            </a:r>
            <a:r>
              <a:rPr dirty="0" sz="1100" spc="-10">
                <a:latin typeface="Arial"/>
                <a:cs typeface="Arial"/>
              </a:rPr>
              <a:t>agreed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parties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100" spc="-5" b="1">
                <a:latin typeface="Arial"/>
                <a:cs typeface="Arial"/>
              </a:rPr>
              <a:t>Litigation, Arbitration,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59690">
              <a:lnSpc>
                <a:spcPct val="102600"/>
              </a:lnSpc>
              <a:spcBef>
                <a:spcPts val="50"/>
              </a:spcBef>
            </a:pPr>
            <a:r>
              <a:rPr dirty="0" sz="1100" spc="-5">
                <a:latin typeface="Arial"/>
                <a:cs typeface="Arial"/>
              </a:rPr>
              <a:t>Normal </a:t>
            </a:r>
            <a:r>
              <a:rPr dirty="0" sz="1100" spc="-10">
                <a:latin typeface="Arial"/>
                <a:cs typeface="Arial"/>
              </a:rPr>
              <a:t>‘Variations’ </a:t>
            </a:r>
            <a:r>
              <a:rPr dirty="0" sz="1100" spc="-5">
                <a:latin typeface="Arial"/>
                <a:cs typeface="Arial"/>
              </a:rPr>
              <a:t>are not considered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this  ‘Claims’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15">
                <a:latin typeface="Arial"/>
                <a:cs typeface="Arial"/>
              </a:rPr>
              <a:t>follow </a:t>
            </a:r>
            <a:r>
              <a:rPr dirty="0" sz="1100" spc="-5">
                <a:latin typeface="Arial"/>
                <a:cs typeface="Arial"/>
              </a:rPr>
              <a:t>the dispute procedure as set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in  the</a:t>
            </a:r>
            <a:r>
              <a:rPr dirty="0" sz="1100" spc="-10">
                <a:latin typeface="Arial"/>
                <a:cs typeface="Arial"/>
              </a:rPr>
              <a:t> contract.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04131" y="3340524"/>
            <a:ext cx="24066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39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Contractual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Obligation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0942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300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5063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7477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1258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040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618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31944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768271"/>
            <a:ext cx="3874770" cy="25304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100" spc="-5" b="1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05"/>
              </a:spcBef>
            </a:pPr>
            <a:r>
              <a:rPr dirty="0" sz="1100" spc="-5">
                <a:latin typeface="Arial"/>
                <a:cs typeface="Arial"/>
              </a:rPr>
              <a:t>Legally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Binding</a:t>
            </a:r>
            <a:endParaRPr sz="1100">
              <a:latin typeface="Arial"/>
              <a:cs typeface="Arial"/>
            </a:endParaRPr>
          </a:p>
          <a:p>
            <a:pPr marL="289560" marR="180975">
              <a:lnSpc>
                <a:spcPct val="122900"/>
              </a:lnSpc>
            </a:pPr>
            <a:r>
              <a:rPr dirty="0" sz="1100" spc="-5">
                <a:latin typeface="Arial"/>
                <a:cs typeface="Arial"/>
              </a:rPr>
              <a:t>Product, Service, Result, in </a:t>
            </a:r>
            <a:r>
              <a:rPr dirty="0" sz="1100" spc="-10">
                <a:latin typeface="Arial"/>
                <a:cs typeface="Arial"/>
              </a:rPr>
              <a:t>exchange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Consideration  Can be </a:t>
            </a:r>
            <a:r>
              <a:rPr dirty="0" sz="1100" spc="-5">
                <a:latin typeface="Arial"/>
                <a:cs typeface="Arial"/>
              </a:rPr>
              <a:t>simple or </a:t>
            </a:r>
            <a:r>
              <a:rPr dirty="0" sz="1100" spc="-10">
                <a:latin typeface="Arial"/>
                <a:cs typeface="Arial"/>
              </a:rPr>
              <a:t>complex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545"/>
              </a:spcBef>
            </a:pP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tailored to the specific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of the  project;</a:t>
            </a:r>
            <a:endParaRPr sz="1100">
              <a:latin typeface="Arial"/>
              <a:cs typeface="Arial"/>
            </a:endParaRPr>
          </a:p>
          <a:p>
            <a:pPr marL="289560" marR="444500">
              <a:lnSpc>
                <a:spcPct val="102699"/>
              </a:lnSpc>
              <a:spcBef>
                <a:spcPts val="270"/>
              </a:spcBef>
            </a:pP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require </a:t>
            </a:r>
            <a:r>
              <a:rPr dirty="0" sz="1100" spc="-10">
                <a:latin typeface="Arial"/>
                <a:cs typeface="Arial"/>
              </a:rPr>
              <a:t>a more </a:t>
            </a:r>
            <a:r>
              <a:rPr dirty="0" sz="1100" spc="-5">
                <a:latin typeface="Arial"/>
                <a:cs typeface="Arial"/>
              </a:rPr>
              <a:t>rigorous internal </a:t>
            </a:r>
            <a:r>
              <a:rPr dirty="0" sz="1100" spc="-15">
                <a:latin typeface="Arial"/>
                <a:cs typeface="Arial"/>
              </a:rPr>
              <a:t>approval  </a:t>
            </a:r>
            <a:r>
              <a:rPr dirty="0" sz="1100" spc="-5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marR="435609">
              <a:lnSpc>
                <a:spcPct val="102600"/>
              </a:lnSpc>
              <a:spcBef>
                <a:spcPts val="265"/>
              </a:spcBef>
            </a:pP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present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opportunity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performing  </a:t>
            </a:r>
            <a:r>
              <a:rPr dirty="0" sz="1100" spc="-5">
                <a:latin typeface="Arial"/>
                <a:cs typeface="Arial"/>
              </a:rPr>
              <a:t>organisation to </a:t>
            </a:r>
            <a:r>
              <a:rPr dirty="0" sz="1100" spc="-15">
                <a:latin typeface="Arial"/>
                <a:cs typeface="Arial"/>
              </a:rPr>
              <a:t>avoid; </a:t>
            </a:r>
            <a:r>
              <a:rPr dirty="0" sz="1100" spc="-5">
                <a:latin typeface="Arial"/>
                <a:cs typeface="Arial"/>
              </a:rPr>
              <a:t>mitigate; or </a:t>
            </a:r>
            <a:r>
              <a:rPr dirty="0" sz="1100" spc="-15">
                <a:latin typeface="Arial"/>
                <a:cs typeface="Arial"/>
              </a:rPr>
              <a:t>transfer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risk.</a:t>
            </a:r>
            <a:endParaRPr sz="1100">
              <a:latin typeface="Arial"/>
              <a:cs typeface="Arial"/>
            </a:endParaRPr>
          </a:p>
          <a:p>
            <a:pPr marL="289560" marR="17780">
              <a:lnSpc>
                <a:spcPts val="1200"/>
              </a:lnSpc>
              <a:spcBef>
                <a:spcPts val="285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using standard </a:t>
            </a:r>
            <a:r>
              <a:rPr dirty="0" sz="1100" spc="-10">
                <a:latin typeface="Arial"/>
                <a:cs typeface="Arial"/>
              </a:rPr>
              <a:t>forms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(MF1, </a:t>
            </a:r>
            <a:r>
              <a:rPr dirty="0" sz="1100" spc="-15">
                <a:latin typeface="Arial"/>
                <a:cs typeface="Arial"/>
              </a:rPr>
              <a:t>FIDIC, </a:t>
            </a:r>
            <a:r>
              <a:rPr dirty="0" sz="1100" spc="-5">
                <a:latin typeface="Arial"/>
                <a:cs typeface="Arial"/>
              </a:rPr>
              <a:t>etc.),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amendments need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very carefully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considered.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30"/>
              </a:spcBef>
            </a:pPr>
            <a:r>
              <a:rPr dirty="0" sz="1000" spc="-5">
                <a:latin typeface="Arial"/>
                <a:cs typeface="Arial"/>
              </a:rPr>
              <a:t>Change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introduce unanticipated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errors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20580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8749" y="477339"/>
            <a:ext cx="1761489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580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680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8815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642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125459"/>
            <a:ext cx="3790315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Records Management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  <a:p>
            <a:pPr marL="289560" marR="3282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 spc="-10">
                <a:latin typeface="Arial"/>
                <a:cs typeface="Arial"/>
              </a:rPr>
              <a:t>Management Information </a:t>
            </a:r>
            <a:r>
              <a:rPr dirty="0" sz="1100" spc="-5">
                <a:latin typeface="Arial"/>
                <a:cs typeface="Arial"/>
              </a:rPr>
              <a:t>system  </a:t>
            </a:r>
            <a:r>
              <a:rPr dirty="0" sz="1100" spc="-10">
                <a:latin typeface="Arial"/>
                <a:cs typeface="Arial"/>
              </a:rPr>
              <a:t>Indexing </a:t>
            </a:r>
            <a:r>
              <a:rPr dirty="0" sz="1100" spc="-5">
                <a:latin typeface="Arial"/>
                <a:cs typeface="Arial"/>
              </a:rPr>
              <a:t>of Project Documentation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Records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 b="1">
                <a:latin typeface="Arial"/>
                <a:cs typeface="Arial"/>
              </a:rPr>
              <a:t>Information </a:t>
            </a:r>
            <a:r>
              <a:rPr dirty="0" sz="1100" spc="-15" b="1">
                <a:latin typeface="Arial"/>
                <a:cs typeface="Arial"/>
              </a:rPr>
              <a:t>Technology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Use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10">
                <a:latin typeface="Arial"/>
                <a:cs typeface="Arial"/>
              </a:rPr>
              <a:t>and Communications  </a:t>
            </a:r>
            <a:r>
              <a:rPr dirty="0" sz="1100" spc="-20">
                <a:latin typeface="Arial"/>
                <a:cs typeface="Arial"/>
              </a:rPr>
              <a:t>Technologies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enhance </a:t>
            </a:r>
            <a:r>
              <a:rPr dirty="0" sz="1100" spc="-5">
                <a:latin typeface="Arial"/>
                <a:cs typeface="Arial"/>
              </a:rPr>
              <a:t>the efficiency </a:t>
            </a:r>
            <a:r>
              <a:rPr dirty="0" sz="1100" spc="-10">
                <a:latin typeface="Arial"/>
                <a:cs typeface="Arial"/>
              </a:rPr>
              <a:t>and effectiveness 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contract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administration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10">
                <a:latin typeface="Arial"/>
                <a:cs typeface="Arial"/>
              </a:rPr>
              <a:t>Systems, Databases,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957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101733"/>
            <a:ext cx="4222750" cy="186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952115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46062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	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528955" marR="1805305" indent="-2774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Technology </a:t>
            </a:r>
            <a:r>
              <a:rPr dirty="0" sz="1100" spc="-5">
                <a:latin typeface="Arial"/>
                <a:cs typeface="Arial"/>
              </a:rPr>
              <a:t>(cont.)  Biometric </a:t>
            </a:r>
            <a:r>
              <a:rPr dirty="0" sz="1100" spc="-10">
                <a:latin typeface="Arial"/>
                <a:cs typeface="Arial"/>
              </a:rPr>
              <a:t>Information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251460" marR="53784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Site Access Control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Monitoring Donseed: Biometric  Access systems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  <a:hlinkClick r:id="rId5"/>
              </a:rPr>
              <a:t>http://www.donseed.com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4737" y="2077786"/>
            <a:ext cx="2519966" cy="8342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855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056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156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257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178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9278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8000" y="101733"/>
            <a:ext cx="3852545" cy="293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9390" marR="258191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Administer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201035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Administer</a:t>
            </a: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Procurement Documentation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Contract, and </a:t>
            </a:r>
            <a:r>
              <a:rPr dirty="0" sz="1100" spc="-5">
                <a:latin typeface="Arial"/>
                <a:cs typeface="Arial"/>
              </a:rPr>
              <a:t>Supporting Documentation,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Organisational Process Assets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Correspondence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Payment </a:t>
            </a:r>
            <a:r>
              <a:rPr dirty="0" sz="1100" spc="-5">
                <a:latin typeface="Arial"/>
                <a:cs typeface="Arial"/>
              </a:rPr>
              <a:t>Schedules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Requests</a:t>
            </a:r>
            <a:endParaRPr sz="1100">
              <a:latin typeface="Arial"/>
              <a:cs typeface="Arial"/>
            </a:endParaRPr>
          </a:p>
          <a:p>
            <a:pPr marL="528955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Seller </a:t>
            </a:r>
            <a:r>
              <a:rPr dirty="0" sz="1100" spc="-15">
                <a:latin typeface="Arial"/>
                <a:cs typeface="Arial"/>
              </a:rPr>
              <a:t>Performance </a:t>
            </a:r>
            <a:r>
              <a:rPr dirty="0" sz="1100" spc="-10">
                <a:latin typeface="Arial"/>
                <a:cs typeface="Arial"/>
              </a:rPr>
              <a:t>Evaluation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Change</a:t>
            </a:r>
            <a:r>
              <a:rPr dirty="0" sz="1100" spc="-10" b="1">
                <a:latin typeface="Arial"/>
                <a:cs typeface="Arial"/>
              </a:rPr>
              <a:t> Requests</a:t>
            </a:r>
            <a:endParaRPr sz="1100">
              <a:latin typeface="Arial"/>
              <a:cs typeface="Arial"/>
            </a:endParaRPr>
          </a:p>
          <a:p>
            <a:pPr marL="25146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Plan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Updates</a:t>
            </a:r>
            <a:endParaRPr sz="1100">
              <a:latin typeface="Arial"/>
              <a:cs typeface="Arial"/>
            </a:endParaRPr>
          </a:p>
          <a:p>
            <a:pPr marL="528955" marR="13589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  Baseline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216417"/>
            <a:ext cx="22821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Closing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92" y="1527490"/>
            <a:ext cx="3554590" cy="1057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692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514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132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09668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2485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522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6420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738" y="28254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4395" y="1090497"/>
            <a:ext cx="3409950" cy="18395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Closure </a:t>
            </a:r>
            <a:r>
              <a:rPr dirty="0" sz="1100">
                <a:latin typeface="Arial"/>
                <a:cs typeface="Arial"/>
              </a:rPr>
              <a:t>Supports </a:t>
            </a:r>
            <a:r>
              <a:rPr dirty="0" sz="1100" spc="-5">
                <a:latin typeface="Arial"/>
                <a:cs typeface="Arial"/>
              </a:rPr>
              <a:t>the ‘Close Project or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Phase’  process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verification that all work </a:t>
            </a:r>
            <a:r>
              <a:rPr dirty="0" sz="1100" spc="-10">
                <a:latin typeface="Arial"/>
                <a:cs typeface="Arial"/>
              </a:rPr>
              <a:t>and deliverables were  acceptable</a:t>
            </a:r>
            <a:endParaRPr sz="1100">
              <a:latin typeface="Arial"/>
              <a:cs typeface="Arial"/>
            </a:endParaRPr>
          </a:p>
          <a:p>
            <a:pPr marL="289560" marR="815975" indent="-277495">
              <a:lnSpc>
                <a:spcPct val="106400"/>
              </a:lnSpc>
              <a:spcBef>
                <a:spcPts val="90"/>
              </a:spcBef>
            </a:pP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10">
                <a:latin typeface="Arial"/>
                <a:cs typeface="Arial"/>
              </a:rPr>
              <a:t>administrative </a:t>
            </a:r>
            <a:r>
              <a:rPr dirty="0" sz="1100" spc="-5">
                <a:latin typeface="Arial"/>
                <a:cs typeface="Arial"/>
              </a:rPr>
              <a:t>work such as:  </a:t>
            </a:r>
            <a:r>
              <a:rPr dirty="0" sz="1000" spc="-5">
                <a:latin typeface="Arial"/>
                <a:cs typeface="Arial"/>
              </a:rPr>
              <a:t>Updating records to reflect final results  Archiving information </a:t>
            </a:r>
            <a:r>
              <a:rPr dirty="0" sz="1000" spc="-15">
                <a:latin typeface="Arial"/>
                <a:cs typeface="Arial"/>
              </a:rPr>
              <a:t>for </a:t>
            </a:r>
            <a:r>
              <a:rPr dirty="0" sz="1000" spc="-5">
                <a:latin typeface="Arial"/>
                <a:cs typeface="Arial"/>
              </a:rPr>
              <a:t>future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use</a:t>
            </a:r>
            <a:endParaRPr sz="1000">
              <a:latin typeface="Arial"/>
              <a:cs typeface="Arial"/>
            </a:endParaRPr>
          </a:p>
          <a:p>
            <a:pPr marL="12700" marR="277495">
              <a:lnSpc>
                <a:spcPct val="113199"/>
              </a:lnSpc>
              <a:spcBef>
                <a:spcPts val="180"/>
              </a:spcBef>
            </a:pP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also </a:t>
            </a:r>
            <a:r>
              <a:rPr dirty="0" sz="1100" spc="-20">
                <a:latin typeface="Arial"/>
                <a:cs typeface="Arial"/>
              </a:rPr>
              <a:t>involve </a:t>
            </a:r>
            <a:r>
              <a:rPr dirty="0" sz="1100" spc="-10">
                <a:latin typeface="Arial"/>
                <a:cs typeface="Arial"/>
              </a:rPr>
              <a:t>unresolved </a:t>
            </a:r>
            <a:r>
              <a:rPr dirty="0" sz="1100" spc="-5">
                <a:latin typeface="Arial"/>
                <a:cs typeface="Arial"/>
              </a:rPr>
              <a:t>claims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disputes  </a:t>
            </a:r>
            <a:r>
              <a:rPr dirty="0" sz="1100" spc="-10">
                <a:latin typeface="Arial"/>
                <a:cs typeface="Arial"/>
              </a:rPr>
              <a:t>Contracts </a:t>
            </a:r>
            <a:r>
              <a:rPr dirty="0" sz="1100" spc="-5">
                <a:latin typeface="Arial"/>
                <a:cs typeface="Arial"/>
              </a:rPr>
              <a:t>can also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closed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0">
                <a:latin typeface="Arial"/>
                <a:cs typeface="Arial"/>
              </a:rPr>
              <a:t>mutual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agreement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Not the same as </a:t>
            </a:r>
            <a:r>
              <a:rPr dirty="0" sz="1000">
                <a:latin typeface="Arial"/>
                <a:cs typeface="Arial"/>
              </a:rPr>
              <a:t>termination </a:t>
            </a:r>
            <a:r>
              <a:rPr dirty="0" sz="1000" spc="-5">
                <a:latin typeface="Arial"/>
                <a:cs typeface="Arial"/>
              </a:rPr>
              <a:t>or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discharge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6630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2211" y="477339"/>
            <a:ext cx="5092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4081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161815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0382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24825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45828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1285555"/>
            <a:ext cx="2165985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0477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Plan  Procurement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  <a:p>
            <a:pPr marL="289560" marR="5080" indent="-277495">
              <a:lnSpc>
                <a:spcPct val="125299"/>
              </a:lnSpc>
            </a:pPr>
            <a:r>
              <a:rPr dirty="0" sz="1100" spc="-25" b="1">
                <a:latin typeface="Arial"/>
                <a:cs typeface="Arial"/>
              </a:rPr>
              <a:t>Tools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Techniques  </a:t>
            </a:r>
            <a:r>
              <a:rPr dirty="0" sz="1100" spc="-5">
                <a:latin typeface="Arial"/>
                <a:cs typeface="Arial"/>
              </a:rPr>
              <a:t>Procurement </a:t>
            </a:r>
            <a:r>
              <a:rPr dirty="0" sz="1100" spc="-15">
                <a:latin typeface="Arial"/>
                <a:cs typeface="Arial"/>
              </a:rPr>
              <a:t>Audits  </a:t>
            </a:r>
            <a:r>
              <a:rPr dirty="0" sz="1100" spc="-5">
                <a:latin typeface="Arial"/>
                <a:cs typeface="Arial"/>
              </a:rPr>
              <a:t>Negotiated Settlements  Records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31761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0" y="321500"/>
                </a:moveTo>
                <a:lnTo>
                  <a:pt x="4608004" y="321500"/>
                </a:lnTo>
                <a:lnTo>
                  <a:pt x="4608004" y="0"/>
                </a:lnTo>
                <a:lnTo>
                  <a:pt x="0" y="0"/>
                </a:lnTo>
                <a:lnTo>
                  <a:pt x="0" y="32150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8000" y="477339"/>
            <a:ext cx="166306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7651" y="477339"/>
            <a:ext cx="6508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Outputs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5363" y="15378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300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3400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5500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1205291"/>
            <a:ext cx="3862070" cy="14579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Closed</a:t>
            </a:r>
            <a:r>
              <a:rPr dirty="0" sz="1100" spc="-10" b="1">
                <a:latin typeface="Arial"/>
                <a:cs typeface="Arial"/>
              </a:rPr>
              <a:t> Procurements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Buyer provides </a:t>
            </a:r>
            <a:r>
              <a:rPr dirty="0" sz="1100" spc="-5">
                <a:latin typeface="Arial"/>
                <a:cs typeface="Arial"/>
              </a:rPr>
              <a:t>seller with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notification of completion  of </a:t>
            </a:r>
            <a:r>
              <a:rPr dirty="0" sz="1100" spc="-10">
                <a:latin typeface="Arial"/>
                <a:cs typeface="Arial"/>
              </a:rPr>
              <a:t>contract; </a:t>
            </a:r>
            <a:r>
              <a:rPr dirty="0" sz="1100" spc="-30">
                <a:latin typeface="Arial"/>
                <a:cs typeface="Arial"/>
              </a:rPr>
              <a:t>TOC,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 marR="211645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File  </a:t>
            </a:r>
            <a:r>
              <a:rPr dirty="0" sz="1100" spc="-15">
                <a:latin typeface="Arial"/>
                <a:cs typeface="Arial"/>
              </a:rPr>
              <a:t>Deliverable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Acceptance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Lessons Learned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Documentation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Close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Procurements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808734"/>
            <a:ext cx="336931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Reading: ‘A Guide to the 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Knowledge’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Chapter </a:t>
            </a:r>
            <a:r>
              <a:rPr dirty="0" sz="1100" spc="-10">
                <a:latin typeface="Arial"/>
                <a:cs typeface="Arial"/>
              </a:rPr>
              <a:t>10 </a:t>
            </a:r>
            <a:r>
              <a:rPr dirty="0" sz="1100" spc="-5">
                <a:latin typeface="Arial"/>
                <a:cs typeface="Arial"/>
              </a:rPr>
              <a:t>- Project </a:t>
            </a:r>
            <a:r>
              <a:rPr dirty="0" sz="1100" spc="-10">
                <a:latin typeface="Arial"/>
                <a:cs typeface="Arial"/>
              </a:rPr>
              <a:t>Communications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83994" y="1400566"/>
            <a:ext cx="1439927" cy="18692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40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3699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800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621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4424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247430"/>
            <a:ext cx="3622040" cy="13817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5">
                <a:latin typeface="Arial"/>
                <a:cs typeface="Arial"/>
              </a:rPr>
              <a:t>Complex </a:t>
            </a:r>
            <a:r>
              <a:rPr dirty="0" sz="1100" spc="-5">
                <a:latin typeface="Arial"/>
                <a:cs typeface="Arial"/>
              </a:rPr>
              <a:t>Projects typically include </a:t>
            </a:r>
            <a:r>
              <a:rPr dirty="0" sz="1100" spc="-10">
                <a:latin typeface="Arial"/>
                <a:cs typeface="Arial"/>
              </a:rPr>
              <a:t>multiple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contracts.</a:t>
            </a:r>
            <a:endParaRPr sz="1100">
              <a:latin typeface="Arial"/>
              <a:cs typeface="Arial"/>
            </a:endParaRPr>
          </a:p>
          <a:p>
            <a:pPr marL="12700" marR="101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These contracts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come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10">
                <a:latin typeface="Arial"/>
                <a:cs typeface="Arial"/>
              </a:rPr>
              <a:t>effect and be </a:t>
            </a:r>
            <a:r>
              <a:rPr dirty="0" sz="1100" spc="-5">
                <a:latin typeface="Arial"/>
                <a:cs typeface="Arial"/>
              </a:rPr>
              <a:t>discharged at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time during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 marR="17081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buyer-seller </a:t>
            </a:r>
            <a:r>
              <a:rPr dirty="0" sz="1100" spc="-5">
                <a:latin typeface="Arial"/>
                <a:cs typeface="Arial"/>
              </a:rPr>
              <a:t>relationship can </a:t>
            </a:r>
            <a:r>
              <a:rPr dirty="0" sz="1100" spc="-15">
                <a:latin typeface="Arial"/>
                <a:cs typeface="Arial"/>
              </a:rPr>
              <a:t>exist </a:t>
            </a: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5">
                <a:latin typeface="Arial"/>
                <a:cs typeface="Arial"/>
              </a:rPr>
              <a:t>many levels </a:t>
            </a:r>
            <a:r>
              <a:rPr dirty="0" sz="1100" spc="-10">
                <a:latin typeface="Arial"/>
                <a:cs typeface="Arial"/>
              </a:rPr>
              <a:t>on  </a:t>
            </a: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10">
                <a:latin typeface="Arial"/>
                <a:cs typeface="Arial"/>
              </a:rPr>
              <a:t>one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Sellers will typically </a:t>
            </a:r>
            <a:r>
              <a:rPr dirty="0" sz="1100" spc="-10">
                <a:latin typeface="Arial"/>
                <a:cs typeface="Arial"/>
              </a:rPr>
              <a:t>manage </a:t>
            </a:r>
            <a:r>
              <a:rPr dirty="0" sz="1100" spc="-5">
                <a:latin typeface="Arial"/>
                <a:cs typeface="Arial"/>
              </a:rPr>
              <a:t>their work 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project; unless  their work is restricted to supply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only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981950"/>
            <a:ext cx="23590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latin typeface="Arial"/>
                <a:cs typeface="Arial"/>
              </a:rPr>
              <a:t>Part </a:t>
            </a:r>
            <a:r>
              <a:rPr dirty="0" sz="1100" spc="-5" b="1">
                <a:latin typeface="Arial"/>
                <a:cs typeface="Arial"/>
              </a:rPr>
              <a:t>of the Planning </a:t>
            </a:r>
            <a:r>
              <a:rPr dirty="0" sz="1100" spc="-10" b="1">
                <a:latin typeface="Arial"/>
                <a:cs typeface="Arial"/>
              </a:rPr>
              <a:t>Process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2867" y="1289778"/>
            <a:ext cx="3538906" cy="1624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Procurements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1095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57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89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030730"/>
            <a:ext cx="3636645" cy="1988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271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Identifies which project </a:t>
            </a:r>
            <a:r>
              <a:rPr dirty="0" sz="1100" spc="-10">
                <a:latin typeface="Arial"/>
                <a:cs typeface="Arial"/>
              </a:rPr>
              <a:t>needs </a:t>
            </a:r>
            <a:r>
              <a:rPr dirty="0" sz="1100" spc="-5">
                <a:latin typeface="Arial"/>
                <a:cs typeface="Arial"/>
              </a:rPr>
              <a:t>can best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met </a:t>
            </a:r>
            <a:r>
              <a:rPr dirty="0" sz="1100" spc="-20">
                <a:latin typeface="Arial"/>
                <a:cs typeface="Arial"/>
              </a:rPr>
              <a:t>by  </a:t>
            </a:r>
            <a:r>
              <a:rPr dirty="0" sz="1100" spc="-5">
                <a:latin typeface="Arial"/>
                <a:cs typeface="Arial"/>
              </a:rPr>
              <a:t>purchasing or acquiring </a:t>
            </a:r>
            <a:r>
              <a:rPr dirty="0" sz="1100" spc="-10">
                <a:latin typeface="Arial"/>
                <a:cs typeface="Arial"/>
              </a:rPr>
              <a:t>products, </a:t>
            </a:r>
            <a:r>
              <a:rPr dirty="0" sz="1100" spc="-5">
                <a:latin typeface="Arial"/>
                <a:cs typeface="Arial"/>
              </a:rPr>
              <a:t>services or results from  outside the project organisation,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which project </a:t>
            </a:r>
            <a:r>
              <a:rPr dirty="0" sz="1100" spc="-10">
                <a:latin typeface="Arial"/>
                <a:cs typeface="Arial"/>
              </a:rPr>
              <a:t>needs 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accomplished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the project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team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Also includes detailing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obtaining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holding permits, </a:t>
            </a:r>
            <a:r>
              <a:rPr dirty="0" sz="1100" spc="-10">
                <a:latin typeface="Arial"/>
                <a:cs typeface="Arial"/>
              </a:rPr>
              <a:t>licences, </a:t>
            </a:r>
            <a:r>
              <a:rPr dirty="0" sz="1100" spc="-5">
                <a:latin typeface="Arial"/>
                <a:cs typeface="Arial"/>
              </a:rPr>
              <a:t>etc. - </a:t>
            </a:r>
            <a:r>
              <a:rPr dirty="0" sz="1100" spc="-10">
                <a:latin typeface="Arial"/>
                <a:cs typeface="Arial"/>
              </a:rPr>
              <a:t>i.e. main contractor</a:t>
            </a:r>
            <a:r>
              <a:rPr dirty="0" sz="1100" spc="1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sub-contractor</a:t>
            </a:r>
            <a:endParaRPr sz="1100">
              <a:latin typeface="Arial"/>
              <a:cs typeface="Arial"/>
            </a:endParaRPr>
          </a:p>
          <a:p>
            <a:pPr marL="12700" marR="1574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also includes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5">
                <a:latin typeface="Arial"/>
                <a:cs typeface="Arial"/>
              </a:rPr>
              <a:t>the risks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 </a:t>
            </a:r>
            <a:r>
              <a:rPr dirty="0" sz="1100" spc="-10">
                <a:latin typeface="Arial"/>
                <a:cs typeface="Arial"/>
              </a:rPr>
              <a:t>each make-or-buy </a:t>
            </a:r>
            <a:r>
              <a:rPr dirty="0" sz="1100" spc="-5">
                <a:latin typeface="Arial"/>
                <a:cs typeface="Arial"/>
              </a:rPr>
              <a:t>decision; </a:t>
            </a:r>
            <a:r>
              <a:rPr dirty="0" sz="1100" spc="-15">
                <a:latin typeface="Arial"/>
                <a:cs typeface="Arial"/>
              </a:rPr>
              <a:t>reviewing </a:t>
            </a:r>
            <a:r>
              <a:rPr dirty="0" sz="1100" spc="-5">
                <a:latin typeface="Arial"/>
                <a:cs typeface="Arial"/>
              </a:rPr>
              <a:t>the type </a:t>
            </a:r>
            <a:r>
              <a:rPr dirty="0" sz="1100" spc="-10">
                <a:latin typeface="Arial"/>
                <a:cs typeface="Arial"/>
              </a:rPr>
              <a:t>(form)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contract </a:t>
            </a:r>
            <a:r>
              <a:rPr dirty="0" sz="1100" spc="-5">
                <a:latin typeface="Arial"/>
                <a:cs typeface="Arial"/>
              </a:rPr>
              <a:t>that will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mitigating, </a:t>
            </a:r>
            <a:r>
              <a:rPr dirty="0" sz="1100" spc="-15">
                <a:latin typeface="Arial"/>
                <a:cs typeface="Arial"/>
              </a:rPr>
              <a:t>avoiding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10">
                <a:latin typeface="Arial"/>
                <a:cs typeface="Arial"/>
              </a:rPr>
              <a:t>transferring </a:t>
            </a:r>
            <a:r>
              <a:rPr dirty="0" sz="1100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163195">
              <a:lnSpc>
                <a:spcPct val="106700"/>
              </a:lnSpc>
              <a:spcBef>
                <a:spcPts val="380"/>
              </a:spcBef>
              <a:tabLst>
                <a:tab pos="293751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 Acquisitions	Inputs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(Incomplete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list)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948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5047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245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344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5542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641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974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1839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962480"/>
            <a:ext cx="3774440" cy="233489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Enterprise </a:t>
            </a:r>
            <a:r>
              <a:rPr dirty="0" sz="1100" spc="-15" b="1">
                <a:latin typeface="Arial"/>
                <a:cs typeface="Arial"/>
              </a:rPr>
              <a:t>Environmental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Factors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Market </a:t>
            </a:r>
            <a:r>
              <a:rPr dirty="0" sz="1100" spc="-5">
                <a:latin typeface="Arial"/>
                <a:cs typeface="Arial"/>
              </a:rPr>
              <a:t>Place Conditions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Availability </a:t>
            </a:r>
            <a:r>
              <a:rPr dirty="0" sz="1100" spc="-5">
                <a:latin typeface="Arial"/>
                <a:cs typeface="Arial"/>
              </a:rPr>
              <a:t>of products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services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Organisational Process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Assets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Formal and Informal </a:t>
            </a:r>
            <a:r>
              <a:rPr dirty="0" sz="1100" spc="-5">
                <a:latin typeface="Arial"/>
                <a:cs typeface="Arial"/>
              </a:rPr>
              <a:t>procurement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policies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Approval </a:t>
            </a:r>
            <a:r>
              <a:rPr dirty="0" sz="1100" spc="-5">
                <a:latin typeface="Arial"/>
                <a:cs typeface="Arial"/>
              </a:rPr>
              <a:t>procedures;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suppliers; </a:t>
            </a:r>
            <a:r>
              <a:rPr dirty="0" sz="1100" spc="-10">
                <a:latin typeface="Arial"/>
                <a:cs typeface="Arial"/>
              </a:rPr>
              <a:t>contract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terms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Project Scope </a:t>
            </a:r>
            <a:r>
              <a:rPr dirty="0" sz="1100" spc="-5" b="1">
                <a:latin typeface="Arial"/>
                <a:cs typeface="Arial"/>
              </a:rPr>
              <a:t>Statement - </a:t>
            </a:r>
            <a:r>
              <a:rPr dirty="0" sz="1100" spc="-10" b="1">
                <a:latin typeface="Arial"/>
                <a:cs typeface="Arial"/>
              </a:rPr>
              <a:t>information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on:</a:t>
            </a:r>
            <a:endParaRPr sz="1100">
              <a:latin typeface="Arial"/>
              <a:cs typeface="Arial"/>
            </a:endParaRPr>
          </a:p>
          <a:p>
            <a:pPr marL="289560" marR="1659255">
              <a:lnSpc>
                <a:spcPct val="125200"/>
              </a:lnSpc>
            </a:pP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10">
                <a:latin typeface="Arial"/>
                <a:cs typeface="Arial"/>
              </a:rPr>
              <a:t>much </a:t>
            </a:r>
            <a:r>
              <a:rPr dirty="0" sz="1100" spc="-15">
                <a:latin typeface="Arial"/>
                <a:cs typeface="Arial"/>
              </a:rPr>
              <a:t>money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available  </a:t>
            </a:r>
            <a:r>
              <a:rPr dirty="0" sz="1100" spc="-5">
                <a:latin typeface="Arial"/>
                <a:cs typeface="Arial"/>
              </a:rPr>
              <a:t>Required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dates</a:t>
            </a:r>
            <a:endParaRPr sz="1100">
              <a:latin typeface="Arial"/>
              <a:cs typeface="Arial"/>
            </a:endParaRPr>
          </a:p>
          <a:p>
            <a:pPr marL="289560" marR="53975">
              <a:lnSpc>
                <a:spcPct val="125200"/>
              </a:lnSpc>
            </a:pPr>
            <a:r>
              <a:rPr dirty="0" sz="1100" spc="-5">
                <a:latin typeface="Arial"/>
                <a:cs typeface="Arial"/>
              </a:rPr>
              <a:t>Health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25">
                <a:latin typeface="Arial"/>
                <a:cs typeface="Arial"/>
              </a:rPr>
              <a:t>Safety, </a:t>
            </a:r>
            <a:r>
              <a:rPr dirty="0" sz="1100" spc="-15">
                <a:latin typeface="Arial"/>
                <a:cs typeface="Arial"/>
              </a:rPr>
              <a:t>Security, Performance, </a:t>
            </a:r>
            <a:r>
              <a:rPr dirty="0" sz="1100" spc="-10">
                <a:latin typeface="Arial"/>
                <a:cs typeface="Arial"/>
              </a:rPr>
              <a:t>Insurances, </a:t>
            </a:r>
            <a:r>
              <a:rPr dirty="0" sz="1100" spc="-5">
                <a:latin typeface="Arial"/>
                <a:cs typeface="Arial"/>
              </a:rPr>
              <a:t>etc.  </a:t>
            </a:r>
            <a:r>
              <a:rPr dirty="0" sz="1100" spc="-15">
                <a:latin typeface="Arial"/>
                <a:cs typeface="Arial"/>
              </a:rPr>
              <a:t>Deliverables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Acceptance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Criteria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Project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463" y="288620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1990" y="36054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1587" y="101733"/>
            <a:ext cx="1181735" cy="31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045" marR="5080" indent="-93980">
              <a:lnSpc>
                <a:spcPct val="157400"/>
              </a:lnSpc>
              <a:spcBef>
                <a:spcPts val="10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Procurement Management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431774"/>
            <a:ext cx="4608195" cy="519430"/>
          </a:xfrm>
          <a:prstGeom prst="rect">
            <a:avLst/>
          </a:prstGeom>
          <a:solidFill>
            <a:srgbClr val="3333B2"/>
          </a:solidFill>
        </p:spPr>
        <p:txBody>
          <a:bodyPr wrap="square" lIns="0" tIns="48260" rIns="0" bIns="0" rtlCol="0" vert="horz">
            <a:spAutoFit/>
          </a:bodyPr>
          <a:lstStyle/>
          <a:p>
            <a:pPr marL="107950" marR="163195">
              <a:lnSpc>
                <a:spcPct val="106700"/>
              </a:lnSpc>
              <a:spcBef>
                <a:spcPts val="380"/>
              </a:spcBef>
              <a:tabLst>
                <a:tab pos="2937510" algn="l"/>
              </a:tabLst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 Purchases and Acquisitions	Inputs</a:t>
            </a:r>
            <a:r>
              <a:rPr dirty="0" sz="14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(Incomplete 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list)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5363" y="12471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013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834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39345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034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813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0235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24395" y="1168335"/>
            <a:ext cx="3616960" cy="1968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303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WBS &amp; </a:t>
            </a:r>
            <a:r>
              <a:rPr dirty="0" sz="1100" spc="-5">
                <a:latin typeface="Arial"/>
                <a:cs typeface="Arial"/>
              </a:rPr>
              <a:t>Dictionary: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the relationship </a:t>
            </a:r>
            <a:r>
              <a:rPr dirty="0" sz="1100" spc="-10">
                <a:latin typeface="Arial"/>
                <a:cs typeface="Arial"/>
              </a:rPr>
              <a:t>amongst  </a:t>
            </a:r>
            <a:r>
              <a:rPr dirty="0" sz="1100" spc="-5">
                <a:latin typeface="Arial"/>
                <a:cs typeface="Arial"/>
              </a:rPr>
              <a:t>components of the project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detailed description of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  works within </a:t>
            </a:r>
            <a:r>
              <a:rPr dirty="0" sz="1100" spc="-10">
                <a:latin typeface="Arial"/>
                <a:cs typeface="Arial"/>
              </a:rPr>
              <a:t>each WBS </a:t>
            </a:r>
            <a:r>
              <a:rPr dirty="0" sz="1100" spc="-5">
                <a:latin typeface="Arial"/>
                <a:cs typeface="Arial"/>
              </a:rPr>
              <a:t>element.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Plan: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guidance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direction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procurement  planning</a:t>
            </a:r>
            <a:endParaRPr sz="1100">
              <a:latin typeface="Arial"/>
              <a:cs typeface="Arial"/>
            </a:endParaRPr>
          </a:p>
          <a:p>
            <a:pPr marL="12700" marR="39814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Risk Register: Risk Related </a:t>
            </a:r>
            <a:r>
              <a:rPr dirty="0" sz="1100" spc="-10">
                <a:latin typeface="Arial"/>
                <a:cs typeface="Arial"/>
              </a:rPr>
              <a:t>contractual Agreements  </a:t>
            </a:r>
            <a:r>
              <a:rPr dirty="0" sz="1100" spc="-5">
                <a:latin typeface="Arial"/>
                <a:cs typeface="Arial"/>
              </a:rPr>
              <a:t>Activity Resource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218694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Project Schedule  Activity Cost</a:t>
            </a:r>
            <a:r>
              <a:rPr dirty="0" sz="1100" spc="-8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Estimates  Cost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Baseline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47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Project Procurement Management</dc:title>
  <dcterms:created xsi:type="dcterms:W3CDTF">2019-11-27T18:45:18Z</dcterms:created>
  <dcterms:modified xsi:type="dcterms:W3CDTF">2019-11-27T18:45:18Z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2019-11-27T00:00:00Z</vt:filetime>
  </property>
</Properties>
</file>