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94" y="1029296"/>
            <a:ext cx="3890111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8731" y="3344092"/>
            <a:ext cx="2660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5.xml"/><Relationship Id="rId3" Type="http://schemas.openxmlformats.org/officeDocument/2006/relationships/hyperlink" Target="mailto:paul.vesey@lit.ie" TargetMode="External"/><Relationship Id="rId4" Type="http://schemas.openxmlformats.org/officeDocument/2006/relationships/hyperlink" Target="mailto:y@lit.ie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6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7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994" y="1029296"/>
            <a:ext cx="3888104" cy="375920"/>
          </a:xfrm>
          <a:prstGeom prst="rect"/>
          <a:solidFill>
            <a:srgbClr val="3333B2"/>
          </a:solidFill>
        </p:spPr>
        <p:txBody>
          <a:bodyPr wrap="square" lIns="0" tIns="55880" rIns="0" bIns="0" rtlCol="0" vert="horz">
            <a:spAutoFit/>
          </a:bodyPr>
          <a:lstStyle/>
          <a:p>
            <a:pPr marL="400685">
              <a:lnSpc>
                <a:spcPct val="100000"/>
              </a:lnSpc>
              <a:spcBef>
                <a:spcPts val="440"/>
              </a:spcBef>
            </a:pPr>
            <a:r>
              <a:rPr dirty="0" spc="15"/>
              <a:t>Project Communications</a:t>
            </a:r>
            <a:r>
              <a:rPr dirty="0" spc="-20"/>
              <a:t> </a:t>
            </a:r>
            <a:r>
              <a:rPr dirty="0" spc="20"/>
              <a:t>Management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0060" y="1604694"/>
            <a:ext cx="1436370" cy="1042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2032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Arial"/>
                <a:cs typeface="Arial"/>
              </a:rPr>
              <a:t>Paul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Vesey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Limerick Institute of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Technology</a:t>
            </a:r>
            <a:endParaRPr sz="8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  <a:spcBef>
                <a:spcPts val="585"/>
              </a:spcBef>
            </a:pPr>
            <a:r>
              <a:rPr dirty="0" sz="800" spc="-5" i="1">
                <a:latin typeface="Arial"/>
                <a:cs typeface="Arial"/>
                <a:hlinkClick r:id="rId3"/>
              </a:rPr>
              <a:t>paul.vese</a:t>
            </a:r>
            <a:r>
              <a:rPr dirty="0" sz="800" spc="-5" i="1">
                <a:latin typeface="Arial"/>
                <a:cs typeface="Arial"/>
                <a:hlinkClick r:id="rId4"/>
              </a:rPr>
              <a:t>y@lit.ie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Spring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2020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17830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Communications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7552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605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705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8057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703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45379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60562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99615"/>
            <a:ext cx="3883660" cy="1510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Communications Management</a:t>
            </a:r>
            <a:r>
              <a:rPr dirty="0" sz="1100" spc="-5" b="1">
                <a:latin typeface="Arial"/>
                <a:cs typeface="Arial"/>
              </a:rPr>
              <a:t> Plan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includes details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of: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Site Meeting </a:t>
            </a:r>
            <a:r>
              <a:rPr dirty="0" sz="1100" spc="-10">
                <a:latin typeface="Arial"/>
                <a:cs typeface="Arial"/>
              </a:rPr>
              <a:t>(PM </a:t>
            </a:r>
            <a:r>
              <a:rPr dirty="0" sz="1100" spc="-5">
                <a:latin typeface="Arial"/>
                <a:cs typeface="Arial"/>
              </a:rPr>
              <a:t>team)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Progress </a:t>
            </a:r>
            <a:r>
              <a:rPr dirty="0" sz="1100" spc="-5">
                <a:latin typeface="Arial"/>
                <a:cs typeface="Arial"/>
              </a:rPr>
              <a:t>Meetings (Client Meeting)</a:t>
            </a:r>
            <a:endParaRPr sz="1100">
              <a:latin typeface="Arial"/>
              <a:cs typeface="Arial"/>
            </a:endParaRPr>
          </a:p>
          <a:p>
            <a:pPr marL="289560" marR="785495">
              <a:lnSpc>
                <a:spcPct val="113199"/>
              </a:lnSpc>
              <a:spcBef>
                <a:spcPts val="160"/>
              </a:spcBef>
            </a:pPr>
            <a:r>
              <a:rPr dirty="0" sz="1100" spc="-15">
                <a:latin typeface="Arial"/>
                <a:cs typeface="Arial"/>
              </a:rPr>
              <a:t>Drawing </a:t>
            </a:r>
            <a:r>
              <a:rPr dirty="0" sz="1100" spc="-5">
                <a:latin typeface="Arial"/>
                <a:cs typeface="Arial"/>
              </a:rPr>
              <a:t>Specifications </a:t>
            </a:r>
            <a:r>
              <a:rPr dirty="0" sz="1100" spc="-10">
                <a:latin typeface="Arial"/>
                <a:cs typeface="Arial"/>
              </a:rPr>
              <a:t>(AutoCAD </a:t>
            </a:r>
            <a:r>
              <a:rPr dirty="0" sz="1100" spc="-20">
                <a:latin typeface="Arial"/>
                <a:cs typeface="Arial"/>
              </a:rPr>
              <a:t>layers, </a:t>
            </a:r>
            <a:r>
              <a:rPr dirty="0" sz="1100" spc="-5">
                <a:latin typeface="Arial"/>
                <a:cs typeface="Arial"/>
              </a:rPr>
              <a:t>etc.)  </a:t>
            </a:r>
            <a:r>
              <a:rPr dirty="0" sz="1100" spc="-10">
                <a:latin typeface="Arial"/>
                <a:cs typeface="Arial"/>
              </a:rPr>
              <a:t>Software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used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MS Excel, </a:t>
            </a:r>
            <a:r>
              <a:rPr dirty="0" sz="1000" spc="-10">
                <a:latin typeface="Arial"/>
                <a:cs typeface="Arial"/>
              </a:rPr>
              <a:t>Word, Powerpoint, AutoCAD </a:t>
            </a:r>
            <a:r>
              <a:rPr dirty="0" sz="1000" spc="-5">
                <a:latin typeface="Arial"/>
                <a:cs typeface="Arial"/>
              </a:rPr>
              <a:t>2014, </a:t>
            </a:r>
            <a:r>
              <a:rPr dirty="0" sz="1000" spc="-15">
                <a:latin typeface="Arial"/>
                <a:cs typeface="Arial"/>
              </a:rPr>
              <a:t>MapInfo, </a:t>
            </a:r>
            <a:r>
              <a:rPr dirty="0" sz="1000" spc="-5">
                <a:latin typeface="Arial"/>
                <a:cs typeface="Arial"/>
              </a:rPr>
              <a:t>etc.  </a:t>
            </a:r>
            <a:r>
              <a:rPr dirty="0" sz="1000" spc="-10">
                <a:latin typeface="Arial"/>
                <a:cs typeface="Arial"/>
              </a:rPr>
              <a:t>Backwards </a:t>
            </a:r>
            <a:r>
              <a:rPr dirty="0" sz="1000" spc="-5">
                <a:latin typeface="Arial"/>
                <a:cs typeface="Arial"/>
              </a:rPr>
              <a:t>Compatibility </a:t>
            </a: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5">
                <a:latin typeface="Arial"/>
                <a:cs typeface="Arial"/>
              </a:rPr>
              <a:t>be an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issue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209661"/>
            <a:ext cx="2434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</a:t>
            </a:r>
            <a:r>
              <a:rPr dirty="0" sz="1100" spc="-10" b="1">
                <a:latin typeface="Arial"/>
                <a:cs typeface="Arial"/>
              </a:rPr>
              <a:t>Executing Process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746" y="1517491"/>
            <a:ext cx="3600175" cy="1085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490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9311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1470226"/>
            <a:ext cx="3558540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68300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Distribution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making </a:t>
            </a:r>
            <a:r>
              <a:rPr dirty="0" sz="1100" spc="-10">
                <a:latin typeface="Arial"/>
                <a:cs typeface="Arial"/>
              </a:rPr>
              <a:t>information  </a:t>
            </a:r>
            <a:r>
              <a:rPr dirty="0" sz="1100" spc="-15">
                <a:latin typeface="Arial"/>
                <a:cs typeface="Arial"/>
              </a:rPr>
              <a:t>available </a:t>
            </a:r>
            <a:r>
              <a:rPr dirty="0" sz="1100" spc="-5">
                <a:latin typeface="Arial"/>
                <a:cs typeface="Arial"/>
              </a:rPr>
              <a:t>to project </a:t>
            </a:r>
            <a:r>
              <a:rPr dirty="0" sz="1100" spc="-10">
                <a:latin typeface="Arial"/>
                <a:cs typeface="Arial"/>
              </a:rPr>
              <a:t>stakeholders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timely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manner.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It includes implementing the </a:t>
            </a:r>
            <a:r>
              <a:rPr dirty="0" sz="1100" spc="-10">
                <a:latin typeface="Arial"/>
                <a:cs typeface="Arial"/>
              </a:rPr>
              <a:t>communication management  </a:t>
            </a:r>
            <a:r>
              <a:rPr dirty="0" sz="1100" spc="-5">
                <a:latin typeface="Arial"/>
                <a:cs typeface="Arial"/>
              </a:rPr>
              <a:t>plan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responding to </a:t>
            </a:r>
            <a:r>
              <a:rPr dirty="0" sz="1100" spc="-10">
                <a:latin typeface="Arial"/>
                <a:cs typeface="Arial"/>
              </a:rPr>
              <a:t>unexpected </a:t>
            </a:r>
            <a:r>
              <a:rPr dirty="0" sz="1100" spc="-5">
                <a:latin typeface="Arial"/>
                <a:cs typeface="Arial"/>
              </a:rPr>
              <a:t>requests </a:t>
            </a:r>
            <a:r>
              <a:rPr dirty="0" sz="1100" spc="-20">
                <a:latin typeface="Arial"/>
                <a:cs typeface="Arial"/>
              </a:rPr>
              <a:t>for  </a:t>
            </a:r>
            <a:r>
              <a:rPr dirty="0" sz="1100" spc="-5">
                <a:latin typeface="Arial"/>
                <a:cs typeface="Arial"/>
              </a:rPr>
              <a:t>information.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Elements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Communications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Theory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953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0154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4355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1262784"/>
            <a:ext cx="3222625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Sender </a:t>
            </a:r>
            <a:r>
              <a:rPr dirty="0" sz="1100" spc="-5" b="1">
                <a:latin typeface="Arial"/>
                <a:cs typeface="Arial"/>
              </a:rPr>
              <a:t>Receiver </a:t>
            </a:r>
            <a:r>
              <a:rPr dirty="0" sz="1100" spc="-10" b="1">
                <a:latin typeface="Arial"/>
                <a:cs typeface="Arial"/>
              </a:rPr>
              <a:t>Models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5">
                <a:latin typeface="Arial"/>
                <a:cs typeface="Arial"/>
              </a:rPr>
              <a:t>Feedback </a:t>
            </a:r>
            <a:r>
              <a:rPr dirty="0" sz="1100" spc="-10">
                <a:latin typeface="Arial"/>
                <a:cs typeface="Arial"/>
              </a:rPr>
              <a:t>Loops and </a:t>
            </a:r>
            <a:r>
              <a:rPr dirty="0" sz="1100" spc="-5">
                <a:latin typeface="Arial"/>
                <a:cs typeface="Arial"/>
              </a:rPr>
              <a:t>barriers to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communication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Media </a:t>
            </a:r>
            <a:r>
              <a:rPr dirty="0" sz="1100" spc="-5" b="1">
                <a:latin typeface="Arial"/>
                <a:cs typeface="Arial"/>
              </a:rPr>
              <a:t>Choice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Arial"/>
                <a:cs typeface="Arial"/>
              </a:rPr>
              <a:t>Verbal, </a:t>
            </a:r>
            <a:r>
              <a:rPr dirty="0" sz="1100" spc="-10">
                <a:latin typeface="Arial"/>
                <a:cs typeface="Arial"/>
              </a:rPr>
              <a:t>Conversation; </a:t>
            </a:r>
            <a:r>
              <a:rPr dirty="0" sz="1100" spc="-5">
                <a:latin typeface="Arial"/>
                <a:cs typeface="Arial"/>
              </a:rPr>
              <a:t>Presentation;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Written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Memo </a:t>
            </a:r>
            <a:r>
              <a:rPr dirty="0" sz="1100" spc="-5">
                <a:latin typeface="Arial"/>
                <a:cs typeface="Arial"/>
              </a:rPr>
              <a:t>(email); </a:t>
            </a:r>
            <a:r>
              <a:rPr dirty="0" sz="1100">
                <a:latin typeface="Arial"/>
                <a:cs typeface="Arial"/>
              </a:rPr>
              <a:t>Report; </a:t>
            </a:r>
            <a:r>
              <a:rPr dirty="0" sz="1100" spc="-10">
                <a:latin typeface="Arial"/>
                <a:cs typeface="Arial"/>
              </a:rPr>
              <a:t>Drawings;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communications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4744" y="851164"/>
            <a:ext cx="1796781" cy="1097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1050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4491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6212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7933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31374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2026258"/>
            <a:ext cx="3556000" cy="13963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32715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Encode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10">
                <a:latin typeface="Arial"/>
                <a:cs typeface="Arial"/>
              </a:rPr>
              <a:t>translation </a:t>
            </a:r>
            <a:r>
              <a:rPr dirty="0" sz="1100" spc="-5">
                <a:latin typeface="Arial"/>
                <a:cs typeface="Arial"/>
              </a:rPr>
              <a:t>of thoughts or ideas onto language  the is understood </a:t>
            </a:r>
            <a:r>
              <a:rPr dirty="0" sz="1100" spc="-20">
                <a:latin typeface="Arial"/>
                <a:cs typeface="Arial"/>
              </a:rPr>
              <a:t>by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others.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Message </a:t>
            </a:r>
            <a:r>
              <a:rPr dirty="0" sz="1100" spc="-5">
                <a:latin typeface="Arial"/>
                <a:cs typeface="Arial"/>
              </a:rPr>
              <a:t>- the output 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encoding.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Medium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10">
                <a:latin typeface="Arial"/>
                <a:cs typeface="Arial"/>
              </a:rPr>
              <a:t>method used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convey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message.</a:t>
            </a:r>
            <a:endParaRPr sz="1100">
              <a:latin typeface="Arial"/>
              <a:cs typeface="Arial"/>
            </a:endParaRPr>
          </a:p>
          <a:p>
            <a:pPr marL="12700" marR="54610">
              <a:lnSpc>
                <a:spcPct val="102699"/>
              </a:lnSpc>
            </a:pPr>
            <a:r>
              <a:rPr dirty="0" sz="1100" spc="-5">
                <a:latin typeface="Arial"/>
                <a:cs typeface="Arial"/>
              </a:rPr>
              <a:t>Noise - </a:t>
            </a:r>
            <a:r>
              <a:rPr dirty="0" sz="1100" spc="-10">
                <a:latin typeface="Arial"/>
                <a:cs typeface="Arial"/>
              </a:rPr>
              <a:t>anything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interferes </a:t>
            </a:r>
            <a:r>
              <a:rPr dirty="0" sz="1100" spc="-5">
                <a:latin typeface="Arial"/>
                <a:cs typeface="Arial"/>
              </a:rPr>
              <a:t>with the </a:t>
            </a:r>
            <a:r>
              <a:rPr dirty="0" sz="1100" spc="-10">
                <a:latin typeface="Arial"/>
                <a:cs typeface="Arial"/>
              </a:rPr>
              <a:t>transmission and  </a:t>
            </a:r>
            <a:r>
              <a:rPr dirty="0" sz="1100" spc="-5">
                <a:latin typeface="Arial"/>
                <a:cs typeface="Arial"/>
              </a:rPr>
              <a:t>understanding of the</a:t>
            </a:r>
            <a:r>
              <a:rPr dirty="0" sz="1100" spc="-10">
                <a:latin typeface="Arial"/>
                <a:cs typeface="Arial"/>
              </a:rPr>
              <a:t> message.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Decode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10">
                <a:latin typeface="Arial"/>
                <a:cs typeface="Arial"/>
              </a:rPr>
              <a:t>translation </a:t>
            </a:r>
            <a:r>
              <a:rPr dirty="0" sz="1100" spc="-5">
                <a:latin typeface="Arial"/>
                <a:cs typeface="Arial"/>
              </a:rPr>
              <a:t>of the </a:t>
            </a:r>
            <a:r>
              <a:rPr dirty="0" sz="1100" spc="-10">
                <a:latin typeface="Arial"/>
                <a:cs typeface="Arial"/>
              </a:rPr>
              <a:t>message </a:t>
            </a:r>
            <a:r>
              <a:rPr dirty="0" sz="1100" spc="-15">
                <a:latin typeface="Arial"/>
                <a:cs typeface="Arial"/>
              </a:rPr>
              <a:t>back </a:t>
            </a:r>
            <a:r>
              <a:rPr dirty="0" sz="1100" spc="-5">
                <a:latin typeface="Arial"/>
                <a:cs typeface="Arial"/>
              </a:rPr>
              <a:t>into meaningful  thoughts or</a:t>
            </a:r>
            <a:r>
              <a:rPr dirty="0" sz="1100" spc="-10">
                <a:latin typeface="Arial"/>
                <a:cs typeface="Arial"/>
              </a:rPr>
              <a:t> ideas.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14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18630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Active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v.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Passive</a:t>
            </a:r>
            <a:r>
              <a:rPr dirty="0" sz="14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Voice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6292" y="477339"/>
            <a:ext cx="8128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016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837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658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3479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5959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4395" y="1122843"/>
            <a:ext cx="3581400" cy="175831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 i="1">
                <a:latin typeface="Arial"/>
                <a:cs typeface="Arial"/>
              </a:rPr>
              <a:t>The </a:t>
            </a:r>
            <a:r>
              <a:rPr dirty="0" sz="1100" spc="-5" i="1">
                <a:latin typeface="Arial"/>
                <a:cs typeface="Arial"/>
              </a:rPr>
              <a:t>project </a:t>
            </a:r>
            <a:r>
              <a:rPr dirty="0" sz="1100" spc="-10" i="1">
                <a:latin typeface="Arial"/>
                <a:cs typeface="Arial"/>
              </a:rPr>
              <a:t>management </a:t>
            </a:r>
            <a:r>
              <a:rPr dirty="0" sz="1100" spc="-5" i="1">
                <a:latin typeface="Arial"/>
                <a:cs typeface="Arial"/>
              </a:rPr>
              <a:t>plan </a:t>
            </a:r>
            <a:r>
              <a:rPr dirty="0" sz="1100" spc="-5" b="1" i="1">
                <a:latin typeface="Arial"/>
                <a:cs typeface="Arial"/>
              </a:rPr>
              <a:t>is intended </a:t>
            </a:r>
            <a:r>
              <a:rPr dirty="0" sz="1100" spc="-5" i="1">
                <a:latin typeface="Arial"/>
                <a:cs typeface="Arial"/>
              </a:rPr>
              <a:t>to </a:t>
            </a:r>
            <a:r>
              <a:rPr dirty="0" sz="1100" spc="-10" i="1">
                <a:latin typeface="Arial"/>
                <a:cs typeface="Arial"/>
              </a:rPr>
              <a:t>facilitate </a:t>
            </a:r>
            <a:r>
              <a:rPr dirty="0" sz="1100" spc="-25" i="1">
                <a:latin typeface="Arial"/>
                <a:cs typeface="Arial"/>
              </a:rPr>
              <a:t>key  </a:t>
            </a:r>
            <a:r>
              <a:rPr dirty="0" sz="1100" spc="-10" i="1">
                <a:latin typeface="Arial"/>
                <a:cs typeface="Arial"/>
              </a:rPr>
              <a:t>stakeholder </a:t>
            </a:r>
            <a:r>
              <a:rPr dirty="0" sz="1100" spc="-15" i="1">
                <a:latin typeface="Arial"/>
                <a:cs typeface="Arial"/>
              </a:rPr>
              <a:t>involvement </a:t>
            </a:r>
            <a:r>
              <a:rPr dirty="0" sz="1100" spc="-5" i="1">
                <a:latin typeface="Arial"/>
                <a:cs typeface="Arial"/>
              </a:rPr>
              <a:t>in the project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(passive).</a:t>
            </a:r>
            <a:endParaRPr sz="1100">
              <a:latin typeface="Arial"/>
              <a:cs typeface="Arial"/>
            </a:endParaRPr>
          </a:p>
          <a:p>
            <a:pPr marL="12700" marR="156845">
              <a:lnSpc>
                <a:spcPct val="102699"/>
              </a:lnSpc>
              <a:spcBef>
                <a:spcPts val="300"/>
              </a:spcBef>
            </a:pPr>
            <a:r>
              <a:rPr dirty="0" sz="1100" spc="-5" i="1">
                <a:latin typeface="Arial"/>
                <a:cs typeface="Arial"/>
              </a:rPr>
              <a:t>With our project </a:t>
            </a:r>
            <a:r>
              <a:rPr dirty="0" sz="1100" spc="-10" i="1">
                <a:latin typeface="Arial"/>
                <a:cs typeface="Arial"/>
              </a:rPr>
              <a:t>management </a:t>
            </a:r>
            <a:r>
              <a:rPr dirty="0" sz="1100" spc="-5" i="1">
                <a:latin typeface="Arial"/>
                <a:cs typeface="Arial"/>
              </a:rPr>
              <a:t>plan, </a:t>
            </a:r>
            <a:r>
              <a:rPr dirty="0" sz="1100" spc="-10" b="1" i="1">
                <a:latin typeface="Arial"/>
                <a:cs typeface="Arial"/>
              </a:rPr>
              <a:t>we </a:t>
            </a:r>
            <a:r>
              <a:rPr dirty="0" sz="1100" spc="-5" b="1" i="1">
                <a:latin typeface="Arial"/>
                <a:cs typeface="Arial"/>
              </a:rPr>
              <a:t>intend </a:t>
            </a:r>
            <a:r>
              <a:rPr dirty="0" sz="1100" spc="-5" i="1">
                <a:latin typeface="Arial"/>
                <a:cs typeface="Arial"/>
              </a:rPr>
              <a:t>to obtain  </a:t>
            </a:r>
            <a:r>
              <a:rPr dirty="0" sz="1100" spc="-25" i="1">
                <a:latin typeface="Arial"/>
                <a:cs typeface="Arial"/>
              </a:rPr>
              <a:t>key </a:t>
            </a:r>
            <a:r>
              <a:rPr dirty="0" sz="1100" spc="-10" i="1">
                <a:latin typeface="Arial"/>
                <a:cs typeface="Arial"/>
              </a:rPr>
              <a:t>stakeholder </a:t>
            </a:r>
            <a:r>
              <a:rPr dirty="0" sz="1100" spc="-15" i="1">
                <a:latin typeface="Arial"/>
                <a:cs typeface="Arial"/>
              </a:rPr>
              <a:t>involvement.</a:t>
            </a:r>
            <a:r>
              <a:rPr dirty="0" sz="1100" spc="9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(active).</a:t>
            </a:r>
            <a:endParaRPr sz="1100">
              <a:latin typeface="Arial"/>
              <a:cs typeface="Arial"/>
            </a:endParaRPr>
          </a:p>
          <a:p>
            <a:pPr marL="12700" marR="467359">
              <a:lnSpc>
                <a:spcPct val="102600"/>
              </a:lnSpc>
              <a:spcBef>
                <a:spcPts val="300"/>
              </a:spcBef>
            </a:pPr>
            <a:r>
              <a:rPr dirty="0" sz="1100" i="1">
                <a:latin typeface="Arial"/>
                <a:cs typeface="Arial"/>
              </a:rPr>
              <a:t>Reports </a:t>
            </a:r>
            <a:r>
              <a:rPr dirty="0" sz="1100" spc="-5" b="1" i="1">
                <a:latin typeface="Arial"/>
                <a:cs typeface="Arial"/>
              </a:rPr>
              <a:t>are written </a:t>
            </a:r>
            <a:r>
              <a:rPr dirty="0" sz="1100" spc="-5" i="1">
                <a:latin typeface="Arial"/>
                <a:cs typeface="Arial"/>
              </a:rPr>
              <a:t>in the third person</a:t>
            </a:r>
            <a:r>
              <a:rPr dirty="0" sz="1100" spc="-8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impersonal  </a:t>
            </a:r>
            <a:r>
              <a:rPr dirty="0" sz="1100" spc="-10" i="1">
                <a:latin typeface="Arial"/>
                <a:cs typeface="Arial"/>
              </a:rPr>
              <a:t>(passive).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 b="1" i="1">
                <a:latin typeface="Arial"/>
                <a:cs typeface="Arial"/>
              </a:rPr>
              <a:t>Write reports </a:t>
            </a:r>
            <a:r>
              <a:rPr dirty="0" sz="1100" spc="-5" i="1">
                <a:latin typeface="Arial"/>
                <a:cs typeface="Arial"/>
              </a:rPr>
              <a:t>in third person impersonal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(active).</a:t>
            </a:r>
            <a:endParaRPr sz="1100">
              <a:latin typeface="Arial"/>
              <a:cs typeface="Arial"/>
            </a:endParaRPr>
          </a:p>
          <a:p>
            <a:pPr marL="12700" marR="37465">
              <a:lnSpc>
                <a:spcPct val="102600"/>
              </a:lnSpc>
              <a:spcBef>
                <a:spcPts val="600"/>
              </a:spcBef>
            </a:pPr>
            <a:r>
              <a:rPr dirty="0" sz="1100" spc="-5">
                <a:latin typeface="Arial"/>
                <a:cs typeface="Arial"/>
              </a:rPr>
              <a:t>This can </a:t>
            </a:r>
            <a:r>
              <a:rPr dirty="0" sz="1100">
                <a:latin typeface="Arial"/>
                <a:cs typeface="Arial"/>
              </a:rPr>
              <a:t>run </a:t>
            </a:r>
            <a:r>
              <a:rPr dirty="0" sz="1100" spc="-5">
                <a:latin typeface="Arial"/>
                <a:cs typeface="Arial"/>
              </a:rPr>
              <a:t>into conflict with 3rd person </a:t>
            </a:r>
            <a:r>
              <a:rPr dirty="0" sz="1100" spc="-10">
                <a:latin typeface="Arial"/>
                <a:cs typeface="Arial"/>
              </a:rPr>
              <a:t>convention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used  </a:t>
            </a:r>
            <a:r>
              <a:rPr dirty="0" sz="1100" spc="-5">
                <a:latin typeface="Arial"/>
                <a:cs typeface="Arial"/>
              </a:rPr>
              <a:t>in scientific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engineering </a:t>
            </a:r>
            <a:r>
              <a:rPr dirty="0" sz="1100" spc="-10">
                <a:latin typeface="Arial"/>
                <a:cs typeface="Arial"/>
              </a:rPr>
              <a:t>communications.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Active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v.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Passive</a:t>
            </a:r>
            <a:r>
              <a:rPr dirty="0" sz="14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Voice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659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379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4100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542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796592"/>
            <a:ext cx="3692525" cy="12490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r" marR="1555115">
              <a:lnSpc>
                <a:spcPct val="100000"/>
              </a:lnSpc>
              <a:spcBef>
                <a:spcPts val="185"/>
              </a:spcBef>
            </a:pPr>
            <a:r>
              <a:rPr dirty="0" sz="1100" spc="-5" b="1">
                <a:latin typeface="Arial"/>
                <a:cs typeface="Arial"/>
              </a:rPr>
              <a:t>Characteristics of </a:t>
            </a:r>
            <a:r>
              <a:rPr dirty="0" sz="1100" spc="-10" b="1">
                <a:latin typeface="Arial"/>
                <a:cs typeface="Arial"/>
              </a:rPr>
              <a:t>Passive</a:t>
            </a:r>
            <a:r>
              <a:rPr dirty="0" sz="1100" spc="-9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Voice</a:t>
            </a:r>
            <a:endParaRPr sz="1100">
              <a:latin typeface="Arial"/>
              <a:cs typeface="Arial"/>
            </a:endParaRPr>
          </a:p>
          <a:p>
            <a:pPr algn="r" marR="1533525">
              <a:lnSpc>
                <a:spcPct val="100000"/>
              </a:lnSpc>
              <a:spcBef>
                <a:spcPts val="85"/>
              </a:spcBef>
            </a:pPr>
            <a:r>
              <a:rPr dirty="0" sz="1100" spc="-6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can’t assign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responsibility.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</a:pPr>
            <a:r>
              <a:rPr dirty="0" sz="1100" i="1">
                <a:latin typeface="Arial"/>
                <a:cs typeface="Arial"/>
              </a:rPr>
              <a:t>‘Reports </a:t>
            </a:r>
            <a:r>
              <a:rPr dirty="0" sz="1100" spc="-5" i="1">
                <a:latin typeface="Arial"/>
                <a:cs typeface="Arial"/>
              </a:rPr>
              <a:t>are written’ </a:t>
            </a:r>
            <a:r>
              <a:rPr dirty="0" sz="1100" spc="-5">
                <a:latin typeface="Arial"/>
                <a:cs typeface="Arial"/>
              </a:rPr>
              <a:t>- this is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instruction from </a:t>
            </a:r>
            <a:r>
              <a:rPr dirty="0" sz="1100" spc="-10">
                <a:latin typeface="Arial"/>
                <a:cs typeface="Arial"/>
              </a:rPr>
              <a:t>whom?  </a:t>
            </a:r>
            <a:r>
              <a:rPr dirty="0" sz="1100" spc="-5">
                <a:latin typeface="Arial"/>
                <a:cs typeface="Arial"/>
              </a:rPr>
              <a:t>Readers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perform </a:t>
            </a:r>
            <a:r>
              <a:rPr dirty="0" sz="1100" spc="-15">
                <a:latin typeface="Arial"/>
                <a:cs typeface="Arial"/>
              </a:rPr>
              <a:t>extra </a:t>
            </a:r>
            <a:r>
              <a:rPr dirty="0" sz="1100" spc="-5">
                <a:latin typeface="Arial"/>
                <a:cs typeface="Arial"/>
              </a:rPr>
              <a:t>work to understand the  </a:t>
            </a:r>
            <a:r>
              <a:rPr dirty="0" sz="1100" spc="-10">
                <a:latin typeface="Arial"/>
                <a:cs typeface="Arial"/>
              </a:rPr>
              <a:t>sentence.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Sentences tend to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-15">
                <a:latin typeface="Arial"/>
                <a:cs typeface="Arial"/>
              </a:rPr>
              <a:t> longer.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0">
                <a:latin typeface="Arial"/>
                <a:cs typeface="Arial"/>
              </a:rPr>
              <a:t>Can </a:t>
            </a:r>
            <a:r>
              <a:rPr dirty="0" sz="1100" spc="-5">
                <a:latin typeface="Arial"/>
                <a:cs typeface="Arial"/>
              </a:rPr>
              <a:t>usually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identified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by: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649328" y="2098001"/>
          <a:ext cx="1311910" cy="1251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430"/>
                <a:gridCol w="912494"/>
              </a:tblGrid>
              <a:tr h="141701">
                <a:tc>
                  <a:txBody>
                    <a:bodyPr/>
                    <a:lstStyle/>
                    <a:p>
                      <a:pPr marL="60325">
                        <a:lnSpc>
                          <a:spcPts val="944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Word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44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Example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0198">
                <a:tc>
                  <a:txBody>
                    <a:bodyPr/>
                    <a:lstStyle/>
                    <a:p>
                      <a:pPr marL="60325">
                        <a:lnSpc>
                          <a:spcPts val="925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is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25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dismissed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7657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are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8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completed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7657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was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was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vacated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7662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were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were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reversed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7662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been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been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filed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7657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being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being</a:t>
                      </a:r>
                      <a:r>
                        <a:rPr dirty="0" sz="8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confirmed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7657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be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approved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49170">
                <a:tc>
                  <a:txBody>
                    <a:bodyPr/>
                    <a:lstStyle/>
                    <a:p>
                      <a:pPr marL="60325">
                        <a:lnSpc>
                          <a:spcPts val="1005"/>
                        </a:lnSpc>
                      </a:pPr>
                      <a:r>
                        <a:rPr dirty="0" sz="850" spc="15">
                          <a:latin typeface="Arial"/>
                          <a:cs typeface="Arial"/>
                        </a:rPr>
                        <a:t>am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05"/>
                        </a:lnSpc>
                      </a:pPr>
                      <a:r>
                        <a:rPr dirty="0" sz="850" spc="15">
                          <a:latin typeface="Arial"/>
                          <a:cs typeface="Arial"/>
                        </a:rPr>
                        <a:t>am</a:t>
                      </a:r>
                      <a:r>
                        <a:rPr dirty="0" sz="8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honoured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17424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8630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21492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1516289"/>
            <a:ext cx="2061210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Project Management </a:t>
            </a:r>
            <a:r>
              <a:rPr dirty="0" sz="1100" spc="-5" b="1">
                <a:latin typeface="Arial"/>
                <a:cs typeface="Arial"/>
              </a:rPr>
              <a:t>Plan  </a:t>
            </a:r>
            <a:r>
              <a:rPr dirty="0" sz="1100" spc="-15" b="1">
                <a:latin typeface="Arial"/>
                <a:cs typeface="Arial"/>
              </a:rPr>
              <a:t>Performance </a:t>
            </a:r>
            <a:r>
              <a:rPr dirty="0" sz="1100" spc="-5" b="1">
                <a:latin typeface="Arial"/>
                <a:cs typeface="Arial"/>
              </a:rPr>
              <a:t>Reports  </a:t>
            </a:r>
            <a:r>
              <a:rPr dirty="0" sz="1100" spc="-10" b="1">
                <a:latin typeface="Arial"/>
                <a:cs typeface="Arial"/>
              </a:rPr>
              <a:t>Organisational Process Assets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4522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6623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8723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2342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241763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72129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8000" y="154564"/>
            <a:ext cx="4117340" cy="3126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55215" algn="l"/>
              </a:tabLst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Information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 marL="251460" marR="1887855">
              <a:lnSpc>
                <a:spcPct val="102600"/>
              </a:lnSpc>
              <a:spcBef>
                <a:spcPts val="935"/>
              </a:spcBef>
            </a:pPr>
            <a:r>
              <a:rPr dirty="0" sz="1100" spc="-10" b="1">
                <a:latin typeface="Arial"/>
                <a:cs typeface="Arial"/>
              </a:rPr>
              <a:t>Communication Methods  Information Distribution </a:t>
            </a:r>
            <a:r>
              <a:rPr dirty="0" sz="1100" spc="-25" b="1">
                <a:latin typeface="Arial"/>
                <a:cs typeface="Arial"/>
              </a:rPr>
              <a:t>Tools  </a:t>
            </a:r>
            <a:r>
              <a:rPr dirty="0" sz="1100" spc="-5">
                <a:latin typeface="Arial"/>
                <a:cs typeface="Arial"/>
              </a:rPr>
              <a:t>Note the importance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of: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General communications</a:t>
            </a:r>
            <a:r>
              <a:rPr dirty="0" sz="1100" spc="-5">
                <a:latin typeface="Arial"/>
                <a:cs typeface="Arial"/>
              </a:rPr>
              <a:t> skills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Ensuring the right person gets the right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528955" marR="58991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Ensuring that the </a:t>
            </a:r>
            <a:r>
              <a:rPr dirty="0" sz="1100" spc="-10">
                <a:latin typeface="Arial"/>
                <a:cs typeface="Arial"/>
              </a:rPr>
              <a:t>receiver </a:t>
            </a:r>
            <a:r>
              <a:rPr dirty="0" sz="1100" spc="-5">
                <a:latin typeface="Arial"/>
                <a:cs typeface="Arial"/>
              </a:rPr>
              <a:t>correctly interprets the  information,</a:t>
            </a:r>
            <a:r>
              <a:rPr dirty="0" sz="1100" spc="-10">
                <a:latin typeface="Arial"/>
                <a:cs typeface="Arial"/>
              </a:rPr>
              <a:t> i.e.FEEDBACK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Lessons Learned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Processes</a:t>
            </a:r>
            <a:endParaRPr sz="1100">
              <a:latin typeface="Arial"/>
              <a:cs typeface="Arial"/>
            </a:endParaRPr>
          </a:p>
          <a:p>
            <a:pPr marL="805815" marR="253365">
              <a:lnSpc>
                <a:spcPct val="100000"/>
              </a:lnSpc>
              <a:spcBef>
                <a:spcPts val="175"/>
              </a:spcBef>
            </a:pPr>
            <a:r>
              <a:rPr dirty="0" sz="1000" spc="-65">
                <a:latin typeface="Arial"/>
                <a:cs typeface="Arial"/>
              </a:rPr>
              <a:t>To </a:t>
            </a:r>
            <a:r>
              <a:rPr dirty="0" sz="1000" spc="-5">
                <a:latin typeface="Arial"/>
                <a:cs typeface="Arial"/>
              </a:rPr>
              <a:t>capture communications (and project) methods that  were successful or </a:t>
            </a:r>
            <a:r>
              <a:rPr dirty="0" sz="1000" spc="-10">
                <a:latin typeface="Arial"/>
                <a:cs typeface="Arial"/>
              </a:rPr>
              <a:t>failed; </a:t>
            </a:r>
            <a:r>
              <a:rPr dirty="0" sz="1000" spc="-5">
                <a:latin typeface="Arial"/>
                <a:cs typeface="Arial"/>
              </a:rPr>
              <a:t>and the reasons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why.</a:t>
            </a:r>
            <a:endParaRPr sz="1000">
              <a:latin typeface="Arial"/>
              <a:cs typeface="Arial"/>
            </a:endParaRPr>
          </a:p>
          <a:p>
            <a:pPr marL="805815" marR="31115">
              <a:lnSpc>
                <a:spcPts val="1200"/>
              </a:lnSpc>
              <a:spcBef>
                <a:spcPts val="30"/>
              </a:spcBef>
            </a:pPr>
            <a:r>
              <a:rPr dirty="0" sz="1000" spc="-5">
                <a:latin typeface="Arial"/>
                <a:cs typeface="Arial"/>
              </a:rPr>
              <a:t>Not easy to </a:t>
            </a:r>
            <a:r>
              <a:rPr dirty="0" sz="1000" spc="-10">
                <a:latin typeface="Arial"/>
                <a:cs typeface="Arial"/>
              </a:rPr>
              <a:t>achieve </a:t>
            </a:r>
            <a:r>
              <a:rPr dirty="0" sz="1000" spc="-5">
                <a:latin typeface="Arial"/>
                <a:cs typeface="Arial"/>
              </a:rPr>
              <a:t>in the construction </a:t>
            </a:r>
            <a:r>
              <a:rPr dirty="0" sz="1000" spc="-10">
                <a:latin typeface="Arial"/>
                <a:cs typeface="Arial"/>
              </a:rPr>
              <a:t>sector. </a:t>
            </a:r>
            <a:r>
              <a:rPr dirty="0" sz="1000" spc="-5">
                <a:latin typeface="Arial"/>
                <a:cs typeface="Arial"/>
              </a:rPr>
              <a:t>Most PM  team members in construction are </a:t>
            </a:r>
            <a:r>
              <a:rPr dirty="0" sz="1000" spc="-15">
                <a:latin typeface="Arial"/>
                <a:cs typeface="Arial"/>
              </a:rPr>
              <a:t>involved </a:t>
            </a:r>
            <a:r>
              <a:rPr dirty="0" sz="1000" spc="-5">
                <a:latin typeface="Arial"/>
                <a:cs typeface="Arial"/>
              </a:rPr>
              <a:t>in a number of  projects, </a:t>
            </a:r>
            <a:r>
              <a:rPr dirty="0" sz="1000" spc="-10">
                <a:latin typeface="Arial"/>
                <a:cs typeface="Arial"/>
              </a:rPr>
              <a:t>they </a:t>
            </a: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5">
                <a:latin typeface="Arial"/>
                <a:cs typeface="Arial"/>
              </a:rPr>
              <a:t>not </a:t>
            </a:r>
            <a:r>
              <a:rPr dirty="0" sz="1000" spc="-10">
                <a:latin typeface="Arial"/>
                <a:cs typeface="Arial"/>
              </a:rPr>
              <a:t>always </a:t>
            </a:r>
            <a:r>
              <a:rPr dirty="0" sz="1000" spc="-15">
                <a:latin typeface="Arial"/>
                <a:cs typeface="Arial"/>
              </a:rPr>
              <a:t>have </a:t>
            </a:r>
            <a:r>
              <a:rPr dirty="0" sz="1000" spc="-5">
                <a:latin typeface="Arial"/>
                <a:cs typeface="Arial"/>
              </a:rPr>
              <a:t>the time to engage in a  ‘project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post-mortem’.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1675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5496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3138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5239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9060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8000" y="154564"/>
            <a:ext cx="4144010" cy="3036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55215" algn="l"/>
              </a:tabLst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Information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435"/>
              </a:spcBef>
            </a:pPr>
            <a:r>
              <a:rPr dirty="0" sz="1100" spc="-10" b="1">
                <a:latin typeface="Arial"/>
                <a:cs typeface="Arial"/>
              </a:rPr>
              <a:t>Communication Methods</a:t>
            </a:r>
            <a:endParaRPr sz="1100">
              <a:latin typeface="Arial"/>
              <a:cs typeface="Arial"/>
            </a:endParaRPr>
          </a:p>
          <a:p>
            <a:pPr marL="528955" marR="59880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Meetings, Document </a:t>
            </a:r>
            <a:r>
              <a:rPr dirty="0" sz="1100" spc="-5">
                <a:latin typeface="Arial"/>
                <a:cs typeface="Arial"/>
              </a:rPr>
              <a:t>Distribution, Shared Access  </a:t>
            </a:r>
            <a:r>
              <a:rPr dirty="0" sz="1100" spc="-10">
                <a:latin typeface="Arial"/>
                <a:cs typeface="Arial"/>
              </a:rPr>
              <a:t>Databases,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Email, </a:t>
            </a:r>
            <a:r>
              <a:rPr dirty="0" sz="1100" spc="-20">
                <a:latin typeface="Arial"/>
                <a:cs typeface="Arial"/>
              </a:rPr>
              <a:t>Fax, </a:t>
            </a:r>
            <a:r>
              <a:rPr dirty="0" sz="1100" spc="-25">
                <a:latin typeface="Arial"/>
                <a:cs typeface="Arial"/>
              </a:rPr>
              <a:t>Voice, </a:t>
            </a:r>
            <a:r>
              <a:rPr dirty="0" sz="1100" spc="-5">
                <a:latin typeface="Arial"/>
                <a:cs typeface="Arial"/>
              </a:rPr>
              <a:t>Video </a:t>
            </a:r>
            <a:r>
              <a:rPr dirty="0" sz="1100" spc="-10">
                <a:latin typeface="Arial"/>
                <a:cs typeface="Arial"/>
              </a:rPr>
              <a:t>Conferencing, </a:t>
            </a:r>
            <a:r>
              <a:rPr dirty="0" sz="1100" spc="-20">
                <a:latin typeface="Arial"/>
                <a:cs typeface="Arial"/>
              </a:rPr>
              <a:t>Web </a:t>
            </a:r>
            <a:r>
              <a:rPr dirty="0" sz="1100" spc="-10">
                <a:latin typeface="Arial"/>
                <a:cs typeface="Arial"/>
              </a:rPr>
              <a:t>Conferencing,  Skype, </a:t>
            </a:r>
            <a:r>
              <a:rPr dirty="0" sz="1100" spc="-5">
                <a:latin typeface="Arial"/>
                <a:cs typeface="Arial"/>
              </a:rPr>
              <a:t>Google Hangouts</a:t>
            </a:r>
            <a:endParaRPr sz="1100">
              <a:latin typeface="Arial"/>
              <a:cs typeface="Arial"/>
            </a:endParaRPr>
          </a:p>
          <a:p>
            <a:pPr marL="251460" marR="1536700">
              <a:lnSpc>
                <a:spcPct val="102600"/>
              </a:lnSpc>
              <a:spcBef>
                <a:spcPts val="300"/>
              </a:spcBef>
            </a:pPr>
            <a:r>
              <a:rPr dirty="0" sz="1100" spc="-10" b="1">
                <a:latin typeface="Arial"/>
                <a:cs typeface="Arial"/>
              </a:rPr>
              <a:t>MS Project </a:t>
            </a:r>
            <a:r>
              <a:rPr dirty="0" sz="1100" spc="-5" b="1">
                <a:latin typeface="Arial"/>
                <a:cs typeface="Arial"/>
              </a:rPr>
              <a:t>Enterprise Edition et. al.  </a:t>
            </a:r>
            <a:r>
              <a:rPr dirty="0" sz="1100" spc="-10" b="1">
                <a:latin typeface="Arial"/>
                <a:cs typeface="Arial"/>
              </a:rPr>
              <a:t>Information Distribution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Tools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35">
                <a:latin typeface="Arial"/>
                <a:cs typeface="Arial"/>
              </a:rPr>
              <a:t>Tools </a:t>
            </a:r>
            <a:r>
              <a:rPr dirty="0" sz="1100" spc="-5">
                <a:latin typeface="Arial"/>
                <a:cs typeface="Arial"/>
              </a:rPr>
              <a:t>to control the </a:t>
            </a:r>
            <a:r>
              <a:rPr dirty="0" sz="1100" spc="-10">
                <a:latin typeface="Arial"/>
                <a:cs typeface="Arial"/>
              </a:rPr>
              <a:t>methods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above.</a:t>
            </a:r>
            <a:endParaRPr sz="1100">
              <a:latin typeface="Arial"/>
              <a:cs typeface="Arial"/>
            </a:endParaRPr>
          </a:p>
          <a:p>
            <a:pPr marL="528955" marR="29781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Note the importance of </a:t>
            </a:r>
            <a:r>
              <a:rPr dirty="0" sz="1100" spc="-10">
                <a:latin typeface="Arial"/>
                <a:cs typeface="Arial"/>
              </a:rPr>
              <a:t>tracking who </a:t>
            </a:r>
            <a:r>
              <a:rPr dirty="0" sz="1100" spc="-5">
                <a:latin typeface="Arial"/>
                <a:cs typeface="Arial"/>
              </a:rPr>
              <a:t>has </a:t>
            </a:r>
            <a:r>
              <a:rPr dirty="0" sz="1100" spc="-10">
                <a:latin typeface="Arial"/>
                <a:cs typeface="Arial"/>
              </a:rPr>
              <a:t>received and  needs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receive</a:t>
            </a:r>
            <a:r>
              <a:rPr dirty="0" sz="1100" spc="-5">
                <a:latin typeface="Arial"/>
                <a:cs typeface="Arial"/>
              </a:rPr>
              <a:t> information.</a:t>
            </a:r>
            <a:endParaRPr sz="1100">
              <a:latin typeface="Arial"/>
              <a:cs typeface="Arial"/>
            </a:endParaRPr>
          </a:p>
          <a:p>
            <a:pPr marL="528955" marR="11112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Speed and ease </a:t>
            </a:r>
            <a:r>
              <a:rPr dirty="0" sz="1100" spc="-5">
                <a:latin typeface="Arial"/>
                <a:cs typeface="Arial"/>
              </a:rPr>
              <a:t>of use are vital to successful distribution  </a:t>
            </a:r>
            <a:r>
              <a:rPr dirty="0" sz="1100" spc="-10">
                <a:latin typeface="Arial"/>
                <a:cs typeface="Arial"/>
              </a:rPr>
              <a:t>systems.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Communications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294" y="1604148"/>
            <a:ext cx="350456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45">
                <a:latin typeface="Arial"/>
                <a:cs typeface="Arial"/>
              </a:rPr>
              <a:t>Year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5" i="1">
                <a:latin typeface="Arial"/>
                <a:cs typeface="Arial"/>
              </a:rPr>
              <a:t>If </a:t>
            </a:r>
            <a:r>
              <a:rPr dirty="0" sz="1100" spc="-15" i="1">
                <a:latin typeface="Arial"/>
                <a:cs typeface="Arial"/>
              </a:rPr>
              <a:t>you </a:t>
            </a:r>
            <a:r>
              <a:rPr dirty="0" sz="1100" spc="-20" i="1">
                <a:latin typeface="Arial"/>
                <a:cs typeface="Arial"/>
              </a:rPr>
              <a:t>have </a:t>
            </a:r>
            <a:r>
              <a:rPr dirty="0" sz="1100" spc="-5" i="1">
                <a:latin typeface="Arial"/>
                <a:cs typeface="Arial"/>
              </a:rPr>
              <a:t>to choose to </a:t>
            </a:r>
            <a:r>
              <a:rPr dirty="0" sz="1100" spc="-15" i="1">
                <a:latin typeface="Arial"/>
                <a:cs typeface="Arial"/>
              </a:rPr>
              <a:t>believe </a:t>
            </a:r>
            <a:r>
              <a:rPr dirty="0" sz="1100" spc="-5" i="1">
                <a:latin typeface="Arial"/>
                <a:cs typeface="Arial"/>
              </a:rPr>
              <a:t>the paperwork, </a:t>
            </a:r>
            <a:r>
              <a:rPr dirty="0" sz="1100" spc="-15" i="1">
                <a:latin typeface="Arial"/>
                <a:cs typeface="Arial"/>
              </a:rPr>
              <a:t>you </a:t>
            </a:r>
            <a:r>
              <a:rPr dirty="0" sz="1100" spc="-20" i="1">
                <a:latin typeface="Arial"/>
                <a:cs typeface="Arial"/>
              </a:rPr>
              <a:t>have  </a:t>
            </a:r>
            <a:r>
              <a:rPr dirty="0" sz="1100" spc="-5" i="1">
                <a:latin typeface="Arial"/>
                <a:cs typeface="Arial"/>
              </a:rPr>
              <a:t>already chosen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20" i="1">
                <a:latin typeface="Arial"/>
                <a:cs typeface="Arial"/>
              </a:rPr>
              <a:t>wrongly.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MapInfo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Professional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4743" y="889263"/>
            <a:ext cx="3240041" cy="2345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2170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4270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6370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8471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571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2671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687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8000" y="154564"/>
            <a:ext cx="3910965" cy="2990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95625" algn="l"/>
              </a:tabLst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Information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Organisational Process Assets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  <a:p>
            <a:pPr marL="528955" marR="184467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Stakeholder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Notifications  Project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Reports</a:t>
            </a:r>
            <a:endParaRPr sz="1100">
              <a:latin typeface="Arial"/>
              <a:cs typeface="Arial"/>
            </a:endParaRPr>
          </a:p>
          <a:p>
            <a:pPr marL="528955" marR="205740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Presentations  Project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Records</a:t>
            </a:r>
            <a:endParaRPr sz="1100">
              <a:latin typeface="Arial"/>
              <a:cs typeface="Arial"/>
            </a:endParaRPr>
          </a:p>
          <a:p>
            <a:pPr marL="528955" marR="1337310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Feedback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0">
                <a:latin typeface="Arial"/>
                <a:cs typeface="Arial"/>
              </a:rPr>
              <a:t>Stakeholders  </a:t>
            </a:r>
            <a:r>
              <a:rPr dirty="0" sz="1100" spc="-5">
                <a:latin typeface="Arial"/>
                <a:cs typeface="Arial"/>
              </a:rPr>
              <a:t>Lessons Learned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Documentation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Requested </a:t>
            </a:r>
            <a:r>
              <a:rPr dirty="0" sz="1100" spc="-5" b="1">
                <a:latin typeface="Arial"/>
                <a:cs typeface="Arial"/>
              </a:rPr>
              <a:t>Changes </a:t>
            </a:r>
            <a:r>
              <a:rPr dirty="0" sz="1100" spc="-10" b="1">
                <a:latin typeface="Arial"/>
                <a:cs typeface="Arial"/>
              </a:rPr>
              <a:t>(PMBOK </a:t>
            </a:r>
            <a:r>
              <a:rPr dirty="0" sz="1100" spc="-15" b="1">
                <a:latin typeface="Arial"/>
                <a:cs typeface="Arial"/>
              </a:rPr>
              <a:t>3rd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Edition)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Changes </a:t>
            </a:r>
            <a:r>
              <a:rPr dirty="0" sz="1100" spc="-5">
                <a:latin typeface="Arial"/>
                <a:cs typeface="Arial"/>
              </a:rPr>
              <a:t>to the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Distribution </a:t>
            </a:r>
            <a:r>
              <a:rPr dirty="0" sz="1100" spc="-10">
                <a:latin typeface="Arial"/>
                <a:cs typeface="Arial"/>
              </a:rPr>
              <a:t>Process, </a:t>
            </a:r>
            <a:r>
              <a:rPr dirty="0" sz="1100" spc="-5">
                <a:latin typeface="Arial"/>
                <a:cs typeface="Arial"/>
              </a:rPr>
              <a:t>which  should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>
                <a:latin typeface="Arial"/>
                <a:cs typeface="Arial"/>
              </a:rPr>
              <a:t>run </a:t>
            </a:r>
            <a:r>
              <a:rPr dirty="0" sz="1100" spc="-5">
                <a:latin typeface="Arial"/>
                <a:cs typeface="Arial"/>
              </a:rPr>
              <a:t>through the </a:t>
            </a:r>
            <a:r>
              <a:rPr dirty="0" sz="1100" spc="-10">
                <a:latin typeface="Arial"/>
                <a:cs typeface="Arial"/>
              </a:rPr>
              <a:t>Integrated Change </a:t>
            </a:r>
            <a:r>
              <a:rPr dirty="0" sz="1100" spc="-5">
                <a:latin typeface="Arial"/>
                <a:cs typeface="Arial"/>
              </a:rPr>
              <a:t>Control  Process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Expectations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217966"/>
            <a:ext cx="3402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Monitoring </a:t>
            </a:r>
            <a:r>
              <a:rPr dirty="0" sz="1100" spc="-10" b="1">
                <a:latin typeface="Arial"/>
                <a:cs typeface="Arial"/>
              </a:rPr>
              <a:t>&amp; Controlling Process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746" y="1525785"/>
            <a:ext cx="3587480" cy="1069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2627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8169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35083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268608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1183930"/>
            <a:ext cx="3466465" cy="16065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43204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Managing Stakeholders refers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Managing  Communications </a:t>
            </a:r>
            <a:r>
              <a:rPr dirty="0" sz="1100" spc="-5">
                <a:latin typeface="Arial"/>
                <a:cs typeface="Arial"/>
              </a:rPr>
              <a:t>to satisfy the </a:t>
            </a:r>
            <a:r>
              <a:rPr dirty="0" sz="1100" spc="-10">
                <a:latin typeface="Arial"/>
                <a:cs typeface="Arial"/>
              </a:rPr>
              <a:t>needs </a:t>
            </a:r>
            <a:r>
              <a:rPr dirty="0" sz="1100" spc="-15">
                <a:latin typeface="Arial"/>
                <a:cs typeface="Arial"/>
              </a:rPr>
              <a:t>of, </a:t>
            </a:r>
            <a:r>
              <a:rPr dirty="0" sz="1100" spc="-10">
                <a:latin typeface="Arial"/>
                <a:cs typeface="Arial"/>
              </a:rPr>
              <a:t>and resolve  </a:t>
            </a:r>
            <a:r>
              <a:rPr dirty="0" sz="1100" spc="-5">
                <a:latin typeface="Arial"/>
                <a:cs typeface="Arial"/>
              </a:rPr>
              <a:t>issues with, project</a:t>
            </a:r>
            <a:r>
              <a:rPr dirty="0" sz="1100" spc="-10">
                <a:latin typeface="Arial"/>
                <a:cs typeface="Arial"/>
              </a:rPr>
              <a:t> stakeholders.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Actively Managing Stakeholders </a:t>
            </a:r>
            <a:r>
              <a:rPr dirty="0" sz="1100" spc="-5">
                <a:latin typeface="Arial"/>
                <a:cs typeface="Arial"/>
              </a:rPr>
              <a:t>increases the </a:t>
            </a:r>
            <a:r>
              <a:rPr dirty="0" sz="1100" spc="-10">
                <a:latin typeface="Arial"/>
                <a:cs typeface="Arial"/>
              </a:rPr>
              <a:t>likelihood  </a:t>
            </a:r>
            <a:r>
              <a:rPr dirty="0" sz="1100" spc="-5">
                <a:latin typeface="Arial"/>
                <a:cs typeface="Arial"/>
              </a:rPr>
              <a:t>that the project will not </a:t>
            </a:r>
            <a:r>
              <a:rPr dirty="0" sz="1100" spc="-15">
                <a:latin typeface="Arial"/>
                <a:cs typeface="Arial"/>
              </a:rPr>
              <a:t>veer </a:t>
            </a:r>
            <a:r>
              <a:rPr dirty="0" sz="1100" spc="-5">
                <a:latin typeface="Arial"/>
                <a:cs typeface="Arial"/>
              </a:rPr>
              <a:t>off </a:t>
            </a:r>
            <a:r>
              <a:rPr dirty="0" sz="1100" spc="-15">
                <a:latin typeface="Arial"/>
                <a:cs typeface="Arial"/>
              </a:rPr>
              <a:t>track </a:t>
            </a:r>
            <a:r>
              <a:rPr dirty="0" sz="1100" spc="-10">
                <a:latin typeface="Arial"/>
                <a:cs typeface="Arial"/>
              </a:rPr>
              <a:t>due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unresolved  issues.</a:t>
            </a:r>
            <a:endParaRPr sz="1100">
              <a:latin typeface="Arial"/>
              <a:cs typeface="Arial"/>
            </a:endParaRPr>
          </a:p>
          <a:p>
            <a:pPr marL="12700" marR="466090">
              <a:lnSpc>
                <a:spcPts val="12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It also </a:t>
            </a:r>
            <a:r>
              <a:rPr dirty="0" sz="1100" spc="-10">
                <a:latin typeface="Arial"/>
                <a:cs typeface="Arial"/>
              </a:rPr>
              <a:t>enhances </a:t>
            </a:r>
            <a:r>
              <a:rPr dirty="0" sz="1100" spc="-5">
                <a:latin typeface="Arial"/>
                <a:cs typeface="Arial"/>
              </a:rPr>
              <a:t>the ability of persons to </a:t>
            </a:r>
            <a:r>
              <a:rPr dirty="0" sz="1100" spc="-10">
                <a:latin typeface="Arial"/>
                <a:cs typeface="Arial"/>
              </a:rPr>
              <a:t>operate  </a:t>
            </a:r>
            <a:r>
              <a:rPr dirty="0" sz="1100" spc="-15">
                <a:latin typeface="Arial"/>
                <a:cs typeface="Arial"/>
              </a:rPr>
              <a:t>synergistically.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The construction sector is notoriously adversarial.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Why?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7844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Expectations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5715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530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1092135"/>
            <a:ext cx="3883025" cy="18167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524635">
              <a:lnSpc>
                <a:spcPct val="102699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Project Management </a:t>
            </a:r>
            <a:r>
              <a:rPr dirty="0" sz="1100" spc="-5" b="1">
                <a:latin typeface="Arial"/>
                <a:cs typeface="Arial"/>
              </a:rPr>
              <a:t>Plan  </a:t>
            </a:r>
            <a:r>
              <a:rPr dirty="0" sz="1100" spc="-10" b="1">
                <a:latin typeface="Arial"/>
                <a:cs typeface="Arial"/>
              </a:rPr>
              <a:t>Communications Management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Stakeholders communications needs and expectations </a:t>
            </a:r>
            <a:r>
              <a:rPr dirty="0" sz="1100" spc="-5">
                <a:latin typeface="Arial"/>
                <a:cs typeface="Arial"/>
              </a:rPr>
              <a:t>are  </a:t>
            </a:r>
            <a:r>
              <a:rPr dirty="0" sz="1100" spc="-10">
                <a:latin typeface="Arial"/>
                <a:cs typeface="Arial"/>
              </a:rPr>
              <a:t>documented </a:t>
            </a:r>
            <a:r>
              <a:rPr dirty="0" sz="1100" spc="-5">
                <a:latin typeface="Arial"/>
                <a:cs typeface="Arial"/>
              </a:rPr>
              <a:t>in the </a:t>
            </a:r>
            <a:r>
              <a:rPr dirty="0" sz="1100" spc="-10">
                <a:latin typeface="Arial"/>
                <a:cs typeface="Arial"/>
              </a:rPr>
              <a:t>Communications Management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12700" marR="1824355">
              <a:lnSpc>
                <a:spcPct val="102600"/>
              </a:lnSpc>
              <a:spcBef>
                <a:spcPts val="300"/>
              </a:spcBef>
            </a:pPr>
            <a:r>
              <a:rPr dirty="0" sz="1100" spc="-10" b="1">
                <a:latin typeface="Arial"/>
                <a:cs typeface="Arial"/>
              </a:rPr>
              <a:t>Organisational Process Assets  </a:t>
            </a:r>
            <a:r>
              <a:rPr dirty="0" sz="1100" spc="-5" b="1">
                <a:latin typeface="Arial"/>
                <a:cs typeface="Arial"/>
              </a:rPr>
              <a:t>Issue </a:t>
            </a:r>
            <a:r>
              <a:rPr dirty="0" sz="1100" spc="-10" b="1">
                <a:latin typeface="Arial"/>
                <a:cs typeface="Arial"/>
              </a:rPr>
              <a:t>Management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Procedures  </a:t>
            </a:r>
            <a:r>
              <a:rPr dirty="0" sz="1100" spc="-5" b="1">
                <a:latin typeface="Arial"/>
                <a:cs typeface="Arial"/>
              </a:rPr>
              <a:t>Change </a:t>
            </a:r>
            <a:r>
              <a:rPr dirty="0" sz="1100" spc="-10" b="1">
                <a:latin typeface="Arial"/>
                <a:cs typeface="Arial"/>
              </a:rPr>
              <a:t>Control Procedures  </a:t>
            </a:r>
            <a:r>
              <a:rPr dirty="0" sz="1100" spc="-5" b="1">
                <a:latin typeface="Arial"/>
                <a:cs typeface="Arial"/>
              </a:rPr>
              <a:t>Stakeholder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Register</a:t>
            </a:r>
            <a:endParaRPr sz="1100">
              <a:latin typeface="Arial"/>
              <a:cs typeface="Arial"/>
            </a:endParaRPr>
          </a:p>
          <a:p>
            <a:pPr marL="12700" marR="1590675">
              <a:lnSpc>
                <a:spcPct val="102600"/>
              </a:lnSpc>
            </a:pPr>
            <a:r>
              <a:rPr dirty="0" sz="1100" spc="-5" b="1">
                <a:latin typeface="Arial"/>
                <a:cs typeface="Arial"/>
              </a:rPr>
              <a:t>Stakeholder </a:t>
            </a:r>
            <a:r>
              <a:rPr dirty="0" sz="1100" spc="-10" b="1">
                <a:latin typeface="Arial"/>
                <a:cs typeface="Arial"/>
              </a:rPr>
              <a:t>Management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Strategy  Change</a:t>
            </a:r>
            <a:r>
              <a:rPr dirty="0" sz="1100" spc="-10" b="1">
                <a:latin typeface="Arial"/>
                <a:cs typeface="Arial"/>
              </a:rPr>
              <a:t> Log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0834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4487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9860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154564"/>
            <a:ext cx="4050029" cy="1944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537585" algn="l"/>
              </a:tabLst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Sta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eholder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Expectations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85"/>
              </a:spcBef>
            </a:pPr>
            <a:r>
              <a:rPr dirty="0" sz="1100" spc="-5" b="1">
                <a:latin typeface="Arial"/>
                <a:cs typeface="Arial"/>
              </a:rPr>
              <a:t>Issue</a:t>
            </a:r>
            <a:r>
              <a:rPr dirty="0" sz="1100" spc="-10" b="1">
                <a:latin typeface="Arial"/>
                <a:cs typeface="Arial"/>
              </a:rPr>
              <a:t> Log</a:t>
            </a:r>
            <a:endParaRPr sz="1100">
              <a:latin typeface="Arial"/>
              <a:cs typeface="Arial"/>
            </a:endParaRPr>
          </a:p>
          <a:p>
            <a:pPr marL="528955" marR="394335">
              <a:lnSpc>
                <a:spcPct val="102699"/>
              </a:lnSpc>
              <a:spcBef>
                <a:spcPts val="190"/>
              </a:spcBef>
            </a:pPr>
            <a:r>
              <a:rPr dirty="0" sz="1100" spc="-40">
                <a:latin typeface="Arial"/>
                <a:cs typeface="Arial"/>
              </a:rPr>
              <a:t>Tool </a:t>
            </a:r>
            <a:r>
              <a:rPr dirty="0" sz="1100" spc="-5">
                <a:latin typeface="Arial"/>
                <a:cs typeface="Arial"/>
              </a:rPr>
              <a:t>that can </a:t>
            </a:r>
            <a:r>
              <a:rPr dirty="0" sz="1100" spc="-10">
                <a:latin typeface="Arial"/>
                <a:cs typeface="Arial"/>
              </a:rPr>
              <a:t>be used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document and </a:t>
            </a:r>
            <a:r>
              <a:rPr dirty="0" sz="1100" spc="-5">
                <a:latin typeface="Arial"/>
                <a:cs typeface="Arial"/>
              </a:rPr>
              <a:t>monitor the  resolution 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issues</a:t>
            </a:r>
            <a:endParaRPr sz="1100">
              <a:latin typeface="Arial"/>
              <a:cs typeface="Arial"/>
            </a:endParaRPr>
          </a:p>
          <a:p>
            <a:pPr marL="528955" marR="35560">
              <a:lnSpc>
                <a:spcPct val="102600"/>
              </a:lnSpc>
              <a:spcBef>
                <a:spcPts val="165"/>
              </a:spcBef>
            </a:pP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issue is clarified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stated in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25">
                <a:latin typeface="Arial"/>
                <a:cs typeface="Arial"/>
              </a:rPr>
              <a:t>way </a:t>
            </a:r>
            <a:r>
              <a:rPr dirty="0" sz="1100" spc="-5">
                <a:latin typeface="Arial"/>
                <a:cs typeface="Arial"/>
              </a:rPr>
              <a:t>that it can </a:t>
            </a:r>
            <a:r>
              <a:rPr dirty="0" sz="1100" spc="-10">
                <a:latin typeface="Arial"/>
                <a:cs typeface="Arial"/>
              </a:rPr>
              <a:t>be  resolved. An owner </a:t>
            </a:r>
            <a:r>
              <a:rPr dirty="0" sz="1100" spc="-5">
                <a:latin typeface="Arial"/>
                <a:cs typeface="Arial"/>
              </a:rPr>
              <a:t>is assigned </a:t>
            </a:r>
            <a:r>
              <a:rPr dirty="0" sz="1100" spc="-10">
                <a:latin typeface="Arial"/>
                <a:cs typeface="Arial"/>
              </a:rPr>
              <a:t>and a </a:t>
            </a:r>
            <a:r>
              <a:rPr dirty="0" sz="1100" spc="-5">
                <a:latin typeface="Arial"/>
                <a:cs typeface="Arial"/>
              </a:rPr>
              <a:t>target date usually  </a:t>
            </a:r>
            <a:r>
              <a:rPr dirty="0" sz="1100" spc="-10">
                <a:latin typeface="Arial"/>
                <a:cs typeface="Arial"/>
              </a:rPr>
              <a:t>established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 spc="-5">
                <a:latin typeface="Arial"/>
                <a:cs typeface="Arial"/>
              </a:rPr>
              <a:t> closure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200"/>
              </a:spcBef>
            </a:pPr>
            <a:r>
              <a:rPr dirty="0" sz="1100" spc="-10">
                <a:latin typeface="Arial"/>
                <a:cs typeface="Arial"/>
              </a:rPr>
              <a:t>Unresolved </a:t>
            </a:r>
            <a:r>
              <a:rPr dirty="0" sz="1100" spc="-5">
                <a:latin typeface="Arial"/>
                <a:cs typeface="Arial"/>
              </a:rPr>
              <a:t>Issues can </a:t>
            </a:r>
            <a:r>
              <a:rPr dirty="0" sz="1100" spc="-10">
                <a:latin typeface="Arial"/>
                <a:cs typeface="Arial"/>
              </a:rPr>
              <a:t>become a </a:t>
            </a:r>
            <a:r>
              <a:rPr dirty="0" sz="1100" spc="-5">
                <a:latin typeface="Arial"/>
                <a:cs typeface="Arial"/>
              </a:rPr>
              <a:t>major source of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conflict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64741" y="2209646"/>
            <a:ext cx="1440027" cy="10277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74"/>
            <a:ext cx="4608195" cy="519430"/>
          </a:xfrm>
          <a:custGeom>
            <a:avLst/>
            <a:gdLst/>
            <a:ahLst/>
            <a:cxnLst/>
            <a:rect l="l" t="t" r="r" b="b"/>
            <a:pathLst>
              <a:path w="4608195" h="519430">
                <a:moveTo>
                  <a:pt x="0" y="518909"/>
                </a:moveTo>
                <a:lnTo>
                  <a:pt x="4608004" y="518909"/>
                </a:lnTo>
                <a:lnTo>
                  <a:pt x="4608004" y="0"/>
                </a:lnTo>
                <a:lnTo>
                  <a:pt x="0" y="0"/>
                </a:lnTo>
                <a:lnTo>
                  <a:pt x="0" y="51890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2770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4655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6540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8000" y="477339"/>
            <a:ext cx="4140835" cy="146177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R="5080">
              <a:lnSpc>
                <a:spcPct val="106700"/>
              </a:lnSpc>
              <a:spcBef>
                <a:spcPts val="20"/>
              </a:spcBef>
              <a:tabLst>
                <a:tab pos="3349625" algn="l"/>
              </a:tabLst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Expectations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 marL="528955" marR="2105660" indent="-277495">
              <a:lnSpc>
                <a:spcPct val="113500"/>
              </a:lnSpc>
              <a:spcBef>
                <a:spcPts val="470"/>
              </a:spcBef>
            </a:pPr>
            <a:r>
              <a:rPr dirty="0" sz="1100" spc="-10" b="1">
                <a:latin typeface="Arial"/>
                <a:cs typeface="Arial"/>
              </a:rPr>
              <a:t>Communications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Methods:  </a:t>
            </a:r>
            <a:r>
              <a:rPr dirty="0" sz="1100" spc="-20">
                <a:latin typeface="Arial"/>
                <a:cs typeface="Arial"/>
              </a:rPr>
              <a:t>Face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Face; Verbal  </a:t>
            </a:r>
            <a:r>
              <a:rPr dirty="0" sz="1100" spc="-5">
                <a:latin typeface="Arial"/>
                <a:cs typeface="Arial"/>
              </a:rPr>
              <a:t>Written; </a:t>
            </a:r>
            <a:r>
              <a:rPr dirty="0" sz="1100">
                <a:latin typeface="Arial"/>
                <a:cs typeface="Arial"/>
              </a:rPr>
              <a:t>Reports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528955" marR="86995">
              <a:lnSpc>
                <a:spcPct val="102600"/>
              </a:lnSpc>
              <a:spcBef>
                <a:spcPts val="130"/>
              </a:spcBef>
            </a:pPr>
            <a:r>
              <a:rPr dirty="0" sz="1100" spc="-10">
                <a:latin typeface="Arial"/>
                <a:cs typeface="Arial"/>
              </a:rPr>
              <a:t>Mass </a:t>
            </a:r>
            <a:r>
              <a:rPr dirty="0" sz="1100" spc="-5">
                <a:latin typeface="Arial"/>
                <a:cs typeface="Arial"/>
              </a:rPr>
              <a:t>Media; </a:t>
            </a:r>
            <a:r>
              <a:rPr dirty="0" sz="1100" spc="-10">
                <a:latin typeface="Arial"/>
                <a:cs typeface="Arial"/>
              </a:rPr>
              <a:t>Billboards, </a:t>
            </a:r>
            <a:r>
              <a:rPr dirty="0" sz="1100" spc="-5">
                <a:latin typeface="Arial"/>
                <a:cs typeface="Arial"/>
              </a:rPr>
              <a:t>Local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National </a:t>
            </a:r>
            <a:r>
              <a:rPr dirty="0" sz="1100" spc="-10">
                <a:latin typeface="Arial"/>
                <a:cs typeface="Arial"/>
              </a:rPr>
              <a:t>Press, </a:t>
            </a:r>
            <a:r>
              <a:rPr dirty="0" sz="1100" spc="-15">
                <a:latin typeface="Arial"/>
                <a:cs typeface="Arial"/>
              </a:rPr>
              <a:t>Radio,  </a:t>
            </a:r>
            <a:r>
              <a:rPr dirty="0" sz="1100" spc="-30">
                <a:latin typeface="Arial"/>
                <a:cs typeface="Arial"/>
              </a:rPr>
              <a:t>Web,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4740" y="2029720"/>
            <a:ext cx="2880021" cy="1215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74"/>
            <a:ext cx="4608195" cy="519430"/>
          </a:xfrm>
          <a:custGeom>
            <a:avLst/>
            <a:gdLst/>
            <a:ahLst/>
            <a:cxnLst/>
            <a:rect l="l" t="t" r="r" b="b"/>
            <a:pathLst>
              <a:path w="4608195" h="519430">
                <a:moveTo>
                  <a:pt x="0" y="518909"/>
                </a:moveTo>
                <a:lnTo>
                  <a:pt x="4608004" y="518909"/>
                </a:lnTo>
                <a:lnTo>
                  <a:pt x="4608004" y="0"/>
                </a:lnTo>
                <a:lnTo>
                  <a:pt x="0" y="0"/>
                </a:lnTo>
                <a:lnTo>
                  <a:pt x="0" y="51890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57870" y="477339"/>
            <a:ext cx="7912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000" y="477339"/>
            <a:ext cx="2784475" cy="47180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R="5080">
              <a:lnSpc>
                <a:spcPct val="106700"/>
              </a:lnSpc>
              <a:spcBef>
                <a:spcPts val="2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Expectations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777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878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7978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078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279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6379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8480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305803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1045182"/>
            <a:ext cx="2416810" cy="212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1010285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Interpersonal </a:t>
            </a:r>
            <a:r>
              <a:rPr dirty="0" sz="1100" spc="-5" b="1">
                <a:latin typeface="Arial"/>
                <a:cs typeface="Arial"/>
              </a:rPr>
              <a:t>Skills  </a:t>
            </a:r>
            <a:r>
              <a:rPr dirty="0" sz="1100" spc="-5">
                <a:latin typeface="Arial"/>
                <a:cs typeface="Arial"/>
              </a:rPr>
              <a:t>Building </a:t>
            </a:r>
            <a:r>
              <a:rPr dirty="0" sz="1100" spc="-30">
                <a:latin typeface="Arial"/>
                <a:cs typeface="Arial"/>
              </a:rPr>
              <a:t>Trust  </a:t>
            </a:r>
            <a:r>
              <a:rPr dirty="0" sz="1100" spc="-5">
                <a:latin typeface="Arial"/>
                <a:cs typeface="Arial"/>
              </a:rPr>
              <a:t>Resolving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Conflict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Overcoming </a:t>
            </a:r>
            <a:r>
              <a:rPr dirty="0" sz="1100" spc="-5">
                <a:latin typeface="Arial"/>
                <a:cs typeface="Arial"/>
              </a:rPr>
              <a:t>Resistance to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change  Active </a:t>
            </a:r>
            <a:r>
              <a:rPr dirty="0" sz="1100" spc="-5">
                <a:latin typeface="Arial"/>
                <a:cs typeface="Arial"/>
              </a:rPr>
              <a:t>Listening</a:t>
            </a:r>
            <a:endParaRPr sz="1100">
              <a:latin typeface="Arial"/>
              <a:cs typeface="Arial"/>
            </a:endParaRPr>
          </a:p>
          <a:p>
            <a:pPr marL="289560" marR="979169" indent="-277495">
              <a:lnSpc>
                <a:spcPct val="125299"/>
              </a:lnSpc>
            </a:pP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Skills  </a:t>
            </a:r>
            <a:r>
              <a:rPr dirty="0" sz="1100" spc="-5">
                <a:latin typeface="Arial"/>
                <a:cs typeface="Arial"/>
              </a:rPr>
              <a:t>Presentation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Skills  Negotiating  Writing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Public </a:t>
            </a:r>
            <a:r>
              <a:rPr dirty="0" sz="1100" spc="-5">
                <a:latin typeface="Arial"/>
                <a:cs typeface="Arial"/>
              </a:rPr>
              <a:t>Speaking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7844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Expectations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1337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737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837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479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579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7680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041105"/>
            <a:ext cx="3711575" cy="18402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r" marR="106934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Organisational Process Assets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  <a:p>
            <a:pPr algn="r" marR="11150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Lessons Learned Documentation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Causes </a:t>
            </a:r>
            <a:r>
              <a:rPr dirty="0" sz="1100" spc="-5">
                <a:latin typeface="Arial"/>
                <a:cs typeface="Arial"/>
              </a:rPr>
              <a:t>of Issues / </a:t>
            </a:r>
            <a:r>
              <a:rPr dirty="0" sz="1100" spc="-10">
                <a:latin typeface="Arial"/>
                <a:cs typeface="Arial"/>
              </a:rPr>
              <a:t>Reasons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corrective </a:t>
            </a:r>
            <a:r>
              <a:rPr dirty="0" sz="1100" spc="-5">
                <a:latin typeface="Arial"/>
                <a:cs typeface="Arial"/>
              </a:rPr>
              <a:t>actions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taken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Change</a:t>
            </a:r>
            <a:r>
              <a:rPr dirty="0" sz="1100" spc="-10" b="1">
                <a:latin typeface="Arial"/>
                <a:cs typeface="Arial"/>
              </a:rPr>
              <a:t> Requests</a:t>
            </a:r>
            <a:endParaRPr sz="1100">
              <a:latin typeface="Arial"/>
              <a:cs typeface="Arial"/>
            </a:endParaRPr>
          </a:p>
          <a:p>
            <a:pPr marL="12700" marR="1421765">
              <a:lnSpc>
                <a:spcPct val="102600"/>
              </a:lnSpc>
            </a:pPr>
            <a:r>
              <a:rPr dirty="0" sz="1100" spc="-10" b="1">
                <a:latin typeface="Arial"/>
                <a:cs typeface="Arial"/>
              </a:rPr>
              <a:t>Project Management </a:t>
            </a:r>
            <a:r>
              <a:rPr dirty="0" sz="1100" spc="-5" b="1">
                <a:latin typeface="Arial"/>
                <a:cs typeface="Arial"/>
              </a:rPr>
              <a:t>Plan </a:t>
            </a:r>
            <a:r>
              <a:rPr dirty="0" sz="1100" spc="-10" b="1">
                <a:latin typeface="Arial"/>
                <a:cs typeface="Arial"/>
              </a:rPr>
              <a:t>Updates  Project Document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  <a:p>
            <a:pPr marL="289560" marR="127635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Stakeholder Management Strategy  Stakeholder </a:t>
            </a:r>
            <a:r>
              <a:rPr dirty="0" sz="1100" spc="-5">
                <a:latin typeface="Arial"/>
                <a:cs typeface="Arial"/>
              </a:rPr>
              <a:t>Register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Issue</a:t>
            </a:r>
            <a:r>
              <a:rPr dirty="0" sz="1100" spc="-10">
                <a:latin typeface="Arial"/>
                <a:cs typeface="Arial"/>
              </a:rPr>
              <a:t> Log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138096"/>
            <a:ext cx="3402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Monitoring </a:t>
            </a:r>
            <a:r>
              <a:rPr dirty="0" sz="1100" spc="-10" b="1">
                <a:latin typeface="Arial"/>
                <a:cs typeface="Arial"/>
              </a:rPr>
              <a:t>&amp; Controlling Process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746" y="1445933"/>
            <a:ext cx="3600229" cy="1269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Communications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113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1376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1332571"/>
            <a:ext cx="3590925" cy="12623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0795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Communications Management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the  processes required to ensure timely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appropriate  </a:t>
            </a:r>
            <a:r>
              <a:rPr dirty="0" sz="1100" spc="-10">
                <a:latin typeface="Arial"/>
                <a:cs typeface="Arial"/>
              </a:rPr>
              <a:t>generation, </a:t>
            </a:r>
            <a:r>
              <a:rPr dirty="0" sz="1100" spc="-5">
                <a:latin typeface="Arial"/>
                <a:cs typeface="Arial"/>
              </a:rPr>
              <a:t>collection, distribution, </a:t>
            </a:r>
            <a:r>
              <a:rPr dirty="0" sz="1100" spc="-10">
                <a:latin typeface="Arial"/>
                <a:cs typeface="Arial"/>
              </a:rPr>
              <a:t>storage, retrieval, and  </a:t>
            </a:r>
            <a:r>
              <a:rPr dirty="0" sz="1100" spc="-5">
                <a:latin typeface="Arial"/>
                <a:cs typeface="Arial"/>
              </a:rPr>
              <a:t>ultimate disposition of project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information.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processes </a:t>
            </a:r>
            <a:r>
              <a:rPr dirty="0" sz="1100" spc="-10">
                <a:latin typeface="Arial"/>
                <a:cs typeface="Arial"/>
              </a:rPr>
              <a:t>provide </a:t>
            </a:r>
            <a:r>
              <a:rPr dirty="0" sz="1100" spc="-5">
                <a:latin typeface="Arial"/>
                <a:cs typeface="Arial"/>
              </a:rPr>
              <a:t>the critical links </a:t>
            </a:r>
            <a:r>
              <a:rPr dirty="0" sz="1100" spc="-10">
                <a:latin typeface="Arial"/>
                <a:cs typeface="Arial"/>
              </a:rPr>
              <a:t>among </a:t>
            </a:r>
            <a:r>
              <a:rPr dirty="0" sz="1100" spc="-5">
                <a:latin typeface="Arial"/>
                <a:cs typeface="Arial"/>
              </a:rPr>
              <a:t>people </a:t>
            </a:r>
            <a:r>
              <a:rPr dirty="0" sz="1100" spc="-10">
                <a:latin typeface="Arial"/>
                <a:cs typeface="Arial"/>
              </a:rPr>
              <a:t>and  information </a:t>
            </a:r>
            <a:r>
              <a:rPr dirty="0" sz="1100" spc="-5">
                <a:latin typeface="Arial"/>
                <a:cs typeface="Arial"/>
              </a:rPr>
              <a:t>that are necessary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successful  </a:t>
            </a:r>
            <a:r>
              <a:rPr dirty="0" sz="1100" spc="-10">
                <a:latin typeface="Arial"/>
                <a:cs typeface="Arial"/>
              </a:rPr>
              <a:t>communications.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7484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9584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1684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3785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5885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7985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30086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943380"/>
            <a:ext cx="3902710" cy="21786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5">
                <a:latin typeface="Arial"/>
                <a:cs typeface="Arial"/>
              </a:rPr>
              <a:t>Reporting Process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the collection of  all baseline data,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distribution of </a:t>
            </a:r>
            <a:r>
              <a:rPr dirty="0" sz="1100" spc="-10">
                <a:latin typeface="Arial"/>
                <a:cs typeface="Arial"/>
              </a:rPr>
              <a:t>performance information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0">
                <a:latin typeface="Arial"/>
                <a:cs typeface="Arial"/>
              </a:rPr>
              <a:t>stakeholders. </a:t>
            </a: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includes data in relation  to:</a:t>
            </a:r>
            <a:endParaRPr sz="1100">
              <a:latin typeface="Arial"/>
              <a:cs typeface="Arial"/>
            </a:endParaRPr>
          </a:p>
          <a:p>
            <a:pPr marL="289560" marR="302704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Scope  </a:t>
            </a:r>
            <a:r>
              <a:rPr dirty="0" sz="1100" spc="-5">
                <a:latin typeface="Arial"/>
                <a:cs typeface="Arial"/>
              </a:rPr>
              <a:t>Schedule  </a:t>
            </a:r>
            <a:r>
              <a:rPr dirty="0" sz="1100" spc="-5">
                <a:latin typeface="Arial"/>
                <a:cs typeface="Arial"/>
              </a:rPr>
              <a:t>Cost  Quality  Risk</a:t>
            </a:r>
            <a:endParaRPr sz="1100">
              <a:latin typeface="Arial"/>
              <a:cs typeface="Arial"/>
            </a:endParaRPr>
          </a:p>
          <a:p>
            <a:pPr marL="289560" marR="281178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Procurement 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0659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4227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7795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1363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4931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6652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30093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31814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2600" y="154564"/>
            <a:ext cx="4089400" cy="3312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tabLst>
                <a:tab pos="3185160" algn="l"/>
              </a:tabLst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Performance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885"/>
              </a:spcBef>
            </a:pPr>
            <a:r>
              <a:rPr dirty="0" sz="1100" spc="-10" b="1">
                <a:latin typeface="Arial"/>
                <a:cs typeface="Arial"/>
              </a:rPr>
              <a:t>Project Management</a:t>
            </a:r>
            <a:r>
              <a:rPr dirty="0" sz="1100" spc="-5" b="1">
                <a:latin typeface="Arial"/>
                <a:cs typeface="Arial"/>
              </a:rPr>
              <a:t> Plan</a:t>
            </a:r>
            <a:endParaRPr sz="110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  <a:spcBef>
                <a:spcPts val="85"/>
              </a:spcBef>
            </a:pP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10">
                <a:latin typeface="Arial"/>
                <a:cs typeface="Arial"/>
              </a:rPr>
              <a:t>Measurement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Baseline</a:t>
            </a:r>
            <a:endParaRPr sz="11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85"/>
              </a:spcBef>
            </a:pPr>
            <a:r>
              <a:rPr dirty="0" sz="1100" spc="-25" b="1">
                <a:latin typeface="Arial"/>
                <a:cs typeface="Arial"/>
              </a:rPr>
              <a:t>Work </a:t>
            </a: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  <a:spcBef>
                <a:spcPts val="85"/>
              </a:spcBef>
            </a:pPr>
            <a:r>
              <a:rPr dirty="0" sz="1100" spc="-5">
                <a:latin typeface="Arial"/>
                <a:cs typeface="Arial"/>
              </a:rPr>
              <a:t>Completion Status 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Deliverables</a:t>
            </a:r>
            <a:endParaRPr sz="11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85"/>
              </a:spcBef>
            </a:pPr>
            <a:r>
              <a:rPr dirty="0" sz="1100" spc="-25" b="1">
                <a:latin typeface="Arial"/>
                <a:cs typeface="Arial"/>
              </a:rPr>
              <a:t>Work </a:t>
            </a: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Measurement</a:t>
            </a:r>
            <a:endParaRPr sz="110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  <a:spcBef>
                <a:spcPts val="85"/>
              </a:spcBef>
            </a:pPr>
            <a:r>
              <a:rPr dirty="0" sz="1100" spc="-20">
                <a:latin typeface="Arial"/>
                <a:cs typeface="Arial"/>
              </a:rPr>
              <a:t>SV; </a:t>
            </a:r>
            <a:r>
              <a:rPr dirty="0" sz="1100" spc="-5">
                <a:latin typeface="Arial"/>
                <a:cs typeface="Arial"/>
              </a:rPr>
              <a:t>SPI; CPI;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85"/>
              </a:spcBef>
            </a:pPr>
            <a:r>
              <a:rPr dirty="0" sz="1100" spc="-5" b="1">
                <a:latin typeface="Arial"/>
                <a:cs typeface="Arial"/>
              </a:rPr>
              <a:t>Budget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Forecasts</a:t>
            </a:r>
            <a:endParaRPr sz="110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  <a:spcBef>
                <a:spcPts val="85"/>
              </a:spcBef>
            </a:pPr>
            <a:r>
              <a:rPr dirty="0" sz="1100" spc="-15">
                <a:latin typeface="Arial"/>
                <a:cs typeface="Arial"/>
              </a:rPr>
              <a:t>EAC; </a:t>
            </a:r>
            <a:r>
              <a:rPr dirty="0" sz="1100" spc="-10">
                <a:latin typeface="Arial"/>
                <a:cs typeface="Arial"/>
              </a:rPr>
              <a:t>ETC; </a:t>
            </a:r>
            <a:r>
              <a:rPr dirty="0" sz="1100" spc="-35">
                <a:latin typeface="Arial"/>
                <a:cs typeface="Arial"/>
              </a:rPr>
              <a:t>Trend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85"/>
              </a:spcBef>
            </a:pPr>
            <a:r>
              <a:rPr dirty="0" sz="1100" spc="-10" b="1">
                <a:latin typeface="Arial"/>
                <a:cs typeface="Arial"/>
              </a:rPr>
              <a:t>PMBOK </a:t>
            </a:r>
            <a:r>
              <a:rPr dirty="0" sz="1100" spc="-15" b="1">
                <a:latin typeface="Arial"/>
                <a:cs typeface="Arial"/>
              </a:rPr>
              <a:t>3rd </a:t>
            </a:r>
            <a:r>
              <a:rPr dirty="0" sz="1100" spc="-5" b="1">
                <a:latin typeface="Arial"/>
                <a:cs typeface="Arial"/>
              </a:rPr>
              <a:t>Edition also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included:</a:t>
            </a:r>
            <a:endParaRPr sz="1100">
              <a:latin typeface="Arial"/>
              <a:cs typeface="Arial"/>
            </a:endParaRPr>
          </a:p>
          <a:p>
            <a:pPr marL="554355" marR="67945">
              <a:lnSpc>
                <a:spcPct val="10260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Quality Control Measures: Actual Quality </a:t>
            </a:r>
            <a:r>
              <a:rPr dirty="0" sz="1100" spc="-10">
                <a:latin typeface="Arial"/>
                <a:cs typeface="Arial"/>
              </a:rPr>
              <a:t>Measurements  WWTP </a:t>
            </a:r>
            <a:r>
              <a:rPr dirty="0" sz="1100" spc="-5">
                <a:latin typeface="Arial"/>
                <a:cs typeface="Arial"/>
              </a:rPr>
              <a:t>Commissioning; </a:t>
            </a:r>
            <a:r>
              <a:rPr dirty="0" sz="1100">
                <a:latin typeface="Arial"/>
                <a:cs typeface="Arial"/>
              </a:rPr>
              <a:t>BOD</a:t>
            </a:r>
            <a:r>
              <a:rPr dirty="0" baseline="-10416" sz="1200">
                <a:latin typeface="Arial"/>
                <a:cs typeface="Arial"/>
              </a:rPr>
              <a:t>5</a:t>
            </a:r>
            <a:r>
              <a:rPr dirty="0" sz="1100">
                <a:latin typeface="Arial"/>
                <a:cs typeface="Arial"/>
              </a:rPr>
              <a:t>, </a:t>
            </a:r>
            <a:r>
              <a:rPr dirty="0" sz="1100" spc="-10">
                <a:latin typeface="Arial"/>
                <a:cs typeface="Arial"/>
              </a:rPr>
              <a:t>Suspended Solids,  </a:t>
            </a:r>
            <a:r>
              <a:rPr dirty="0" sz="1100" spc="-5">
                <a:latin typeface="Arial"/>
                <a:cs typeface="Arial"/>
              </a:rPr>
              <a:t>Nitrogen,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Phosphorous</a:t>
            </a:r>
            <a:endParaRPr sz="1100">
              <a:latin typeface="Arial"/>
              <a:cs typeface="Arial"/>
            </a:endParaRPr>
          </a:p>
          <a:p>
            <a:pPr marL="554355" marR="43180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Large Buildings: </a:t>
            </a:r>
            <a:r>
              <a:rPr dirty="0" sz="1100" spc="-10">
                <a:latin typeface="Arial"/>
                <a:cs typeface="Arial"/>
              </a:rPr>
              <a:t>AHU performance; volumetric flow rates  </a:t>
            </a:r>
            <a:r>
              <a:rPr dirty="0" sz="1100" spc="-15">
                <a:latin typeface="Arial"/>
                <a:cs typeface="Arial"/>
              </a:rPr>
              <a:t>Approved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Requests: </a:t>
            </a:r>
            <a:r>
              <a:rPr dirty="0" sz="1100" spc="-15">
                <a:latin typeface="Arial"/>
                <a:cs typeface="Arial"/>
              </a:rPr>
              <a:t>Approved </a:t>
            </a:r>
            <a:r>
              <a:rPr dirty="0" sz="1100" spc="-10">
                <a:latin typeface="Arial"/>
                <a:cs typeface="Arial"/>
              </a:rPr>
              <a:t>Changes </a:t>
            </a:r>
            <a:r>
              <a:rPr dirty="0" sz="1100" spc="-5">
                <a:latin typeface="Arial"/>
                <a:cs typeface="Arial"/>
              </a:rPr>
              <a:t>to  Project</a:t>
            </a:r>
            <a:r>
              <a:rPr dirty="0" sz="1100" spc="-10">
                <a:latin typeface="Arial"/>
                <a:cs typeface="Arial"/>
              </a:rPr>
              <a:t> Scope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31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3433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7254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6617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308180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8000" y="154564"/>
            <a:ext cx="4025900" cy="3040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446020" algn="l"/>
              </a:tabLst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Performance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 marL="251460" marR="2372360">
              <a:lnSpc>
                <a:spcPct val="102600"/>
              </a:lnSpc>
              <a:spcBef>
                <a:spcPts val="1430"/>
              </a:spcBef>
            </a:pPr>
            <a:r>
              <a:rPr dirty="0" sz="1100" spc="-15" b="1">
                <a:latin typeface="Arial"/>
                <a:cs typeface="Arial"/>
              </a:rPr>
              <a:t>Variance </a:t>
            </a:r>
            <a:r>
              <a:rPr dirty="0" sz="1100" spc="-10" b="1">
                <a:latin typeface="Arial"/>
                <a:cs typeface="Arial"/>
              </a:rPr>
              <a:t>Analysis  </a:t>
            </a:r>
            <a:r>
              <a:rPr dirty="0" sz="1100" spc="-5" b="1">
                <a:latin typeface="Arial"/>
                <a:cs typeface="Arial"/>
              </a:rPr>
              <a:t>Forecasting</a:t>
            </a:r>
            <a:r>
              <a:rPr dirty="0" sz="1100" spc="-6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  <a:p>
            <a:pPr marL="528955" marR="24130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Time </a:t>
            </a:r>
            <a:r>
              <a:rPr dirty="0" sz="1100" spc="-5">
                <a:latin typeface="Arial"/>
                <a:cs typeface="Arial"/>
              </a:rPr>
              <a:t>Series Methods: Historical Data </a:t>
            </a: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5">
                <a:latin typeface="Arial"/>
                <a:cs typeface="Arial"/>
              </a:rPr>
              <a:t>to predict  future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outcomes</a:t>
            </a:r>
            <a:endParaRPr sz="1100">
              <a:latin typeface="Arial"/>
              <a:cs typeface="Arial"/>
            </a:endParaRPr>
          </a:p>
          <a:p>
            <a:pPr marL="528955" marR="3937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Causal/Econometric Methods: </a:t>
            </a:r>
            <a:r>
              <a:rPr dirty="0" sz="1100" spc="-10">
                <a:latin typeface="Arial"/>
                <a:cs typeface="Arial"/>
              </a:rPr>
              <a:t>Cause and Effect used </a:t>
            </a:r>
            <a:r>
              <a:rPr dirty="0" sz="1100" spc="-5">
                <a:latin typeface="Arial"/>
                <a:cs typeface="Arial"/>
              </a:rPr>
              <a:t>to  predict future </a:t>
            </a:r>
            <a:r>
              <a:rPr dirty="0" sz="1100" spc="-10">
                <a:latin typeface="Arial"/>
                <a:cs typeface="Arial"/>
              </a:rPr>
              <a:t>outcomes. </a:t>
            </a:r>
            <a:r>
              <a:rPr dirty="0" sz="1100" spc="-5">
                <a:latin typeface="Arial"/>
                <a:cs typeface="Arial"/>
              </a:rPr>
              <a:t>It relies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determining the  </a:t>
            </a:r>
            <a:r>
              <a:rPr dirty="0" sz="1100" spc="-10">
                <a:latin typeface="Arial"/>
                <a:cs typeface="Arial"/>
              </a:rPr>
              <a:t>variables </a:t>
            </a:r>
            <a:r>
              <a:rPr dirty="0" sz="1100" spc="-5">
                <a:latin typeface="Arial"/>
                <a:cs typeface="Arial"/>
              </a:rPr>
              <a:t>which will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greatest effect on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outcome.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Judgmental Methods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Intuitive Judgment, </a:t>
            </a:r>
            <a:r>
              <a:rPr dirty="0" sz="1100" spc="-5">
                <a:latin typeface="Arial"/>
                <a:cs typeface="Arial"/>
              </a:rPr>
              <a:t>opinions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probabilities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Others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Simulation,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165036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4538" y="477339"/>
            <a:ext cx="15792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945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1146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361984"/>
            <a:ext cx="3875404" cy="1038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r" marR="2125345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Communications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  <a:p>
            <a:pPr algn="r" marR="209804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Status </a:t>
            </a:r>
            <a:r>
              <a:rPr dirty="0" sz="1100" spc="-20">
                <a:latin typeface="Arial"/>
                <a:cs typeface="Arial"/>
              </a:rPr>
              <a:t>Review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Meetings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 b="1">
                <a:latin typeface="Arial"/>
                <a:cs typeface="Arial"/>
              </a:rPr>
              <a:t>Reporting</a:t>
            </a:r>
            <a:r>
              <a:rPr dirty="0" sz="1100" spc="-10" b="1">
                <a:latin typeface="Arial"/>
                <a:cs typeface="Arial"/>
              </a:rPr>
              <a:t> Systems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Systems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designed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implemented to </a:t>
            </a:r>
            <a:r>
              <a:rPr dirty="0" sz="1100">
                <a:latin typeface="Arial"/>
                <a:cs typeface="Arial"/>
              </a:rPr>
              <a:t>support 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performance </a:t>
            </a:r>
            <a:r>
              <a:rPr dirty="0" sz="1100">
                <a:latin typeface="Arial"/>
                <a:cs typeface="Arial"/>
              </a:rPr>
              <a:t>reporting.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0659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5821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7542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9262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983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4425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9714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31434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54564"/>
            <a:ext cx="4090670" cy="3274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65145" algn="l"/>
              </a:tabLst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Performance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  <a:p>
            <a:pPr algn="just" marL="251460">
              <a:lnSpc>
                <a:spcPct val="100000"/>
              </a:lnSpc>
              <a:spcBef>
                <a:spcPts val="885"/>
              </a:spcBef>
            </a:pP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Reports</a:t>
            </a:r>
            <a:endParaRPr sz="1100">
              <a:latin typeface="Arial"/>
              <a:cs typeface="Arial"/>
            </a:endParaRPr>
          </a:p>
          <a:p>
            <a:pPr algn="just" marL="528955" marR="121920">
              <a:lnSpc>
                <a:spcPct val="10260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Summary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Presentation of the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gathered, 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results of </a:t>
            </a:r>
            <a:r>
              <a:rPr dirty="0" sz="1100" spc="-15">
                <a:latin typeface="Arial"/>
                <a:cs typeface="Arial"/>
              </a:rPr>
              <a:t>any </a:t>
            </a:r>
            <a:r>
              <a:rPr dirty="0" sz="1100" spc="-5">
                <a:latin typeface="Arial"/>
                <a:cs typeface="Arial"/>
              </a:rPr>
              <a:t>analysis against baseline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information, 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include </a:t>
            </a:r>
            <a:r>
              <a:rPr dirty="0" sz="1100" spc="-10">
                <a:latin typeface="Arial"/>
                <a:cs typeface="Arial"/>
              </a:rPr>
              <a:t>S-curves, EVM,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algn="just" marL="528955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Current Status of Risks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Issues</a:t>
            </a:r>
            <a:endParaRPr sz="1100">
              <a:latin typeface="Arial"/>
              <a:cs typeface="Arial"/>
            </a:endParaRPr>
          </a:p>
          <a:p>
            <a:pPr algn="just" marL="528955" marR="229235">
              <a:lnSpc>
                <a:spcPct val="102600"/>
              </a:lnSpc>
            </a:pPr>
            <a:r>
              <a:rPr dirty="0" sz="1100" spc="-15">
                <a:latin typeface="Arial"/>
                <a:cs typeface="Arial"/>
              </a:rPr>
              <a:t>Work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completed during the </a:t>
            </a:r>
            <a:r>
              <a:rPr dirty="0" sz="1100" spc="-15">
                <a:latin typeface="Arial"/>
                <a:cs typeface="Arial"/>
              </a:rPr>
              <a:t>next </a:t>
            </a:r>
            <a:r>
              <a:rPr dirty="0" sz="1100">
                <a:latin typeface="Arial"/>
                <a:cs typeface="Arial"/>
              </a:rPr>
              <a:t>reporting </a:t>
            </a:r>
            <a:r>
              <a:rPr dirty="0" sz="1100" spc="-5">
                <a:latin typeface="Arial"/>
                <a:cs typeface="Arial"/>
              </a:rPr>
              <a:t>period  Summary of changes </a:t>
            </a:r>
            <a:r>
              <a:rPr dirty="0" sz="1100" spc="-15">
                <a:latin typeface="Arial"/>
                <a:cs typeface="Arial"/>
              </a:rPr>
              <a:t>approved </a:t>
            </a:r>
            <a:r>
              <a:rPr dirty="0" sz="1100" spc="-5">
                <a:latin typeface="Arial"/>
                <a:cs typeface="Arial"/>
              </a:rPr>
              <a:t>in the </a:t>
            </a:r>
            <a:r>
              <a:rPr dirty="0" sz="1100">
                <a:latin typeface="Arial"/>
                <a:cs typeface="Arial"/>
              </a:rPr>
              <a:t>reporting </a:t>
            </a:r>
            <a:r>
              <a:rPr dirty="0" sz="1100" spc="-5">
                <a:latin typeface="Arial"/>
                <a:cs typeface="Arial"/>
              </a:rPr>
              <a:t>period  </a:t>
            </a:r>
            <a:r>
              <a:rPr dirty="0" sz="1100" spc="-10">
                <a:latin typeface="Arial"/>
                <a:cs typeface="Arial"/>
              </a:rPr>
              <a:t>Recommended Corrective </a:t>
            </a:r>
            <a:r>
              <a:rPr dirty="0" sz="1100" spc="-5">
                <a:latin typeface="Arial"/>
                <a:cs typeface="Arial"/>
              </a:rPr>
              <a:t>Actions: actions required to  bring the project </a:t>
            </a:r>
            <a:r>
              <a:rPr dirty="0" sz="1100" spc="-15">
                <a:latin typeface="Arial"/>
                <a:cs typeface="Arial"/>
              </a:rPr>
              <a:t>back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schedule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algn="just" marL="528955" marR="95885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Forecasts: </a:t>
            </a:r>
            <a:r>
              <a:rPr dirty="0" sz="1100" spc="-5">
                <a:latin typeface="Arial"/>
                <a:cs typeface="Arial"/>
              </a:rPr>
              <a:t>Completion </a:t>
            </a:r>
            <a:r>
              <a:rPr dirty="0" sz="1100" spc="-10">
                <a:latin typeface="Arial"/>
                <a:cs typeface="Arial"/>
              </a:rPr>
              <a:t>Forecasts based on performance  </a:t>
            </a:r>
            <a:r>
              <a:rPr dirty="0" sz="1100" spc="-5">
                <a:latin typeface="Arial"/>
                <a:cs typeface="Arial"/>
              </a:rPr>
              <a:t>information </a:t>
            </a:r>
            <a:r>
              <a:rPr dirty="0" sz="1100" spc="-15">
                <a:latin typeface="Arial"/>
                <a:cs typeface="Arial"/>
              </a:rPr>
              <a:t>(EAC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ETC)</a:t>
            </a:r>
            <a:endParaRPr sz="1100">
              <a:latin typeface="Arial"/>
              <a:cs typeface="Arial"/>
            </a:endParaRPr>
          </a:p>
          <a:p>
            <a:pPr algn="just" marL="251460">
              <a:lnSpc>
                <a:spcPct val="100000"/>
              </a:lnSpc>
              <a:spcBef>
                <a:spcPts val="85"/>
              </a:spcBef>
            </a:pPr>
            <a:r>
              <a:rPr dirty="0" sz="1100" spc="-5" b="1">
                <a:latin typeface="Arial"/>
                <a:cs typeface="Arial"/>
              </a:rPr>
              <a:t>Change</a:t>
            </a:r>
            <a:r>
              <a:rPr dirty="0" sz="1100" spc="-10" b="1">
                <a:latin typeface="Arial"/>
                <a:cs typeface="Arial"/>
              </a:rPr>
              <a:t> Requests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50"/>
              </a:spcBef>
            </a:pP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5">
                <a:latin typeface="Arial"/>
                <a:cs typeface="Arial"/>
              </a:rPr>
              <a:t>analysis often </a:t>
            </a:r>
            <a:r>
              <a:rPr dirty="0" sz="1100" spc="-10">
                <a:latin typeface="Arial"/>
                <a:cs typeface="Arial"/>
              </a:rPr>
              <a:t>generates change </a:t>
            </a:r>
            <a:r>
              <a:rPr dirty="0" sz="1100" spc="-5">
                <a:latin typeface="Arial"/>
                <a:cs typeface="Arial"/>
              </a:rPr>
              <a:t>requests. .</a:t>
            </a:r>
            <a:r>
              <a:rPr dirty="0" sz="1100" spc="-1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.  </a:t>
            </a:r>
            <a:r>
              <a:rPr dirty="0" sz="1100" spc="-10">
                <a:latin typeface="Arial"/>
                <a:cs typeface="Arial"/>
              </a:rPr>
              <a:t>These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>
                <a:latin typeface="Arial"/>
                <a:cs typeface="Arial"/>
              </a:rPr>
              <a:t>run </a:t>
            </a:r>
            <a:r>
              <a:rPr dirty="0" sz="1100" spc="-5">
                <a:latin typeface="Arial"/>
                <a:cs typeface="Arial"/>
              </a:rPr>
              <a:t>through the </a:t>
            </a:r>
            <a:r>
              <a:rPr dirty="0" sz="1100" spc="-10">
                <a:latin typeface="Arial"/>
                <a:cs typeface="Arial"/>
              </a:rPr>
              <a:t>Integrated Change  </a:t>
            </a:r>
            <a:r>
              <a:rPr dirty="0" sz="1100" spc="-5">
                <a:latin typeface="Arial"/>
                <a:cs typeface="Arial"/>
              </a:rPr>
              <a:t>Control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34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746" y="1081243"/>
            <a:ext cx="3600102" cy="186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35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Communications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215287"/>
            <a:ext cx="2359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Planning </a:t>
            </a:r>
            <a:r>
              <a:rPr dirty="0" sz="1100" spc="-10" b="1">
                <a:latin typeface="Arial"/>
                <a:cs typeface="Arial"/>
              </a:rPr>
              <a:t>Process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8975" y="1526224"/>
            <a:ext cx="3494939" cy="1073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1587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3687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7306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738" y="191406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206589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21772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530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73648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88831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30920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8000" y="154564"/>
            <a:ext cx="4152900" cy="3050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20357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Communications	Inputs</a:t>
            </a:r>
            <a:endParaRPr sz="1400">
              <a:latin typeface="Arial"/>
              <a:cs typeface="Arial"/>
            </a:endParaRPr>
          </a:p>
          <a:p>
            <a:pPr marL="528955" marR="555625" indent="-277495">
              <a:lnSpc>
                <a:spcPct val="125299"/>
              </a:lnSpc>
              <a:spcBef>
                <a:spcPts val="1035"/>
              </a:spcBef>
            </a:pPr>
            <a:r>
              <a:rPr dirty="0" sz="1100" spc="-10" b="1">
                <a:latin typeface="Arial"/>
                <a:cs typeface="Arial"/>
              </a:rPr>
              <a:t>Communications </a:t>
            </a:r>
            <a:r>
              <a:rPr dirty="0" sz="1100" spc="-15" b="1">
                <a:latin typeface="Arial"/>
                <a:cs typeface="Arial"/>
              </a:rPr>
              <a:t>Technology: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20">
                <a:latin typeface="Arial"/>
                <a:cs typeface="Arial"/>
              </a:rPr>
              <a:t>Technology </a:t>
            </a:r>
            <a:r>
              <a:rPr dirty="0" sz="1100" spc="-15">
                <a:latin typeface="Arial"/>
                <a:cs typeface="Arial"/>
              </a:rPr>
              <a:t>Factors:  </a:t>
            </a:r>
            <a:r>
              <a:rPr dirty="0" sz="1100" spc="-5">
                <a:latin typeface="Arial"/>
                <a:cs typeface="Arial"/>
              </a:rPr>
              <a:t>Urgency of the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528955" marR="28765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Availability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20">
                <a:latin typeface="Arial"/>
                <a:cs typeface="Arial"/>
              </a:rPr>
              <a:t>Technology: </a:t>
            </a:r>
            <a:r>
              <a:rPr dirty="0" sz="1100" spc="-10">
                <a:latin typeface="Arial"/>
                <a:cs typeface="Arial"/>
              </a:rPr>
              <a:t>Broadband </a:t>
            </a:r>
            <a:r>
              <a:rPr dirty="0" sz="1100" spc="-5">
                <a:latin typeface="Arial"/>
                <a:cs typeface="Arial"/>
              </a:rPr>
              <a:t>/ </a:t>
            </a:r>
            <a:r>
              <a:rPr dirty="0" sz="1100" spc="-35">
                <a:latin typeface="Arial"/>
                <a:cs typeface="Arial"/>
              </a:rPr>
              <a:t>HSDPA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site  office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0"/>
              </a:spcBef>
            </a:pPr>
            <a:r>
              <a:rPr dirty="0" sz="1100" spc="-5">
                <a:latin typeface="Arial"/>
                <a:cs typeface="Arial"/>
              </a:rPr>
              <a:t>Expected Project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Staffing:</a:t>
            </a:r>
            <a:endParaRPr sz="1100">
              <a:latin typeface="Arial"/>
              <a:cs typeface="Arial"/>
            </a:endParaRPr>
          </a:p>
          <a:p>
            <a:pPr marL="805815" marR="120967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Site office with 2 persons </a:t>
            </a:r>
            <a:r>
              <a:rPr dirty="0" sz="1000" spc="-45">
                <a:latin typeface="Arial"/>
                <a:cs typeface="Arial"/>
              </a:rPr>
              <a:t>v. </a:t>
            </a:r>
            <a:r>
              <a:rPr dirty="0" sz="1000" spc="-5">
                <a:latin typeface="Arial"/>
                <a:cs typeface="Arial"/>
              </a:rPr>
              <a:t>8 persons  </a:t>
            </a:r>
            <a:r>
              <a:rPr dirty="0" sz="1000" spc="-30">
                <a:latin typeface="Arial"/>
                <a:cs typeface="Arial"/>
              </a:rPr>
              <a:t>PABX, </a:t>
            </a:r>
            <a:r>
              <a:rPr dirty="0" sz="1000" spc="-5">
                <a:latin typeface="Arial"/>
                <a:cs typeface="Arial"/>
              </a:rPr>
              <a:t>LAN, </a:t>
            </a:r>
            <a:r>
              <a:rPr dirty="0" sz="1000" spc="-15">
                <a:latin typeface="Arial"/>
                <a:cs typeface="Arial"/>
              </a:rPr>
              <a:t>WAN,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</a:t>
            </a:r>
            <a:endParaRPr sz="1000">
              <a:latin typeface="Arial"/>
              <a:cs typeface="Arial"/>
            </a:endParaRPr>
          </a:p>
          <a:p>
            <a:pPr marL="805815" marR="45720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Do people </a:t>
            </a:r>
            <a:r>
              <a:rPr dirty="0" sz="1000" spc="-10">
                <a:latin typeface="Arial"/>
                <a:cs typeface="Arial"/>
              </a:rPr>
              <a:t>know how </a:t>
            </a:r>
            <a:r>
              <a:rPr dirty="0" sz="1000" spc="-5">
                <a:latin typeface="Arial"/>
                <a:cs typeface="Arial"/>
              </a:rPr>
              <a:t>to use the communication systems or  will </a:t>
            </a:r>
            <a:r>
              <a:rPr dirty="0" sz="1000" spc="-10">
                <a:latin typeface="Arial"/>
                <a:cs typeface="Arial"/>
              </a:rPr>
              <a:t>they </a:t>
            </a:r>
            <a:r>
              <a:rPr dirty="0" sz="1000" spc="-15">
                <a:latin typeface="Arial"/>
                <a:cs typeface="Arial"/>
              </a:rPr>
              <a:t>have </a:t>
            </a:r>
            <a:r>
              <a:rPr dirty="0" sz="1000" spc="-5">
                <a:latin typeface="Arial"/>
                <a:cs typeface="Arial"/>
              </a:rPr>
              <a:t>to be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trained?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50"/>
              </a:spcBef>
            </a:pPr>
            <a:r>
              <a:rPr dirty="0" sz="1100" spc="-5">
                <a:latin typeface="Arial"/>
                <a:cs typeface="Arial"/>
              </a:rPr>
              <a:t>Length 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805815" marR="107314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8 persons in office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2 weeks </a:t>
            </a:r>
            <a:r>
              <a:rPr dirty="0" sz="1000" spc="-45">
                <a:latin typeface="Arial"/>
                <a:cs typeface="Arial"/>
              </a:rPr>
              <a:t>v. </a:t>
            </a:r>
            <a:r>
              <a:rPr dirty="0" sz="1000" spc="-5">
                <a:latin typeface="Arial"/>
                <a:cs typeface="Arial"/>
              </a:rPr>
              <a:t>8 persons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18 months  Will technology change </a:t>
            </a:r>
            <a:r>
              <a:rPr dirty="0" sz="1000" spc="-15">
                <a:latin typeface="Arial"/>
                <a:cs typeface="Arial"/>
              </a:rPr>
              <a:t>over </a:t>
            </a:r>
            <a:r>
              <a:rPr dirty="0" sz="1000" spc="-5">
                <a:latin typeface="Arial"/>
                <a:cs typeface="Arial"/>
              </a:rPr>
              <a:t>the course of the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project?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4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Environment: </a:t>
            </a:r>
            <a:r>
              <a:rPr dirty="0" sz="1100" spc="-20">
                <a:latin typeface="Arial"/>
                <a:cs typeface="Arial"/>
              </a:rPr>
              <a:t>Face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Face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>
                <a:latin typeface="Arial"/>
                <a:cs typeface="Arial"/>
              </a:rPr>
              <a:t>Virtual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Environment?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1409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8738" y="132434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5078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738" y="169127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8431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14676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3302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51368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81735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96918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312101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000" y="154564"/>
            <a:ext cx="4148454" cy="3070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20357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Communications	Inputs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385"/>
              </a:spcBef>
            </a:pPr>
            <a:r>
              <a:rPr dirty="0" sz="1100" spc="-10" b="1">
                <a:latin typeface="Arial"/>
                <a:cs typeface="Arial"/>
              </a:rPr>
              <a:t>Communication Methods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5"/>
              </a:spcBef>
            </a:pPr>
            <a:r>
              <a:rPr dirty="0" sz="1100" spc="-10">
                <a:latin typeface="Arial"/>
                <a:cs typeface="Arial"/>
              </a:rPr>
              <a:t>Interactive Communications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ct val="100000"/>
              </a:lnSpc>
              <a:spcBef>
                <a:spcPts val="175"/>
              </a:spcBef>
            </a:pPr>
            <a:r>
              <a:rPr dirty="0" sz="1000" spc="-15">
                <a:latin typeface="Arial"/>
                <a:cs typeface="Arial"/>
              </a:rPr>
              <a:t>Web </a:t>
            </a:r>
            <a:r>
              <a:rPr dirty="0" sz="1000" spc="-5">
                <a:latin typeface="Arial"/>
                <a:cs typeface="Arial"/>
              </a:rPr>
              <a:t>2.0 Applications, Meetings, Skype,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95"/>
              </a:spcBef>
            </a:pPr>
            <a:r>
              <a:rPr dirty="0" sz="1100" spc="-10">
                <a:latin typeface="Arial"/>
                <a:cs typeface="Arial"/>
              </a:rPr>
              <a:t>Push Communications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Letters, </a:t>
            </a:r>
            <a:r>
              <a:rPr dirty="0" sz="1000" spc="-15">
                <a:latin typeface="Arial"/>
                <a:cs typeface="Arial"/>
              </a:rPr>
              <a:t>Memo, </a:t>
            </a:r>
            <a:r>
              <a:rPr dirty="0" sz="1000">
                <a:latin typeface="Arial"/>
                <a:cs typeface="Arial"/>
              </a:rPr>
              <a:t>Reports,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marL="805815" marR="5080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No Guarantee that recipient has received or understood the  message.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50"/>
              </a:lnSpc>
            </a:pPr>
            <a:r>
              <a:rPr dirty="0" sz="1000" spc="-10">
                <a:latin typeface="Arial"/>
                <a:cs typeface="Arial"/>
              </a:rPr>
              <a:t>Always </a:t>
            </a:r>
            <a:r>
              <a:rPr dirty="0" sz="1000" spc="-5">
                <a:latin typeface="Arial"/>
                <a:cs typeface="Arial"/>
              </a:rPr>
              <a:t>ask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‘read receipt’ or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‘acknowledgment’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Pull</a:t>
            </a:r>
            <a:r>
              <a:rPr dirty="0" sz="1100" spc="-10">
                <a:latin typeface="Arial"/>
                <a:cs typeface="Arial"/>
              </a:rPr>
              <a:t> Communications</a:t>
            </a:r>
            <a:endParaRPr sz="1100">
              <a:latin typeface="Arial"/>
              <a:cs typeface="Arial"/>
            </a:endParaRPr>
          </a:p>
          <a:p>
            <a:pPr marL="805815" marR="19621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Information repositories, such as Moodle, shared </a:t>
            </a:r>
            <a:r>
              <a:rPr dirty="0" sz="1000" spc="-10">
                <a:latin typeface="Arial"/>
                <a:cs typeface="Arial"/>
              </a:rPr>
              <a:t>drives, 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marL="805815" marR="795655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User selects the information </a:t>
            </a:r>
            <a:r>
              <a:rPr dirty="0" sz="1000" spc="-10">
                <a:latin typeface="Arial"/>
                <a:cs typeface="Arial"/>
              </a:rPr>
              <a:t>relevant </a:t>
            </a:r>
            <a:r>
              <a:rPr dirty="0" sz="1000" spc="-5">
                <a:latin typeface="Arial"/>
                <a:cs typeface="Arial"/>
              </a:rPr>
              <a:t>to them.  Requires considerable </a:t>
            </a:r>
            <a:r>
              <a:rPr dirty="0" sz="1000" spc="-15">
                <a:latin typeface="Arial"/>
                <a:cs typeface="Arial"/>
              </a:rPr>
              <a:t>levels </a:t>
            </a:r>
            <a:r>
              <a:rPr dirty="0" sz="1000" spc="-5">
                <a:latin typeface="Arial"/>
                <a:cs typeface="Arial"/>
              </a:rPr>
              <a:t>of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control.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Communication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17830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Communications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7105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8824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925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077428"/>
            <a:ext cx="3856990" cy="1854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Communication Requirements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Requirements are defined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combining the type </a:t>
            </a:r>
            <a:r>
              <a:rPr dirty="0" sz="1100" spc="-10">
                <a:latin typeface="Arial"/>
                <a:cs typeface="Arial"/>
              </a:rPr>
              <a:t>and format </a:t>
            </a:r>
            <a:r>
              <a:rPr dirty="0" sz="1100" spc="-5">
                <a:latin typeface="Arial"/>
                <a:cs typeface="Arial"/>
              </a:rPr>
              <a:t>of  </a:t>
            </a:r>
            <a:r>
              <a:rPr dirty="0" sz="1100" spc="-10">
                <a:latin typeface="Arial"/>
                <a:cs typeface="Arial"/>
              </a:rPr>
              <a:t>information needed </a:t>
            </a:r>
            <a:r>
              <a:rPr dirty="0" sz="1100" spc="-5">
                <a:latin typeface="Arial"/>
                <a:cs typeface="Arial"/>
              </a:rPr>
              <a:t>with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analysis of the </a:t>
            </a:r>
            <a:r>
              <a:rPr dirty="0" sz="1100" spc="-15">
                <a:latin typeface="Arial"/>
                <a:cs typeface="Arial"/>
              </a:rPr>
              <a:t>value </a:t>
            </a:r>
            <a:r>
              <a:rPr dirty="0" sz="1100" spc="-5">
                <a:latin typeface="Arial"/>
                <a:cs typeface="Arial"/>
              </a:rPr>
              <a:t>of that  information,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instance technical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information;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Format: drawing, </a:t>
            </a:r>
            <a:r>
              <a:rPr dirty="0" sz="1100" spc="-5">
                <a:latin typeface="Arial"/>
                <a:cs typeface="Arial"/>
              </a:rPr>
              <a:t>specification, or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both?</a:t>
            </a:r>
            <a:endParaRPr sz="1100">
              <a:latin typeface="Arial"/>
              <a:cs typeface="Arial"/>
            </a:endParaRPr>
          </a:p>
          <a:p>
            <a:pPr marL="289560" marR="387985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Arial"/>
                <a:cs typeface="Arial"/>
              </a:rPr>
              <a:t>Value: </a:t>
            </a:r>
            <a:r>
              <a:rPr dirty="0" sz="1100" spc="-15">
                <a:latin typeface="Arial"/>
                <a:cs typeface="Arial"/>
              </a:rPr>
              <a:t>Drawing </a:t>
            </a:r>
            <a:r>
              <a:rPr dirty="0" sz="1100" spc="-5">
                <a:latin typeface="Arial"/>
                <a:cs typeface="Arial"/>
              </a:rPr>
              <a:t>of Air Handler is vital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installation;  </a:t>
            </a:r>
            <a:r>
              <a:rPr dirty="0" sz="1100" spc="-10">
                <a:latin typeface="Arial"/>
                <a:cs typeface="Arial"/>
              </a:rPr>
              <a:t>performance </a:t>
            </a:r>
            <a:r>
              <a:rPr dirty="0" sz="1100" spc="-5">
                <a:latin typeface="Arial"/>
                <a:cs typeface="Arial"/>
              </a:rPr>
              <a:t>specification is vital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 spc="-5">
                <a:latin typeface="Arial"/>
                <a:cs typeface="Arial"/>
              </a:rPr>
              <a:t> purchase</a:t>
            </a:r>
            <a:endParaRPr sz="1100">
              <a:latin typeface="Arial"/>
              <a:cs typeface="Arial"/>
            </a:endParaRPr>
          </a:p>
          <a:p>
            <a:pPr marL="12700" marR="20320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Project Resources should only </a:t>
            </a:r>
            <a:r>
              <a:rPr dirty="0" sz="1100" spc="-10">
                <a:latin typeface="Arial"/>
                <a:cs typeface="Arial"/>
              </a:rPr>
              <a:t>be used on communications 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contribute </a:t>
            </a:r>
            <a:r>
              <a:rPr dirty="0" sz="1100" spc="-5">
                <a:latin typeface="Arial"/>
                <a:cs typeface="Arial"/>
              </a:rPr>
              <a:t>to project success or </a:t>
            </a:r>
            <a:r>
              <a:rPr dirty="0" sz="1100" spc="-10">
                <a:latin typeface="Arial"/>
                <a:cs typeface="Arial"/>
              </a:rPr>
              <a:t>where </a:t>
            </a:r>
            <a:r>
              <a:rPr dirty="0" sz="1100" spc="-15">
                <a:latin typeface="Arial"/>
                <a:cs typeface="Arial"/>
              </a:rPr>
              <a:t>lack </a:t>
            </a:r>
            <a:r>
              <a:rPr dirty="0" sz="1100" spc="-5">
                <a:latin typeface="Arial"/>
                <a:cs typeface="Arial"/>
              </a:rPr>
              <a:t>of  </a:t>
            </a:r>
            <a:r>
              <a:rPr dirty="0" sz="1100" spc="-10">
                <a:latin typeface="Arial"/>
                <a:cs typeface="Arial"/>
              </a:rPr>
              <a:t>communications </a:t>
            </a:r>
            <a:r>
              <a:rPr dirty="0" sz="1100" spc="-5">
                <a:latin typeface="Arial"/>
                <a:cs typeface="Arial"/>
              </a:rPr>
              <a:t>lead to project </a:t>
            </a:r>
            <a:r>
              <a:rPr dirty="0" sz="1100" spc="-10">
                <a:latin typeface="Arial"/>
                <a:cs typeface="Arial"/>
              </a:rPr>
              <a:t>failure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4408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6497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0308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4118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7928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30018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32107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8000" y="154564"/>
            <a:ext cx="4130675" cy="3169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6855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Communications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85"/>
              </a:spcBef>
            </a:pPr>
            <a:r>
              <a:rPr dirty="0" sz="1100" spc="-10" b="1">
                <a:latin typeface="Arial"/>
                <a:cs typeface="Arial"/>
              </a:rPr>
              <a:t>Communication Requirements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251460" marR="327025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required to determine project </a:t>
            </a:r>
            <a:r>
              <a:rPr dirty="0" sz="1100" spc="-10">
                <a:latin typeface="Arial"/>
                <a:cs typeface="Arial"/>
              </a:rPr>
              <a:t>communications  </a:t>
            </a:r>
            <a:r>
              <a:rPr dirty="0" sz="1100" spc="-5">
                <a:latin typeface="Arial"/>
                <a:cs typeface="Arial"/>
              </a:rPr>
              <a:t>requirements typically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include: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Organisation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Charts</a:t>
            </a:r>
            <a:endParaRPr sz="1100">
              <a:latin typeface="Arial"/>
              <a:cs typeface="Arial"/>
            </a:endParaRPr>
          </a:p>
          <a:p>
            <a:pPr marL="528955" marR="400685">
              <a:lnSpc>
                <a:spcPct val="102699"/>
              </a:lnSpc>
              <a:spcBef>
                <a:spcPts val="290"/>
              </a:spcBef>
            </a:pPr>
            <a:r>
              <a:rPr dirty="0" sz="1100" spc="-5">
                <a:latin typeface="Arial"/>
                <a:cs typeface="Arial"/>
              </a:rPr>
              <a:t>Project Organisation </a:t>
            </a:r>
            <a:r>
              <a:rPr dirty="0" sz="1100" spc="-10">
                <a:latin typeface="Arial"/>
                <a:cs typeface="Arial"/>
              </a:rPr>
              <a:t>and Stakeholder </a:t>
            </a:r>
            <a:r>
              <a:rPr dirty="0" sz="1100" spc="-5">
                <a:latin typeface="Arial"/>
                <a:cs typeface="Arial"/>
              </a:rPr>
              <a:t>Responsibility  Relationships</a:t>
            </a:r>
            <a:endParaRPr sz="1100">
              <a:latin typeface="Arial"/>
              <a:cs typeface="Arial"/>
            </a:endParaRPr>
          </a:p>
          <a:p>
            <a:pPr marL="528955" marR="152400">
              <a:lnSpc>
                <a:spcPct val="102600"/>
              </a:lnSpc>
              <a:spcBef>
                <a:spcPts val="290"/>
              </a:spcBef>
            </a:pPr>
            <a:r>
              <a:rPr dirty="0" sz="1100" spc="-10">
                <a:latin typeface="Arial"/>
                <a:cs typeface="Arial"/>
              </a:rPr>
              <a:t>Disciplines, </a:t>
            </a:r>
            <a:r>
              <a:rPr dirty="0" sz="1100" spc="-5">
                <a:latin typeface="Arial"/>
                <a:cs typeface="Arial"/>
              </a:rPr>
              <a:t>Departments,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specialties </a:t>
            </a:r>
            <a:r>
              <a:rPr dirty="0" sz="1100" spc="-15">
                <a:latin typeface="Arial"/>
                <a:cs typeface="Arial"/>
              </a:rPr>
              <a:t>involved </a:t>
            </a:r>
            <a:r>
              <a:rPr dirty="0" sz="1100" spc="-5">
                <a:latin typeface="Arial"/>
                <a:cs typeface="Arial"/>
              </a:rPr>
              <a:t>in the  project</a:t>
            </a:r>
            <a:endParaRPr sz="1100">
              <a:latin typeface="Arial"/>
              <a:cs typeface="Arial"/>
            </a:endParaRPr>
          </a:p>
          <a:p>
            <a:pPr marL="528955" marR="442595">
              <a:lnSpc>
                <a:spcPct val="102600"/>
              </a:lnSpc>
              <a:spcBef>
                <a:spcPts val="290"/>
              </a:spcBef>
            </a:pPr>
            <a:r>
              <a:rPr dirty="0" sz="1100" spc="-5">
                <a:latin typeface="Arial"/>
                <a:cs typeface="Arial"/>
              </a:rPr>
              <a:t>Logistics of </a:t>
            </a:r>
            <a:r>
              <a:rPr dirty="0" sz="1100" spc="-15">
                <a:latin typeface="Arial"/>
                <a:cs typeface="Arial"/>
              </a:rPr>
              <a:t>how many </a:t>
            </a:r>
            <a:r>
              <a:rPr dirty="0" sz="1100" spc="-5">
                <a:latin typeface="Arial"/>
                <a:cs typeface="Arial"/>
              </a:rPr>
              <a:t>people will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15">
                <a:latin typeface="Arial"/>
                <a:cs typeface="Arial"/>
              </a:rPr>
              <a:t>involved </a:t>
            </a:r>
            <a:r>
              <a:rPr dirty="0" sz="1100" spc="-5">
                <a:latin typeface="Arial"/>
                <a:cs typeface="Arial"/>
              </a:rPr>
              <a:t>in the  project,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their location</a:t>
            </a:r>
            <a:endParaRPr sz="1100">
              <a:latin typeface="Arial"/>
              <a:cs typeface="Arial"/>
            </a:endParaRPr>
          </a:p>
          <a:p>
            <a:pPr algn="just" marL="528955" marR="1943100">
              <a:lnSpc>
                <a:spcPct val="124600"/>
              </a:lnSpc>
            </a:pPr>
            <a:r>
              <a:rPr dirty="0" sz="1100" spc="-5">
                <a:latin typeface="Arial"/>
                <a:cs typeface="Arial"/>
              </a:rPr>
              <a:t>Internal </a:t>
            </a:r>
            <a:r>
              <a:rPr dirty="0" sz="1100" spc="-10">
                <a:latin typeface="Arial"/>
                <a:cs typeface="Arial"/>
              </a:rPr>
              <a:t>Information needs  </a:t>
            </a:r>
            <a:r>
              <a:rPr dirty="0" sz="1100" spc="-5">
                <a:latin typeface="Arial"/>
                <a:cs typeface="Arial"/>
              </a:rPr>
              <a:t>External </a:t>
            </a:r>
            <a:r>
              <a:rPr dirty="0" sz="1100" spc="-10">
                <a:latin typeface="Arial"/>
                <a:cs typeface="Arial"/>
              </a:rPr>
              <a:t>information needs  Stakeholder Information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0675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2415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5875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7615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355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095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835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5757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7833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94279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324646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000" y="154564"/>
            <a:ext cx="4152900" cy="3196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10896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Communications	Outputs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85"/>
              </a:spcBef>
            </a:pPr>
            <a:r>
              <a:rPr dirty="0" sz="1100" spc="-10" b="1">
                <a:latin typeface="Arial"/>
                <a:cs typeface="Arial"/>
              </a:rPr>
              <a:t>Communications Management</a:t>
            </a:r>
            <a:r>
              <a:rPr dirty="0" sz="1100" spc="-5" b="1">
                <a:latin typeface="Arial"/>
                <a:cs typeface="Arial"/>
              </a:rPr>
              <a:t> Plan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Stakeholder Communication</a:t>
            </a:r>
            <a:r>
              <a:rPr dirty="0" sz="1100" spc="-5">
                <a:latin typeface="Arial"/>
                <a:cs typeface="Arial"/>
              </a:rPr>
              <a:t> Requirements</a:t>
            </a:r>
            <a:endParaRPr sz="1100">
              <a:latin typeface="Arial"/>
              <a:cs typeface="Arial"/>
            </a:endParaRPr>
          </a:p>
          <a:p>
            <a:pPr marL="528955" marR="43815">
              <a:lnSpc>
                <a:spcPct val="102600"/>
              </a:lnSpc>
              <a:spcBef>
                <a:spcPts val="15"/>
              </a:spcBef>
            </a:pP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communicated: Format, </a:t>
            </a:r>
            <a:r>
              <a:rPr dirty="0" sz="1100" spc="-5">
                <a:latin typeface="Arial"/>
                <a:cs typeface="Arial"/>
              </a:rPr>
              <a:t>Content,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of  detail</a:t>
            </a:r>
            <a:endParaRPr sz="1100">
              <a:latin typeface="Arial"/>
              <a:cs typeface="Arial"/>
            </a:endParaRPr>
          </a:p>
          <a:p>
            <a:pPr marL="528955" marR="473709">
              <a:lnSpc>
                <a:spcPct val="103800"/>
              </a:lnSpc>
            </a:pPr>
            <a:r>
              <a:rPr dirty="0" sz="1100" spc="-15">
                <a:latin typeface="Arial"/>
                <a:cs typeface="Arial"/>
              </a:rPr>
              <a:t>Person </a:t>
            </a:r>
            <a:r>
              <a:rPr dirty="0" sz="1100" spc="-10">
                <a:latin typeface="Arial"/>
                <a:cs typeface="Arial"/>
              </a:rPr>
              <a:t>Responsible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communicating information  </a:t>
            </a:r>
            <a:r>
              <a:rPr dirty="0" sz="1100" spc="-15">
                <a:latin typeface="Arial"/>
                <a:cs typeface="Arial"/>
              </a:rPr>
              <a:t>Person </a:t>
            </a:r>
            <a:r>
              <a:rPr dirty="0" sz="1100" spc="-5">
                <a:latin typeface="Arial"/>
                <a:cs typeface="Arial"/>
              </a:rPr>
              <a:t>or Groups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receive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information  Methods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20">
                <a:latin typeface="Arial"/>
                <a:cs typeface="Arial"/>
              </a:rPr>
              <a:t>Technologies </a:t>
            </a:r>
            <a:r>
              <a:rPr dirty="0" sz="1100" spc="-5">
                <a:latin typeface="Arial"/>
                <a:cs typeface="Arial"/>
              </a:rPr>
              <a:t>used: </a:t>
            </a:r>
            <a:r>
              <a:rPr dirty="0" sz="1100" spc="-25">
                <a:latin typeface="Arial"/>
                <a:cs typeface="Arial"/>
              </a:rPr>
              <a:t>Paper, </a:t>
            </a:r>
            <a:r>
              <a:rPr dirty="0" sz="1100" spc="-5">
                <a:latin typeface="Arial"/>
                <a:cs typeface="Arial"/>
              </a:rPr>
              <a:t>email, etc.  </a:t>
            </a:r>
            <a:r>
              <a:rPr dirty="0" sz="1100" spc="-15">
                <a:latin typeface="Arial"/>
                <a:cs typeface="Arial"/>
              </a:rPr>
              <a:t>Frequency </a:t>
            </a:r>
            <a:r>
              <a:rPr dirty="0" sz="1100" spc="-5">
                <a:latin typeface="Arial"/>
                <a:cs typeface="Arial"/>
              </a:rPr>
              <a:t>of the </a:t>
            </a:r>
            <a:r>
              <a:rPr dirty="0" sz="1100" spc="-10">
                <a:latin typeface="Arial"/>
                <a:cs typeface="Arial"/>
              </a:rPr>
              <a:t>communications: weekly; </a:t>
            </a:r>
            <a:r>
              <a:rPr dirty="0" sz="1100" spc="-5">
                <a:latin typeface="Arial"/>
                <a:cs typeface="Arial"/>
              </a:rPr>
              <a:t>monthly  Escalation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528955" marR="97155">
              <a:lnSpc>
                <a:spcPct val="102600"/>
              </a:lnSpc>
              <a:spcBef>
                <a:spcPts val="15"/>
              </a:spcBef>
            </a:pPr>
            <a:r>
              <a:rPr dirty="0" sz="1100" spc="-10">
                <a:latin typeface="Arial"/>
                <a:cs typeface="Arial"/>
              </a:rPr>
              <a:t>Method </a:t>
            </a:r>
            <a:r>
              <a:rPr dirty="0" sz="1100" spc="-5">
                <a:latin typeface="Arial"/>
                <a:cs typeface="Arial"/>
              </a:rPr>
              <a:t>of updating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refining the </a:t>
            </a:r>
            <a:r>
              <a:rPr dirty="0" sz="1100" spc="-10">
                <a:latin typeface="Arial"/>
                <a:cs typeface="Arial"/>
              </a:rPr>
              <a:t>communications </a:t>
            </a:r>
            <a:r>
              <a:rPr dirty="0" sz="1100" spc="-5">
                <a:latin typeface="Arial"/>
                <a:cs typeface="Arial"/>
              </a:rPr>
              <a:t>plan  as the project</a:t>
            </a:r>
            <a:r>
              <a:rPr dirty="0" sz="1100" spc="-10">
                <a:latin typeface="Arial"/>
                <a:cs typeface="Arial"/>
              </a:rPr>
              <a:t> progresses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ts val="1205"/>
              </a:lnSpc>
            </a:pPr>
            <a:r>
              <a:rPr dirty="0" sz="1100" spc="-5">
                <a:latin typeface="Arial"/>
                <a:cs typeface="Arial"/>
              </a:rPr>
              <a:t>Glossary</a:t>
            </a:r>
            <a:endParaRPr sz="1100">
              <a:latin typeface="Arial"/>
              <a:cs typeface="Arial"/>
            </a:endParaRPr>
          </a:p>
          <a:p>
            <a:pPr marL="805815" marR="344805">
              <a:lnSpc>
                <a:spcPts val="1200"/>
              </a:lnSpc>
              <a:spcBef>
                <a:spcPts val="30"/>
              </a:spcBef>
            </a:pPr>
            <a:r>
              <a:rPr dirty="0" sz="1000" spc="-5">
                <a:latin typeface="Arial"/>
                <a:cs typeface="Arial"/>
              </a:rPr>
              <a:t>‘CPM’ - ‘Critical </a:t>
            </a:r>
            <a:r>
              <a:rPr dirty="0" sz="1000" spc="-15">
                <a:latin typeface="Arial"/>
                <a:cs typeface="Arial"/>
              </a:rPr>
              <a:t>Path </a:t>
            </a:r>
            <a:r>
              <a:rPr dirty="0" sz="1000" spc="-5">
                <a:latin typeface="Arial"/>
                <a:cs typeface="Arial"/>
              </a:rPr>
              <a:t>Method’ or ‘Construction Project  Manager’?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‘CPI’ - ‘Consumer </a:t>
            </a:r>
            <a:r>
              <a:rPr dirty="0" sz="1000">
                <a:latin typeface="Arial"/>
                <a:cs typeface="Arial"/>
              </a:rPr>
              <a:t>Price </a:t>
            </a:r>
            <a:r>
              <a:rPr dirty="0" sz="1000" spc="-10">
                <a:latin typeface="Arial"/>
                <a:cs typeface="Arial"/>
              </a:rPr>
              <a:t>Index’ </a:t>
            </a:r>
            <a:r>
              <a:rPr dirty="0" sz="1000" spc="-5">
                <a:latin typeface="Arial"/>
                <a:cs typeface="Arial"/>
              </a:rPr>
              <a:t>or ‘Cost </a:t>
            </a:r>
            <a:r>
              <a:rPr dirty="0" sz="1000" spc="-10">
                <a:latin typeface="Arial"/>
                <a:cs typeface="Arial"/>
              </a:rPr>
              <a:t>Performance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Index’?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 Vesey</dc:creator>
  <dc:title>Project Communications Management</dc:title>
  <dcterms:created xsi:type="dcterms:W3CDTF">2020-02-05T16:32:51Z</dcterms:created>
  <dcterms:modified xsi:type="dcterms:W3CDTF">2020-02-05T16:32:51Z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2020-02-05T00:00:00Z</vt:filetime>
  </property>
</Properties>
</file>