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Default Extension="png" ContentType="image/png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9994" y="1030643"/>
            <a:ext cx="3890111" cy="372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78731" y="3344092"/>
            <a:ext cx="266064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7.xml"/><Relationship Id="rId3" Type="http://schemas.openxmlformats.org/officeDocument/2006/relationships/hyperlink" Target="mailto:paul.vesey@lit.ie" TargetMode="External"/><Relationship Id="rId4" Type="http://schemas.openxmlformats.org/officeDocument/2006/relationships/hyperlink" Target="mailto:y@lit.ie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17.xml"/><Relationship Id="rId5" Type="http://schemas.openxmlformats.org/officeDocument/2006/relationships/image" Target="../media/image2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17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17.xml"/><Relationship Id="rId5" Type="http://schemas.openxmlformats.org/officeDocument/2006/relationships/hyperlink" Target="http://www.achilles.ie/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17.xml"/><Relationship Id="rId5" Type="http://schemas.openxmlformats.org/officeDocument/2006/relationships/hyperlink" Target="http://www.etenders.gov.ie/" TargetMode="Externa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17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17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17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17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17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17.xml"/><Relationship Id="rId5" Type="http://schemas.openxmlformats.org/officeDocument/2006/relationships/image" Target="../media/image3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17.xml"/><Relationship Id="rId5" Type="http://schemas.openxmlformats.org/officeDocument/2006/relationships/image" Target="../media/image4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17.xml"/><Relationship Id="rId5" Type="http://schemas.openxmlformats.org/officeDocument/2006/relationships/image" Target="../media/image5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17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17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1.xml"/><Relationship Id="rId5" Type="http://schemas.openxmlformats.org/officeDocument/2006/relationships/image" Target="../media/image6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1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1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1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1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1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1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1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1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1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1.xml"/><Relationship Id="rId5" Type="http://schemas.openxmlformats.org/officeDocument/2006/relationships/hyperlink" Target="http://www.donseed.com/" TargetMode="External"/><Relationship Id="rId6" Type="http://schemas.openxmlformats.org/officeDocument/2006/relationships/image" Target="../media/image7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1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3.xml"/><Relationship Id="rId5" Type="http://schemas.openxmlformats.org/officeDocument/2006/relationships/image" Target="../media/image8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3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3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3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3.xml"/><Relationship Id="rId5" Type="http://schemas.openxmlformats.org/officeDocument/2006/relationships/image" Target="../media/image9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image" Target="../media/image1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9994" y="1030643"/>
            <a:ext cx="3888104" cy="372745"/>
          </a:xfrm>
          <a:prstGeom prst="rect"/>
          <a:solidFill>
            <a:srgbClr val="3333B2"/>
          </a:solidFill>
        </p:spPr>
        <p:txBody>
          <a:bodyPr wrap="square" lIns="0" tIns="533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dirty="0" spc="15"/>
              <a:t>Project Procurement</a:t>
            </a:r>
            <a:r>
              <a:rPr dirty="0" spc="-15"/>
              <a:t> </a:t>
            </a:r>
            <a:r>
              <a:rPr dirty="0" spc="20"/>
              <a:t>Management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00060" y="1603018"/>
            <a:ext cx="1436370" cy="10420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2032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Arial"/>
                <a:cs typeface="Arial"/>
              </a:rPr>
              <a:t>Paul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Vesey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800" spc="-5">
                <a:latin typeface="Arial"/>
                <a:cs typeface="Arial"/>
              </a:rPr>
              <a:t>Limerick Institute of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Technology</a:t>
            </a:r>
            <a:endParaRPr sz="800">
              <a:latin typeface="Arial"/>
              <a:cs typeface="Arial"/>
            </a:endParaRPr>
          </a:p>
          <a:p>
            <a:pPr algn="ctr" marR="20320">
              <a:lnSpc>
                <a:spcPct val="100000"/>
              </a:lnSpc>
              <a:spcBef>
                <a:spcPts val="585"/>
              </a:spcBef>
            </a:pPr>
            <a:r>
              <a:rPr dirty="0" sz="800" spc="-5" i="1">
                <a:latin typeface="Arial"/>
                <a:cs typeface="Arial"/>
                <a:hlinkClick r:id="rId3"/>
              </a:rPr>
              <a:t>paul.vese</a:t>
            </a:r>
            <a:r>
              <a:rPr dirty="0" sz="800" spc="-5" i="1">
                <a:latin typeface="Arial"/>
                <a:cs typeface="Arial"/>
                <a:hlinkClick r:id="rId4"/>
              </a:rPr>
              <a:t>y@lit.ie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algn="ctr" marR="20320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Spring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2020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74"/>
            <a:ext cx="4608195" cy="519430"/>
          </a:xfrm>
          <a:custGeom>
            <a:avLst/>
            <a:gdLst/>
            <a:ahLst/>
            <a:cxnLst/>
            <a:rect l="l" t="t" r="r" b="b"/>
            <a:pathLst>
              <a:path w="4608195" h="519430">
                <a:moveTo>
                  <a:pt x="0" y="518909"/>
                </a:moveTo>
                <a:lnTo>
                  <a:pt x="4608004" y="518909"/>
                </a:lnTo>
                <a:lnTo>
                  <a:pt x="4608004" y="0"/>
                </a:lnTo>
                <a:lnTo>
                  <a:pt x="0" y="0"/>
                </a:lnTo>
                <a:lnTo>
                  <a:pt x="0" y="51890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418515" y="477339"/>
            <a:ext cx="7912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000" y="477339"/>
            <a:ext cx="2666365" cy="47180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R="5080">
              <a:lnSpc>
                <a:spcPct val="106700"/>
              </a:lnSpc>
              <a:spcBef>
                <a:spcPts val="2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 Purchases and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Acquisitions 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59136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80139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56560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1258758"/>
            <a:ext cx="3872865" cy="15919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Make-or-Buy Analysis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Produced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the project </a:t>
            </a:r>
            <a:r>
              <a:rPr dirty="0" sz="1100" spc="-10">
                <a:latin typeface="Arial"/>
                <a:cs typeface="Arial"/>
              </a:rPr>
              <a:t>team </a:t>
            </a:r>
            <a:r>
              <a:rPr dirty="0" sz="1100" spc="-5">
                <a:latin typeface="Arial"/>
                <a:cs typeface="Arial"/>
              </a:rPr>
              <a:t>or bought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</a:t>
            </a:r>
            <a:endParaRPr sz="1100">
              <a:latin typeface="Arial"/>
              <a:cs typeface="Arial"/>
            </a:endParaRPr>
          </a:p>
          <a:p>
            <a:pPr marL="289560" marR="212725">
              <a:lnSpc>
                <a:spcPct val="102600"/>
              </a:lnSpc>
              <a:spcBef>
                <a:spcPts val="295"/>
              </a:spcBef>
            </a:pPr>
            <a:r>
              <a:rPr dirty="0" sz="1100" spc="-10">
                <a:latin typeface="Arial"/>
                <a:cs typeface="Arial"/>
              </a:rPr>
              <a:t>Needs </a:t>
            </a:r>
            <a:r>
              <a:rPr dirty="0" sz="1100" spc="-5">
                <a:latin typeface="Arial"/>
                <a:cs typeface="Arial"/>
              </a:rPr>
              <a:t>to consider </a:t>
            </a:r>
            <a:r>
              <a:rPr dirty="0" sz="1100">
                <a:latin typeface="Arial"/>
                <a:cs typeface="Arial"/>
              </a:rPr>
              <a:t>short-term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long-term </a:t>
            </a:r>
            <a:r>
              <a:rPr dirty="0" sz="1100" spc="-10">
                <a:latin typeface="Arial"/>
                <a:cs typeface="Arial"/>
              </a:rPr>
              <a:t>business  </a:t>
            </a:r>
            <a:r>
              <a:rPr dirty="0" sz="1100" spc="-5">
                <a:latin typeface="Arial"/>
                <a:cs typeface="Arial"/>
              </a:rPr>
              <a:t>planning. Purchase of Assets; Acquisition of Corporate  Capability </a:t>
            </a:r>
            <a:r>
              <a:rPr dirty="0" sz="1100" spc="-10">
                <a:latin typeface="Arial"/>
                <a:cs typeface="Arial"/>
              </a:rPr>
              <a:t>and Knowledge</a:t>
            </a:r>
            <a:r>
              <a:rPr dirty="0" sz="1100" spc="-5">
                <a:latin typeface="Arial"/>
                <a:cs typeface="Arial"/>
              </a:rPr>
              <a:t> etc.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5" b="1">
                <a:latin typeface="Arial"/>
                <a:cs typeface="Arial"/>
              </a:rPr>
              <a:t>Expert</a:t>
            </a:r>
            <a:r>
              <a:rPr dirty="0" sz="1100" spc="-10" b="1">
                <a:latin typeface="Arial"/>
                <a:cs typeface="Arial"/>
              </a:rPr>
              <a:t> Judgement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Can be used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5">
                <a:latin typeface="Arial"/>
                <a:cs typeface="Arial"/>
              </a:rPr>
              <a:t>develop </a:t>
            </a:r>
            <a:r>
              <a:rPr dirty="0" sz="1100" spc="-5">
                <a:latin typeface="Arial"/>
                <a:cs typeface="Arial"/>
              </a:rPr>
              <a:t>or modify </a:t>
            </a:r>
            <a:r>
              <a:rPr dirty="0" sz="1100">
                <a:latin typeface="Arial"/>
                <a:cs typeface="Arial"/>
              </a:rPr>
              <a:t>criteria </a:t>
            </a:r>
            <a:r>
              <a:rPr dirty="0" sz="1100" spc="-10">
                <a:latin typeface="Arial"/>
                <a:cs typeface="Arial"/>
              </a:rPr>
              <a:t>used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5">
                <a:latin typeface="Arial"/>
                <a:cs typeface="Arial"/>
              </a:rPr>
              <a:t>evaluate  </a:t>
            </a:r>
            <a:r>
              <a:rPr dirty="0" sz="1100" spc="-10">
                <a:latin typeface="Arial"/>
                <a:cs typeface="Arial"/>
              </a:rPr>
              <a:t>offers </a:t>
            </a:r>
            <a:r>
              <a:rPr dirty="0" sz="1100" spc="-5">
                <a:latin typeface="Arial"/>
                <a:cs typeface="Arial"/>
              </a:rPr>
              <a:t>or proposals: </a:t>
            </a:r>
            <a:r>
              <a:rPr dirty="0" sz="1100" spc="-25">
                <a:latin typeface="Arial"/>
                <a:cs typeface="Arial"/>
              </a:rPr>
              <a:t>Typical </a:t>
            </a:r>
            <a:r>
              <a:rPr dirty="0" sz="1100" spc="-15">
                <a:latin typeface="Arial"/>
                <a:cs typeface="Arial"/>
              </a:rPr>
              <a:t>example, </a:t>
            </a:r>
            <a:r>
              <a:rPr dirty="0" sz="1100" spc="-5">
                <a:latin typeface="Arial"/>
                <a:cs typeface="Arial"/>
              </a:rPr>
              <a:t>Legal</a:t>
            </a:r>
            <a:r>
              <a:rPr dirty="0" sz="1100" spc="8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Experts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74"/>
            <a:ext cx="4608195" cy="519430"/>
          </a:xfrm>
          <a:custGeom>
            <a:avLst/>
            <a:gdLst/>
            <a:ahLst/>
            <a:cxnLst/>
            <a:rect l="l" t="t" r="r" b="b"/>
            <a:pathLst>
              <a:path w="4608195" h="519430">
                <a:moveTo>
                  <a:pt x="0" y="518909"/>
                </a:moveTo>
                <a:lnTo>
                  <a:pt x="4608004" y="518909"/>
                </a:lnTo>
                <a:lnTo>
                  <a:pt x="4608004" y="0"/>
                </a:lnTo>
                <a:lnTo>
                  <a:pt x="0" y="0"/>
                </a:lnTo>
                <a:lnTo>
                  <a:pt x="0" y="51890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418515" y="477339"/>
            <a:ext cx="7912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000" y="477339"/>
            <a:ext cx="2666365" cy="47180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R="5080">
              <a:lnSpc>
                <a:spcPct val="106700"/>
              </a:lnSpc>
              <a:spcBef>
                <a:spcPts val="2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 Purchases and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Acquisitions 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64796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83775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02116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17299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32483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8738" y="247666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5363" y="268041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47294" y="1315362"/>
            <a:ext cx="2447290" cy="147828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 b="1">
                <a:latin typeface="Arial"/>
                <a:cs typeface="Arial"/>
              </a:rPr>
              <a:t>Contract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Types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13199"/>
              </a:lnSpc>
              <a:spcBef>
                <a:spcPts val="160"/>
              </a:spcBef>
            </a:pPr>
            <a:r>
              <a:rPr dirty="0" sz="1100" spc="-15">
                <a:latin typeface="Arial"/>
                <a:cs typeface="Arial"/>
              </a:rPr>
              <a:t>Fixed </a:t>
            </a:r>
            <a:r>
              <a:rPr dirty="0" sz="1100" spc="-5">
                <a:latin typeface="Arial"/>
                <a:cs typeface="Arial"/>
              </a:rPr>
              <a:t>Price or </a:t>
            </a:r>
            <a:r>
              <a:rPr dirty="0" sz="1100" spc="-10">
                <a:latin typeface="Arial"/>
                <a:cs typeface="Arial"/>
              </a:rPr>
              <a:t>Lump-sum contracts  </a:t>
            </a:r>
            <a:r>
              <a:rPr dirty="0" sz="1100" spc="-5">
                <a:latin typeface="Arial"/>
                <a:cs typeface="Arial"/>
              </a:rPr>
              <a:t>Cost </a:t>
            </a:r>
            <a:r>
              <a:rPr dirty="0" sz="1100" spc="-10">
                <a:latin typeface="Arial"/>
                <a:cs typeface="Arial"/>
              </a:rPr>
              <a:t>Reimbursable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Contracts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ts val="12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Cost plus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Fee</a:t>
            </a:r>
            <a:endParaRPr sz="1000">
              <a:latin typeface="Arial"/>
              <a:cs typeface="Arial"/>
            </a:endParaRPr>
          </a:p>
          <a:p>
            <a:pPr marL="566420" marR="233045">
              <a:lnSpc>
                <a:spcPts val="1200"/>
              </a:lnSpc>
              <a:spcBef>
                <a:spcPts val="35"/>
              </a:spcBef>
            </a:pPr>
            <a:r>
              <a:rPr dirty="0" sz="1000" spc="-5">
                <a:latin typeface="Arial"/>
                <a:cs typeface="Arial"/>
              </a:rPr>
              <a:t>Cost plus </a:t>
            </a:r>
            <a:r>
              <a:rPr dirty="0" sz="1000" spc="-10">
                <a:latin typeface="Arial"/>
                <a:cs typeface="Arial"/>
              </a:rPr>
              <a:t>Percentage </a:t>
            </a:r>
            <a:r>
              <a:rPr dirty="0" sz="1000" spc="-5">
                <a:latin typeface="Arial"/>
                <a:cs typeface="Arial"/>
              </a:rPr>
              <a:t>of Cost  Cost plus </a:t>
            </a:r>
            <a:r>
              <a:rPr dirty="0" sz="1000" spc="-10">
                <a:latin typeface="Arial"/>
                <a:cs typeface="Arial"/>
              </a:rPr>
              <a:t>Fixed</a:t>
            </a:r>
            <a:r>
              <a:rPr dirty="0" sz="1000" spc="-15">
                <a:latin typeface="Arial"/>
                <a:cs typeface="Arial"/>
              </a:rPr>
              <a:t> Fee</a:t>
            </a:r>
            <a:endParaRPr sz="1000">
              <a:latin typeface="Arial"/>
              <a:cs typeface="Arial"/>
            </a:endParaRPr>
          </a:p>
          <a:p>
            <a:pPr marL="566420">
              <a:lnSpc>
                <a:spcPts val="1150"/>
              </a:lnSpc>
            </a:pPr>
            <a:r>
              <a:rPr dirty="0" sz="1000" spc="-5">
                <a:latin typeface="Arial"/>
                <a:cs typeface="Arial"/>
              </a:rPr>
              <a:t>Cost plus Incentive</a:t>
            </a:r>
            <a:r>
              <a:rPr dirty="0" sz="1000" spc="-15">
                <a:latin typeface="Arial"/>
                <a:cs typeface="Arial"/>
              </a:rPr>
              <a:t> Fee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55"/>
              </a:spcBef>
            </a:pPr>
            <a:r>
              <a:rPr dirty="0" sz="1100" spc="-10">
                <a:latin typeface="Arial"/>
                <a:cs typeface="Arial"/>
              </a:rPr>
              <a:t>Time and </a:t>
            </a:r>
            <a:r>
              <a:rPr dirty="0" sz="1100" spc="-5">
                <a:latin typeface="Arial"/>
                <a:cs typeface="Arial"/>
              </a:rPr>
              <a:t>Material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Contracts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74"/>
            <a:ext cx="4608195" cy="519430"/>
          </a:xfrm>
          <a:custGeom>
            <a:avLst/>
            <a:gdLst/>
            <a:ahLst/>
            <a:cxnLst/>
            <a:rect l="l" t="t" r="r" b="b"/>
            <a:pathLst>
              <a:path w="4608195" h="519430">
                <a:moveTo>
                  <a:pt x="0" y="518909"/>
                </a:moveTo>
                <a:lnTo>
                  <a:pt x="4608004" y="518909"/>
                </a:lnTo>
                <a:lnTo>
                  <a:pt x="4608004" y="0"/>
                </a:lnTo>
                <a:lnTo>
                  <a:pt x="0" y="0"/>
                </a:lnTo>
                <a:lnTo>
                  <a:pt x="0" y="51890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418515" y="477339"/>
            <a:ext cx="7912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000" y="477339"/>
            <a:ext cx="2666365" cy="47180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R="5080">
              <a:lnSpc>
                <a:spcPct val="106700"/>
              </a:lnSpc>
              <a:spcBef>
                <a:spcPts val="2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 Purchases and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Acquisitions 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29642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50646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171649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192652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11631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8738" y="229974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5363" y="250348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5363" y="271352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95363" y="292355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24395" y="1173858"/>
            <a:ext cx="2753360" cy="18630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Standard </a:t>
            </a:r>
            <a:r>
              <a:rPr dirty="0" sz="1100" spc="-10">
                <a:latin typeface="Arial"/>
                <a:cs typeface="Arial"/>
              </a:rPr>
              <a:t>Forms and </a:t>
            </a:r>
            <a:r>
              <a:rPr dirty="0" sz="1100" spc="-5">
                <a:latin typeface="Arial"/>
                <a:cs typeface="Arial"/>
              </a:rPr>
              <a:t>Standard </a:t>
            </a:r>
            <a:r>
              <a:rPr dirty="0" sz="1100" spc="-10">
                <a:latin typeface="Arial"/>
                <a:cs typeface="Arial"/>
              </a:rPr>
              <a:t>Contracts  </a:t>
            </a:r>
            <a:r>
              <a:rPr dirty="0" sz="1100" spc="-5">
                <a:latin typeface="Arial"/>
                <a:cs typeface="Arial"/>
              </a:rPr>
              <a:t>Standard Descriptions of Procurement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Items  Specifications</a:t>
            </a:r>
            <a:endParaRPr sz="1100">
              <a:latin typeface="Arial"/>
              <a:cs typeface="Arial"/>
            </a:endParaRPr>
          </a:p>
          <a:p>
            <a:pPr marL="12700" marR="1009650">
              <a:lnSpc>
                <a:spcPct val="113199"/>
              </a:lnSpc>
              <a:spcBef>
                <a:spcPts val="160"/>
              </a:spcBef>
            </a:pPr>
            <a:r>
              <a:rPr dirty="0" sz="1100" spc="-10">
                <a:latin typeface="Arial"/>
                <a:cs typeface="Arial"/>
              </a:rPr>
              <a:t>Non </a:t>
            </a:r>
            <a:r>
              <a:rPr dirty="0" sz="1100" spc="-5">
                <a:latin typeface="Arial"/>
                <a:cs typeface="Arial"/>
              </a:rPr>
              <a:t>Disclosure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Agreements  </a:t>
            </a:r>
            <a:r>
              <a:rPr dirty="0" sz="1100" spc="-5">
                <a:latin typeface="Arial"/>
                <a:cs typeface="Arial"/>
              </a:rPr>
              <a:t>Proposal </a:t>
            </a:r>
            <a:r>
              <a:rPr dirty="0" sz="1100" spc="-10">
                <a:latin typeface="Arial"/>
                <a:cs typeface="Arial"/>
              </a:rPr>
              <a:t>Evaluation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Criteria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000" spc="-35">
                <a:latin typeface="Arial"/>
                <a:cs typeface="Arial"/>
              </a:rPr>
              <a:t>MEAT</a:t>
            </a:r>
            <a:endParaRPr sz="1000">
              <a:latin typeface="Arial"/>
              <a:cs typeface="Arial"/>
            </a:endParaRPr>
          </a:p>
          <a:p>
            <a:pPr marL="12700" marR="1071880">
              <a:lnSpc>
                <a:spcPct val="125299"/>
              </a:lnSpc>
              <a:spcBef>
                <a:spcPts val="20"/>
              </a:spcBef>
            </a:pPr>
            <a:r>
              <a:rPr dirty="0" sz="1100" spc="-5">
                <a:latin typeface="Arial"/>
                <a:cs typeface="Arial"/>
              </a:rPr>
              <a:t>Intellectual </a:t>
            </a:r>
            <a:r>
              <a:rPr dirty="0" sz="1100">
                <a:latin typeface="Arial"/>
                <a:cs typeface="Arial"/>
              </a:rPr>
              <a:t>Property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Rights  </a:t>
            </a:r>
            <a:r>
              <a:rPr dirty="0" sz="1100">
                <a:latin typeface="Arial"/>
                <a:cs typeface="Arial"/>
              </a:rPr>
              <a:t>Expert</a:t>
            </a:r>
            <a:r>
              <a:rPr dirty="0" sz="1100" spc="-10">
                <a:latin typeface="Arial"/>
                <a:cs typeface="Arial"/>
              </a:rPr>
              <a:t> Judgement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15">
                <a:latin typeface="Arial"/>
                <a:cs typeface="Arial"/>
              </a:rPr>
              <a:t>Refer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Book and previous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notes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31325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8738" y="180033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95216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210399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225582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40766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71132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86315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08000" y="101733"/>
            <a:ext cx="4055110" cy="2865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784475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403600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Purchases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Acquisitions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</a:pPr>
            <a:r>
              <a:rPr dirty="0" sz="1100" spc="-10" b="1">
                <a:latin typeface="Arial"/>
                <a:cs typeface="Arial"/>
              </a:rPr>
              <a:t>Procurement Management</a:t>
            </a:r>
            <a:r>
              <a:rPr dirty="0" sz="1100" spc="-5" b="1">
                <a:latin typeface="Arial"/>
                <a:cs typeface="Arial"/>
              </a:rPr>
              <a:t> Plan</a:t>
            </a:r>
            <a:endParaRPr sz="1100">
              <a:latin typeface="Arial"/>
              <a:cs typeface="Arial"/>
            </a:endParaRPr>
          </a:p>
          <a:p>
            <a:pPr marL="528955" marR="160020">
              <a:lnSpc>
                <a:spcPts val="1200"/>
              </a:lnSpc>
              <a:spcBef>
                <a:spcPts val="315"/>
              </a:spcBef>
            </a:pPr>
            <a:r>
              <a:rPr dirty="0" sz="1100" spc="-5">
                <a:latin typeface="Arial"/>
                <a:cs typeface="Arial"/>
              </a:rPr>
              <a:t>Describes </a:t>
            </a:r>
            <a:r>
              <a:rPr dirty="0" sz="1100" spc="-15">
                <a:latin typeface="Arial"/>
                <a:cs typeface="Arial"/>
              </a:rPr>
              <a:t>how </a:t>
            </a:r>
            <a:r>
              <a:rPr dirty="0" sz="1100" spc="-5">
                <a:latin typeface="Arial"/>
                <a:cs typeface="Arial"/>
              </a:rPr>
              <a:t>the procurement processes will </a:t>
            </a:r>
            <a:r>
              <a:rPr dirty="0" sz="1100" spc="-10">
                <a:latin typeface="Arial"/>
                <a:cs typeface="Arial"/>
              </a:rPr>
              <a:t>be  managed </a:t>
            </a:r>
            <a:r>
              <a:rPr dirty="0" sz="1100" spc="-5">
                <a:latin typeface="Arial"/>
                <a:cs typeface="Arial"/>
              </a:rPr>
              <a:t>from </a:t>
            </a:r>
            <a:r>
              <a:rPr dirty="0" sz="1100" spc="-15">
                <a:latin typeface="Arial"/>
                <a:cs typeface="Arial"/>
              </a:rPr>
              <a:t>developing </a:t>
            </a:r>
            <a:r>
              <a:rPr dirty="0" sz="1100" spc="-5">
                <a:latin typeface="Arial"/>
                <a:cs typeface="Arial"/>
              </a:rPr>
              <a:t>procurement documentation  through </a:t>
            </a:r>
            <a:r>
              <a:rPr dirty="0" sz="1100" spc="-10">
                <a:latin typeface="Arial"/>
                <a:cs typeface="Arial"/>
              </a:rPr>
              <a:t>contract closure.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Includes:</a:t>
            </a:r>
            <a:endParaRPr sz="1100">
              <a:latin typeface="Arial"/>
              <a:cs typeface="Arial"/>
            </a:endParaRPr>
          </a:p>
          <a:p>
            <a:pPr marL="805815" marR="1060450">
              <a:lnSpc>
                <a:spcPct val="100000"/>
              </a:lnSpc>
              <a:spcBef>
                <a:spcPts val="145"/>
              </a:spcBef>
            </a:pPr>
            <a:r>
              <a:rPr dirty="0" sz="1000" spc="-30">
                <a:latin typeface="Arial"/>
                <a:cs typeface="Arial"/>
              </a:rPr>
              <a:t>Types </a:t>
            </a:r>
            <a:r>
              <a:rPr dirty="0" sz="1000" spc="-5">
                <a:latin typeface="Arial"/>
                <a:cs typeface="Arial"/>
              </a:rPr>
              <a:t>of Contracts to be used  Standardised Procurement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Documents</a:t>
            </a:r>
            <a:endParaRPr sz="1000">
              <a:latin typeface="Arial"/>
              <a:cs typeface="Arial"/>
            </a:endParaRPr>
          </a:p>
          <a:p>
            <a:pPr marL="805815" marR="28575">
              <a:lnSpc>
                <a:spcPts val="1200"/>
              </a:lnSpc>
              <a:spcBef>
                <a:spcPts val="30"/>
              </a:spcBef>
            </a:pPr>
            <a:r>
              <a:rPr dirty="0" sz="1000" spc="-5">
                <a:latin typeface="Arial"/>
                <a:cs typeface="Arial"/>
              </a:rPr>
              <a:t>Co-ordinating Procurement with other project activities  Identifying </a:t>
            </a:r>
            <a:r>
              <a:rPr dirty="0" sz="1000" spc="-10">
                <a:latin typeface="Arial"/>
                <a:cs typeface="Arial"/>
              </a:rPr>
              <a:t>Performance </a:t>
            </a:r>
            <a:r>
              <a:rPr dirty="0" sz="1000" spc="-5">
                <a:latin typeface="Arial"/>
                <a:cs typeface="Arial"/>
              </a:rPr>
              <a:t>Bonds and/or Insurances  Establishing the form and format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5">
                <a:latin typeface="Arial"/>
                <a:cs typeface="Arial"/>
              </a:rPr>
              <a:t>contract statement of  work</a:t>
            </a:r>
            <a:endParaRPr sz="1000">
              <a:latin typeface="Arial"/>
              <a:cs typeface="Arial"/>
            </a:endParaRPr>
          </a:p>
          <a:p>
            <a:pPr marL="805815">
              <a:lnSpc>
                <a:spcPts val="1140"/>
              </a:lnSpc>
            </a:pPr>
            <a:r>
              <a:rPr dirty="0" sz="1000" spc="-5">
                <a:latin typeface="Arial"/>
                <a:cs typeface="Arial"/>
              </a:rPr>
              <a:t>Prequal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sellers</a:t>
            </a:r>
            <a:endParaRPr sz="1000">
              <a:latin typeface="Arial"/>
              <a:cs typeface="Arial"/>
            </a:endParaRPr>
          </a:p>
          <a:p>
            <a:pPr marL="805815">
              <a:lnSpc>
                <a:spcPts val="1200"/>
              </a:lnSpc>
            </a:pPr>
            <a:r>
              <a:rPr dirty="0" sz="1000" spc="-5">
                <a:latin typeface="Arial"/>
                <a:cs typeface="Arial"/>
              </a:rPr>
              <a:t>Procurement Metrics to be used to </a:t>
            </a:r>
            <a:r>
              <a:rPr dirty="0" sz="1000" spc="-10">
                <a:latin typeface="Arial"/>
                <a:cs typeface="Arial"/>
              </a:rPr>
              <a:t>evaluate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sellers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17941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38944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59947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80950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99929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33455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51805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70148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63" y="288498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8738" y="306839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08000" y="101733"/>
            <a:ext cx="4055110" cy="3070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784475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403600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Purchases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Acquisitions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4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1530"/>
              </a:spcBef>
            </a:pPr>
            <a:r>
              <a:rPr dirty="0" sz="1100" spc="-10" b="1">
                <a:latin typeface="Arial"/>
                <a:cs typeface="Arial"/>
              </a:rPr>
              <a:t>Procurement </a:t>
            </a:r>
            <a:r>
              <a:rPr dirty="0" sz="1100" spc="-5" b="1">
                <a:latin typeface="Arial"/>
                <a:cs typeface="Arial"/>
              </a:rPr>
              <a:t>Statement of </a:t>
            </a:r>
            <a:r>
              <a:rPr dirty="0" sz="1100" spc="-25" b="1">
                <a:latin typeface="Arial"/>
                <a:cs typeface="Arial"/>
              </a:rPr>
              <a:t>Work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Defines the work to </a:t>
            </a:r>
            <a:r>
              <a:rPr dirty="0" sz="1100" spc="-10">
                <a:latin typeface="Arial"/>
                <a:cs typeface="Arial"/>
              </a:rPr>
              <a:t>be contracted.</a:t>
            </a:r>
            <a:endParaRPr sz="1100">
              <a:latin typeface="Arial"/>
              <a:cs typeface="Arial"/>
            </a:endParaRPr>
          </a:p>
          <a:p>
            <a:pPr marL="528955" marR="294640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Based on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Scope and </a:t>
            </a:r>
            <a:r>
              <a:rPr dirty="0" sz="1100">
                <a:latin typeface="Arial"/>
                <a:cs typeface="Arial"/>
              </a:rPr>
              <a:t>Primary </a:t>
            </a:r>
            <a:r>
              <a:rPr dirty="0" sz="1100" spc="-5">
                <a:latin typeface="Arial"/>
                <a:cs typeface="Arial"/>
              </a:rPr>
              <a:t>Statement of </a:t>
            </a:r>
            <a:r>
              <a:rPr dirty="0" sz="1100" spc="-15">
                <a:latin typeface="Arial"/>
                <a:cs typeface="Arial"/>
              </a:rPr>
              <a:t>Work  </a:t>
            </a:r>
            <a:r>
              <a:rPr dirty="0" sz="1100" spc="-30">
                <a:latin typeface="Arial"/>
                <a:cs typeface="Arial"/>
              </a:rPr>
              <a:t>Typically, </a:t>
            </a:r>
            <a:r>
              <a:rPr dirty="0" sz="1100" spc="-10">
                <a:latin typeface="Arial"/>
                <a:cs typeface="Arial"/>
              </a:rPr>
              <a:t>elaboration </a:t>
            </a:r>
            <a:r>
              <a:rPr dirty="0" sz="1100" spc="-5">
                <a:latin typeface="Arial"/>
                <a:cs typeface="Arial"/>
              </a:rPr>
              <a:t>is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required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0"/>
              </a:spcBef>
            </a:pPr>
            <a:r>
              <a:rPr dirty="0" sz="1100" spc="-5">
                <a:latin typeface="Arial"/>
                <a:cs typeface="Arial"/>
              </a:rPr>
              <a:t>Must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15">
                <a:latin typeface="Arial"/>
                <a:cs typeface="Arial"/>
              </a:rPr>
              <a:t>Clear, </a:t>
            </a:r>
            <a:r>
              <a:rPr dirty="0" sz="1100" spc="-5">
                <a:latin typeface="Arial"/>
                <a:cs typeface="Arial"/>
              </a:rPr>
              <a:t>Complete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Concise</a:t>
            </a:r>
            <a:endParaRPr sz="1100">
              <a:latin typeface="Arial"/>
              <a:cs typeface="Arial"/>
            </a:endParaRPr>
          </a:p>
          <a:p>
            <a:pPr marL="528955" marR="109855">
              <a:lnSpc>
                <a:spcPts val="1200"/>
              </a:lnSpc>
              <a:spcBef>
                <a:spcPts val="315"/>
              </a:spcBef>
            </a:pPr>
            <a:r>
              <a:rPr dirty="0" sz="1100" spc="-10">
                <a:latin typeface="Arial"/>
                <a:cs typeface="Arial"/>
              </a:rPr>
              <a:t>Requirements, </a:t>
            </a:r>
            <a:r>
              <a:rPr dirty="0" sz="1100" spc="-5">
                <a:latin typeface="Arial"/>
                <a:cs typeface="Arial"/>
              </a:rPr>
              <a:t>Acceptance Criteria, </a:t>
            </a:r>
            <a:r>
              <a:rPr dirty="0" sz="1100" spc="-10">
                <a:latin typeface="Arial"/>
                <a:cs typeface="Arial"/>
              </a:rPr>
              <a:t>Bonds, Insurances,  </a:t>
            </a:r>
            <a:r>
              <a:rPr dirty="0" sz="1100" spc="-5">
                <a:latin typeface="Arial"/>
                <a:cs typeface="Arial"/>
              </a:rPr>
              <a:t>Completion </a:t>
            </a:r>
            <a:r>
              <a:rPr dirty="0" sz="1100" spc="-10">
                <a:latin typeface="Arial"/>
                <a:cs typeface="Arial"/>
              </a:rPr>
              <a:t>Dates, </a:t>
            </a:r>
            <a:r>
              <a:rPr dirty="0" sz="1100" spc="-5">
                <a:latin typeface="Arial"/>
                <a:cs typeface="Arial"/>
              </a:rPr>
              <a:t>Liquidated </a:t>
            </a:r>
            <a:r>
              <a:rPr dirty="0" sz="1100" spc="-10">
                <a:latin typeface="Arial"/>
                <a:cs typeface="Arial"/>
              </a:rPr>
              <a:t>Damages</a:t>
            </a:r>
            <a:endParaRPr sz="1100">
              <a:latin typeface="Arial"/>
              <a:cs typeface="Arial"/>
            </a:endParaRPr>
          </a:p>
          <a:p>
            <a:pPr marL="805815">
              <a:lnSpc>
                <a:spcPct val="100000"/>
              </a:lnSpc>
              <a:spcBef>
                <a:spcPts val="150"/>
              </a:spcBef>
            </a:pPr>
            <a:r>
              <a:rPr dirty="0" sz="1000" spc="-10">
                <a:latin typeface="Arial"/>
                <a:cs typeface="Arial"/>
              </a:rPr>
              <a:t>Beware </a:t>
            </a:r>
            <a:r>
              <a:rPr dirty="0" sz="1000" spc="-5">
                <a:latin typeface="Arial"/>
                <a:cs typeface="Arial"/>
              </a:rPr>
              <a:t>of </a:t>
            </a:r>
            <a:r>
              <a:rPr dirty="0" sz="1000" spc="-10">
                <a:latin typeface="Arial"/>
                <a:cs typeface="Arial"/>
              </a:rPr>
              <a:t>Back-to-Back</a:t>
            </a:r>
            <a:endParaRPr sz="10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95"/>
              </a:spcBef>
            </a:pPr>
            <a:r>
              <a:rPr dirty="0" sz="1100" spc="-15">
                <a:latin typeface="Arial"/>
                <a:cs typeface="Arial"/>
              </a:rPr>
              <a:t>Make </a:t>
            </a:r>
            <a:r>
              <a:rPr dirty="0" sz="1100" spc="-5">
                <a:latin typeface="Arial"/>
                <a:cs typeface="Arial"/>
              </a:rPr>
              <a:t>or </a:t>
            </a:r>
            <a:r>
              <a:rPr dirty="0" sz="1100" spc="-10">
                <a:latin typeface="Arial"/>
                <a:cs typeface="Arial"/>
              </a:rPr>
              <a:t>Buy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Decisions</a:t>
            </a:r>
            <a:endParaRPr sz="1100">
              <a:latin typeface="Arial"/>
              <a:cs typeface="Arial"/>
            </a:endParaRPr>
          </a:p>
          <a:p>
            <a:pPr marL="805815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Documentation of what is to be bought in and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why</a:t>
            </a:r>
            <a:endParaRPr sz="10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95"/>
              </a:spcBef>
            </a:pPr>
            <a:r>
              <a:rPr dirty="0" sz="1100" spc="-5">
                <a:latin typeface="Arial"/>
                <a:cs typeface="Arial"/>
              </a:rPr>
              <a:t>Requested</a:t>
            </a:r>
            <a:r>
              <a:rPr dirty="0" sz="1100" spc="-10">
                <a:latin typeface="Arial"/>
                <a:cs typeface="Arial"/>
              </a:rPr>
              <a:t> Changes</a:t>
            </a:r>
            <a:endParaRPr sz="1100">
              <a:latin typeface="Arial"/>
              <a:cs typeface="Arial"/>
            </a:endParaRPr>
          </a:p>
          <a:p>
            <a:pPr marL="805815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Run through the Integrated Change Control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Processes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266636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 Purchases and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Acquisitions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11982" y="477339"/>
            <a:ext cx="6508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49011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167354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39097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1198001"/>
            <a:ext cx="3822065" cy="147828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100" spc="-10" b="1">
                <a:latin typeface="Arial"/>
                <a:cs typeface="Arial"/>
              </a:rPr>
              <a:t>Procurement Documents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100" spc="-10">
                <a:latin typeface="Arial"/>
                <a:cs typeface="Arial"/>
              </a:rPr>
              <a:t>Invitation </a:t>
            </a:r>
            <a:r>
              <a:rPr dirty="0" sz="1100" spc="-5">
                <a:latin typeface="Arial"/>
                <a:cs typeface="Arial"/>
              </a:rPr>
              <a:t>to Bid, Request </a:t>
            </a:r>
            <a:r>
              <a:rPr dirty="0" sz="1100" spc="-20">
                <a:latin typeface="Arial"/>
                <a:cs typeface="Arial"/>
              </a:rPr>
              <a:t>for</a:t>
            </a:r>
            <a:r>
              <a:rPr dirty="0" sz="1100" spc="-5">
                <a:latin typeface="Arial"/>
                <a:cs typeface="Arial"/>
              </a:rPr>
              <a:t> Proposal</a:t>
            </a:r>
            <a:endParaRPr sz="1100">
              <a:latin typeface="Arial"/>
              <a:cs typeface="Arial"/>
            </a:endParaRPr>
          </a:p>
          <a:p>
            <a:pPr marL="566420" marR="508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The complexity and </a:t>
            </a:r>
            <a:r>
              <a:rPr dirty="0" sz="1000" spc="-15">
                <a:latin typeface="Arial"/>
                <a:cs typeface="Arial"/>
              </a:rPr>
              <a:t>level </a:t>
            </a:r>
            <a:r>
              <a:rPr dirty="0" sz="1000" spc="-5">
                <a:latin typeface="Arial"/>
                <a:cs typeface="Arial"/>
              </a:rPr>
              <a:t>of detail of procurement  documentation should be consistent with the </a:t>
            </a:r>
            <a:r>
              <a:rPr dirty="0" sz="1000" spc="-10">
                <a:latin typeface="Arial"/>
                <a:cs typeface="Arial"/>
              </a:rPr>
              <a:t>value </a:t>
            </a:r>
            <a:r>
              <a:rPr dirty="0" sz="1000" spc="-15">
                <a:latin typeface="Arial"/>
                <a:cs typeface="Arial"/>
              </a:rPr>
              <a:t>of, </a:t>
            </a:r>
            <a:r>
              <a:rPr dirty="0" sz="1000" spc="-5">
                <a:latin typeface="Arial"/>
                <a:cs typeface="Arial"/>
              </a:rPr>
              <a:t>and  </a:t>
            </a:r>
            <a:r>
              <a:rPr dirty="0" sz="1000">
                <a:latin typeface="Arial"/>
                <a:cs typeface="Arial"/>
              </a:rPr>
              <a:t>risk </a:t>
            </a:r>
            <a:r>
              <a:rPr dirty="0" sz="1000" spc="-5">
                <a:latin typeface="Arial"/>
                <a:cs typeface="Arial"/>
              </a:rPr>
              <a:t>associated with the planned purchase or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acquisition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100" spc="-10" b="1">
                <a:latin typeface="Arial"/>
                <a:cs typeface="Arial"/>
              </a:rPr>
              <a:t>Procurement </a:t>
            </a:r>
            <a:r>
              <a:rPr dirty="0" sz="1100" spc="-5" b="1">
                <a:latin typeface="Arial"/>
                <a:cs typeface="Arial"/>
              </a:rPr>
              <a:t>Statement of </a:t>
            </a:r>
            <a:r>
              <a:rPr dirty="0" sz="1100" spc="-25" b="1">
                <a:latin typeface="Arial"/>
                <a:cs typeface="Arial"/>
              </a:rPr>
              <a:t>Work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(Updates)</a:t>
            </a:r>
            <a:endParaRPr sz="1100">
              <a:latin typeface="Arial"/>
              <a:cs typeface="Arial"/>
            </a:endParaRPr>
          </a:p>
          <a:p>
            <a:pPr marL="289560" marR="28194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Modifications to contact statements of work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identified  during procurement documentation</a:t>
            </a:r>
            <a:r>
              <a:rPr dirty="0" sz="1100" spc="-15">
                <a:latin typeface="Arial"/>
                <a:cs typeface="Arial"/>
              </a:rPr>
              <a:t> development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266636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 Purchases and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Acquisitions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11982" y="477339"/>
            <a:ext cx="6508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25933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46936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167939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188942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09946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63" y="230949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5363" y="251952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5363" y="272956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95363" y="293959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47294" y="926729"/>
            <a:ext cx="3068955" cy="212598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Source </a:t>
            </a:r>
            <a:r>
              <a:rPr dirty="0" sz="1100" spc="-5" b="1">
                <a:latin typeface="Arial"/>
                <a:cs typeface="Arial"/>
              </a:rPr>
              <a:t>Selection Criteria</a:t>
            </a:r>
            <a:endParaRPr sz="1100">
              <a:latin typeface="Arial"/>
              <a:cs typeface="Arial"/>
            </a:endParaRPr>
          </a:p>
          <a:p>
            <a:pPr marL="289560" marR="460375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Does </a:t>
            </a:r>
            <a:r>
              <a:rPr dirty="0" sz="1100" spc="-5">
                <a:latin typeface="Arial"/>
                <a:cs typeface="Arial"/>
              </a:rPr>
              <a:t>the seller understand the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need?  </a:t>
            </a:r>
            <a:r>
              <a:rPr dirty="0" sz="1100" spc="-15">
                <a:latin typeface="Arial"/>
                <a:cs typeface="Arial"/>
              </a:rPr>
              <a:t>Overall </a:t>
            </a:r>
            <a:r>
              <a:rPr dirty="0" sz="1100" spc="-5">
                <a:latin typeface="Arial"/>
                <a:cs typeface="Arial"/>
              </a:rPr>
              <a:t>or </a:t>
            </a:r>
            <a:r>
              <a:rPr dirty="0" sz="1100" spc="-10">
                <a:latin typeface="Arial"/>
                <a:cs typeface="Arial"/>
              </a:rPr>
              <a:t>Life-cycle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cost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Does </a:t>
            </a:r>
            <a:r>
              <a:rPr dirty="0" sz="1100" spc="-5">
                <a:latin typeface="Arial"/>
                <a:cs typeface="Arial"/>
              </a:rPr>
              <a:t>the seller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5">
                <a:latin typeface="Arial"/>
                <a:cs typeface="Arial"/>
              </a:rPr>
              <a:t>the technical capability?  Seller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Approach</a:t>
            </a:r>
            <a:endParaRPr sz="1100">
              <a:latin typeface="Arial"/>
              <a:cs typeface="Arial"/>
            </a:endParaRPr>
          </a:p>
          <a:p>
            <a:pPr marL="289560" marR="1355725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Financial Capacity  Production Capacity  Business </a:t>
            </a:r>
            <a:r>
              <a:rPr dirty="0" sz="1100" spc="-10">
                <a:latin typeface="Arial"/>
                <a:cs typeface="Arial"/>
              </a:rPr>
              <a:t>size and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type  </a:t>
            </a:r>
            <a:r>
              <a:rPr dirty="0" sz="1100" spc="-10">
                <a:latin typeface="Arial"/>
                <a:cs typeface="Arial"/>
              </a:rPr>
              <a:t>References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5">
                <a:latin typeface="Arial"/>
                <a:cs typeface="Arial"/>
              </a:rPr>
              <a:t>Intellectual </a:t>
            </a:r>
            <a:r>
              <a:rPr dirty="0" sz="1100">
                <a:latin typeface="Arial"/>
                <a:cs typeface="Arial"/>
              </a:rPr>
              <a:t>Property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Rights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Conduct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Conduct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Procurements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1041144"/>
            <a:ext cx="2434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Part </a:t>
            </a:r>
            <a:r>
              <a:rPr dirty="0" sz="1100" spc="-5" b="1">
                <a:latin typeface="Arial"/>
                <a:cs typeface="Arial"/>
              </a:rPr>
              <a:t>of the </a:t>
            </a:r>
            <a:r>
              <a:rPr dirty="0" sz="1100" spc="-10" b="1">
                <a:latin typeface="Arial"/>
                <a:cs typeface="Arial"/>
              </a:rPr>
              <a:t>Executing Process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4746" y="1348968"/>
            <a:ext cx="3570725" cy="15116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Conduct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Conduct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Procurements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49218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85404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203747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218930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4395" y="1413394"/>
            <a:ext cx="3582670" cy="10325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397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Process of obtaining responses from </a:t>
            </a:r>
            <a:r>
              <a:rPr dirty="0" sz="1100" spc="-10">
                <a:latin typeface="Arial"/>
                <a:cs typeface="Arial"/>
              </a:rPr>
              <a:t>sellers, </a:t>
            </a:r>
            <a:r>
              <a:rPr dirty="0" sz="1100" spc="-5">
                <a:latin typeface="Arial"/>
                <a:cs typeface="Arial"/>
              </a:rPr>
              <a:t>such as  </a:t>
            </a:r>
            <a:r>
              <a:rPr dirty="0" sz="1100" spc="-10">
                <a:latin typeface="Arial"/>
                <a:cs typeface="Arial"/>
              </a:rPr>
              <a:t>Quotations, Bids, and </a:t>
            </a:r>
            <a:r>
              <a:rPr dirty="0" sz="1100" spc="-5">
                <a:latin typeface="Arial"/>
                <a:cs typeface="Arial"/>
              </a:rPr>
              <a:t>Proposals from </a:t>
            </a:r>
            <a:r>
              <a:rPr dirty="0" sz="1100" spc="-10">
                <a:latin typeface="Arial"/>
                <a:cs typeface="Arial"/>
              </a:rPr>
              <a:t>Prospective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Sellers.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100" spc="-5">
                <a:latin typeface="Arial"/>
                <a:cs typeface="Arial"/>
              </a:rPr>
              <a:t>Sellers </a:t>
            </a:r>
            <a:r>
              <a:rPr dirty="0" sz="1100" spc="-15">
                <a:latin typeface="Arial"/>
                <a:cs typeface="Arial"/>
              </a:rPr>
              <a:t>expend </a:t>
            </a:r>
            <a:r>
              <a:rPr dirty="0" sz="1100" spc="-5">
                <a:latin typeface="Arial"/>
                <a:cs typeface="Arial"/>
              </a:rPr>
              <a:t>most of the effort in this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process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Bidding can be </a:t>
            </a:r>
            <a:r>
              <a:rPr dirty="0" sz="1000" spc="-10">
                <a:latin typeface="Arial"/>
                <a:cs typeface="Arial"/>
              </a:rPr>
              <a:t>expensive </a:t>
            </a:r>
            <a:r>
              <a:rPr dirty="0" sz="1000" spc="-15">
                <a:latin typeface="Arial"/>
                <a:cs typeface="Arial"/>
              </a:rPr>
              <a:t>for</a:t>
            </a:r>
            <a:r>
              <a:rPr dirty="0" sz="1000" spc="-5">
                <a:latin typeface="Arial"/>
                <a:cs typeface="Arial"/>
              </a:rPr>
              <a:t> sellers</a:t>
            </a:r>
            <a:endParaRPr sz="1000">
              <a:latin typeface="Arial"/>
              <a:cs typeface="Arial"/>
            </a:endParaRPr>
          </a:p>
          <a:p>
            <a:pPr marL="289560" marR="5080">
              <a:lnSpc>
                <a:spcPts val="1200"/>
              </a:lnSpc>
              <a:spcBef>
                <a:spcPts val="35"/>
              </a:spcBef>
            </a:pPr>
            <a:r>
              <a:rPr dirty="0" sz="1000" spc="-5">
                <a:latin typeface="Arial"/>
                <a:cs typeface="Arial"/>
              </a:rPr>
              <a:t>Often ‘quotations’ are requested in the very </a:t>
            </a:r>
            <a:r>
              <a:rPr dirty="0" sz="1000">
                <a:latin typeface="Arial"/>
                <a:cs typeface="Arial"/>
              </a:rPr>
              <a:t>early </a:t>
            </a:r>
            <a:r>
              <a:rPr dirty="0" sz="1000" spc="-5">
                <a:latin typeface="Arial"/>
                <a:cs typeface="Arial"/>
              </a:rPr>
              <a:t>stages of  a project to assist in </a:t>
            </a:r>
            <a:r>
              <a:rPr dirty="0" sz="1000" spc="-10">
                <a:latin typeface="Arial"/>
                <a:cs typeface="Arial"/>
              </a:rPr>
              <a:t>budget</a:t>
            </a:r>
            <a:r>
              <a:rPr dirty="0" sz="1000" spc="-5">
                <a:latin typeface="Arial"/>
                <a:cs typeface="Arial"/>
              </a:rPr>
              <a:t> formation.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16685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54895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91081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209424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65985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307991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8000" y="101733"/>
            <a:ext cx="4130040" cy="3091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859405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Conduct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234690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Conduct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Procurements	Inputs</a:t>
            </a:r>
            <a:endParaRPr sz="14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1430"/>
              </a:spcBef>
            </a:pPr>
            <a:r>
              <a:rPr dirty="0" sz="1100" spc="-10" b="1">
                <a:latin typeface="Arial"/>
                <a:cs typeface="Arial"/>
              </a:rPr>
              <a:t>Organisational Process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Assets</a:t>
            </a:r>
            <a:endParaRPr sz="1100">
              <a:latin typeface="Arial"/>
              <a:cs typeface="Arial"/>
            </a:endParaRPr>
          </a:p>
          <a:p>
            <a:pPr marL="528955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Lists </a:t>
            </a:r>
            <a:r>
              <a:rPr dirty="0" sz="1100" spc="-10">
                <a:latin typeface="Arial"/>
                <a:cs typeface="Arial"/>
              </a:rPr>
              <a:t>and information on prospective </a:t>
            </a:r>
            <a:r>
              <a:rPr dirty="0" sz="1100" spc="-5">
                <a:latin typeface="Arial"/>
                <a:cs typeface="Arial"/>
              </a:rPr>
              <a:t>or </a:t>
            </a:r>
            <a:r>
              <a:rPr dirty="0" sz="1100" spc="-10">
                <a:latin typeface="Arial"/>
                <a:cs typeface="Arial"/>
              </a:rPr>
              <a:t>previously </a:t>
            </a:r>
            <a:r>
              <a:rPr dirty="0" sz="1100" spc="-5">
                <a:latin typeface="Arial"/>
                <a:cs typeface="Arial"/>
              </a:rPr>
              <a:t>qualified  sellers</a:t>
            </a:r>
            <a:endParaRPr sz="1100">
              <a:latin typeface="Arial"/>
              <a:cs typeface="Arial"/>
            </a:endParaRPr>
          </a:p>
          <a:p>
            <a:pPr marL="528955" marR="144145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List should contain </a:t>
            </a:r>
            <a:r>
              <a:rPr dirty="0" sz="1100" spc="-10">
                <a:latin typeface="Arial"/>
                <a:cs typeface="Arial"/>
              </a:rPr>
              <a:t>information on </a:t>
            </a:r>
            <a:r>
              <a:rPr dirty="0" sz="1100" spc="-5">
                <a:latin typeface="Arial"/>
                <a:cs typeface="Arial"/>
              </a:rPr>
              <a:t>past </a:t>
            </a:r>
            <a:r>
              <a:rPr dirty="0" sz="1100" spc="-10">
                <a:latin typeface="Arial"/>
                <a:cs typeface="Arial"/>
              </a:rPr>
              <a:t>performance and  </a:t>
            </a:r>
            <a:r>
              <a:rPr dirty="0" sz="1100" spc="-5">
                <a:latin typeface="Arial"/>
                <a:cs typeface="Arial"/>
              </a:rPr>
              <a:t>other characteristics of the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seller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75"/>
              </a:spcBef>
            </a:pPr>
            <a:r>
              <a:rPr dirty="0" sz="1100" spc="-10">
                <a:latin typeface="Arial"/>
                <a:cs typeface="Arial"/>
              </a:rPr>
              <a:t>Some </a:t>
            </a:r>
            <a:r>
              <a:rPr dirty="0" sz="1100" spc="-5">
                <a:latin typeface="Arial"/>
                <a:cs typeface="Arial"/>
              </a:rPr>
              <a:t>organisations only use sellers </a:t>
            </a:r>
            <a:r>
              <a:rPr dirty="0" sz="1100" spc="-15">
                <a:latin typeface="Arial"/>
                <a:cs typeface="Arial"/>
              </a:rPr>
              <a:t>they </a:t>
            </a:r>
            <a:r>
              <a:rPr dirty="0" sz="1100" spc="-20">
                <a:latin typeface="Arial"/>
                <a:cs typeface="Arial"/>
              </a:rPr>
              <a:t>have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vetted.</a:t>
            </a:r>
            <a:endParaRPr sz="1100">
              <a:latin typeface="Arial"/>
              <a:cs typeface="Arial"/>
            </a:endParaRPr>
          </a:p>
          <a:p>
            <a:pPr marL="805815" marR="1009015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Achilles Supplier Qualification Databases  </a:t>
            </a:r>
            <a:r>
              <a:rPr dirty="0" sz="1000" spc="-5">
                <a:latin typeface="Arial"/>
                <a:cs typeface="Arial"/>
                <a:hlinkClick r:id="rId5"/>
              </a:rPr>
              <a:t>http://www.achilles.ie</a:t>
            </a:r>
            <a:endParaRPr sz="10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50"/>
              </a:spcBef>
            </a:pPr>
            <a:r>
              <a:rPr dirty="0" sz="1100" spc="-10" b="1">
                <a:latin typeface="Arial"/>
                <a:cs typeface="Arial"/>
              </a:rPr>
              <a:t>Procurement Management</a:t>
            </a:r>
            <a:r>
              <a:rPr dirty="0" sz="1100" spc="-5" b="1">
                <a:latin typeface="Arial"/>
                <a:cs typeface="Arial"/>
              </a:rPr>
              <a:t> Plan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0"/>
              </a:spcBef>
            </a:pPr>
            <a:r>
              <a:rPr dirty="0" sz="1100" spc="-15">
                <a:latin typeface="Arial"/>
                <a:cs typeface="Arial"/>
              </a:rPr>
              <a:t>Refer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book and previous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notes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35"/>
              </a:spcBef>
            </a:pPr>
            <a:r>
              <a:rPr dirty="0" sz="1100" spc="-10" b="1">
                <a:latin typeface="Arial"/>
                <a:cs typeface="Arial"/>
              </a:rPr>
              <a:t>Procurement Document</a:t>
            </a:r>
            <a:r>
              <a:rPr dirty="0" sz="1100" spc="-1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5"/>
              </a:spcBef>
            </a:pPr>
            <a:r>
              <a:rPr dirty="0" sz="1100" spc="-15">
                <a:latin typeface="Arial"/>
                <a:cs typeface="Arial"/>
              </a:rPr>
              <a:t>Refer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book and previous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notes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Procurement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46949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02368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4395" y="1390699"/>
            <a:ext cx="3590925" cy="10902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Project Procurement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includes the processes  to purchase or acquire the </a:t>
            </a:r>
            <a:r>
              <a:rPr dirty="0" sz="1100" spc="-10">
                <a:latin typeface="Arial"/>
                <a:cs typeface="Arial"/>
              </a:rPr>
              <a:t>products, </a:t>
            </a:r>
            <a:r>
              <a:rPr dirty="0" sz="1100" spc="-5">
                <a:latin typeface="Arial"/>
                <a:cs typeface="Arial"/>
              </a:rPr>
              <a:t>services, or results  </a:t>
            </a:r>
            <a:r>
              <a:rPr dirty="0" sz="1100" spc="-10">
                <a:latin typeface="Arial"/>
                <a:cs typeface="Arial"/>
              </a:rPr>
              <a:t>needed </a:t>
            </a:r>
            <a:r>
              <a:rPr dirty="0" sz="1100" spc="-5">
                <a:latin typeface="Arial"/>
                <a:cs typeface="Arial"/>
              </a:rPr>
              <a:t>from outside the project </a:t>
            </a:r>
            <a:r>
              <a:rPr dirty="0" sz="1100" spc="-10">
                <a:latin typeface="Arial"/>
                <a:cs typeface="Arial"/>
              </a:rPr>
              <a:t>team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perform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work.</a:t>
            </a:r>
            <a:endParaRPr sz="1100">
              <a:latin typeface="Arial"/>
              <a:cs typeface="Arial"/>
            </a:endParaRPr>
          </a:p>
          <a:p>
            <a:pPr algn="just" marL="12700" marR="15240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Project Procurement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includes the </a:t>
            </a:r>
            <a:r>
              <a:rPr dirty="0" sz="1100" spc="-10">
                <a:latin typeface="Arial"/>
                <a:cs typeface="Arial"/>
              </a:rPr>
              <a:t>contract  management and change </a:t>
            </a:r>
            <a:r>
              <a:rPr dirty="0" sz="1100" spc="-5">
                <a:latin typeface="Arial"/>
                <a:cs typeface="Arial"/>
              </a:rPr>
              <a:t>control processes required to  administer </a:t>
            </a:r>
            <a:r>
              <a:rPr dirty="0" sz="1100" spc="-10">
                <a:latin typeface="Arial"/>
                <a:cs typeface="Arial"/>
              </a:rPr>
              <a:t>contracts </a:t>
            </a:r>
            <a:r>
              <a:rPr dirty="0" sz="1100" spc="-5">
                <a:latin typeface="Arial"/>
                <a:cs typeface="Arial"/>
              </a:rPr>
              <a:t>or purchase </a:t>
            </a:r>
            <a:r>
              <a:rPr dirty="0" sz="1100" spc="-10">
                <a:latin typeface="Arial"/>
                <a:cs typeface="Arial"/>
              </a:rPr>
              <a:t>orders.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23799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62010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00221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40204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258545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99923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8000" y="101733"/>
            <a:ext cx="4161790" cy="3010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891155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Conduct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399665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Conduct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Procurements	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</a:pPr>
            <a:r>
              <a:rPr dirty="0" sz="1100" spc="-10" b="1">
                <a:latin typeface="Arial"/>
                <a:cs typeface="Arial"/>
              </a:rPr>
              <a:t>Bidder Conferences</a:t>
            </a:r>
            <a:endParaRPr sz="1100">
              <a:latin typeface="Arial"/>
              <a:cs typeface="Arial"/>
            </a:endParaRPr>
          </a:p>
          <a:p>
            <a:pPr marL="528955" marR="116205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Meetings with </a:t>
            </a:r>
            <a:r>
              <a:rPr dirty="0" sz="1100" spc="-10">
                <a:latin typeface="Arial"/>
                <a:cs typeface="Arial"/>
              </a:rPr>
              <a:t>prospective </a:t>
            </a:r>
            <a:r>
              <a:rPr dirty="0" sz="1100" spc="-5">
                <a:latin typeface="Arial"/>
                <a:cs typeface="Arial"/>
              </a:rPr>
              <a:t>sellers prior to </a:t>
            </a:r>
            <a:r>
              <a:rPr dirty="0" sz="1100" spc="-10">
                <a:latin typeface="Arial"/>
                <a:cs typeface="Arial"/>
              </a:rPr>
              <a:t>preparation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a  </a:t>
            </a:r>
            <a:r>
              <a:rPr dirty="0" sz="1100" spc="-5">
                <a:latin typeface="Arial"/>
                <a:cs typeface="Arial"/>
              </a:rPr>
              <a:t>bid or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proposal</a:t>
            </a:r>
            <a:endParaRPr sz="1100">
              <a:latin typeface="Arial"/>
              <a:cs typeface="Arial"/>
            </a:endParaRPr>
          </a:p>
          <a:p>
            <a:pPr marL="528955" marR="443865">
              <a:lnSpc>
                <a:spcPct val="102699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Used </a:t>
            </a:r>
            <a:r>
              <a:rPr dirty="0" sz="1100" spc="-5">
                <a:latin typeface="Arial"/>
                <a:cs typeface="Arial"/>
              </a:rPr>
              <a:t>to ensure all sellers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clear </a:t>
            </a:r>
            <a:r>
              <a:rPr dirty="0" sz="1100" spc="-10">
                <a:latin typeface="Arial"/>
                <a:cs typeface="Arial"/>
              </a:rPr>
              <a:t>and common  </a:t>
            </a:r>
            <a:r>
              <a:rPr dirty="0" sz="1100" spc="-5">
                <a:latin typeface="Arial"/>
                <a:cs typeface="Arial"/>
              </a:rPr>
              <a:t>understanding of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requirements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0"/>
              </a:spcBef>
            </a:pPr>
            <a:r>
              <a:rPr dirty="0" sz="1100" spc="-5">
                <a:latin typeface="Arial"/>
                <a:cs typeface="Arial"/>
              </a:rPr>
              <a:t>In construction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tender procedure is normally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followed.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35"/>
              </a:spcBef>
            </a:pPr>
            <a:r>
              <a:rPr dirty="0" sz="1100" spc="-5" b="1">
                <a:latin typeface="Arial"/>
                <a:cs typeface="Arial"/>
              </a:rPr>
              <a:t>Advertising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75"/>
              </a:spcBef>
            </a:pPr>
            <a:r>
              <a:rPr dirty="0" sz="1100" spc="-5">
                <a:latin typeface="Arial"/>
                <a:cs typeface="Arial"/>
              </a:rPr>
              <a:t>Advertising in</a:t>
            </a:r>
            <a:r>
              <a:rPr dirty="0" sz="1100" spc="-10">
                <a:latin typeface="Arial"/>
                <a:cs typeface="Arial"/>
              </a:rPr>
              <a:t> publications</a:t>
            </a:r>
            <a:endParaRPr sz="1100">
              <a:latin typeface="Arial"/>
              <a:cs typeface="Arial"/>
            </a:endParaRPr>
          </a:p>
          <a:p>
            <a:pPr marL="805815">
              <a:lnSpc>
                <a:spcPct val="100000"/>
              </a:lnSpc>
              <a:spcBef>
                <a:spcPts val="175"/>
              </a:spcBef>
            </a:pPr>
            <a:r>
              <a:rPr dirty="0" sz="1000" spc="-10">
                <a:latin typeface="Arial"/>
                <a:cs typeface="Arial"/>
                <a:hlinkClick r:id="rId5"/>
              </a:rPr>
              <a:t>http://www.etenders.gov.ie</a:t>
            </a:r>
            <a:endParaRPr sz="10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55"/>
              </a:spcBef>
            </a:pPr>
            <a:r>
              <a:rPr dirty="0" sz="1100" spc="-10" b="1">
                <a:latin typeface="Arial"/>
                <a:cs typeface="Arial"/>
              </a:rPr>
              <a:t>Develop </a:t>
            </a:r>
            <a:r>
              <a:rPr dirty="0" sz="1100" spc="-5" b="1">
                <a:latin typeface="Arial"/>
                <a:cs typeface="Arial"/>
              </a:rPr>
              <a:t>Qualified </a:t>
            </a:r>
            <a:r>
              <a:rPr dirty="0" sz="1100" spc="-10" b="1">
                <a:latin typeface="Arial"/>
                <a:cs typeface="Arial"/>
              </a:rPr>
              <a:t>Sellers</a:t>
            </a:r>
            <a:r>
              <a:rPr dirty="0" sz="1100" spc="-5" b="1">
                <a:latin typeface="Arial"/>
                <a:cs typeface="Arial"/>
              </a:rPr>
              <a:t> List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4"/>
              </a:spcBef>
            </a:pPr>
            <a:r>
              <a:rPr dirty="0" sz="1100" spc="-10">
                <a:latin typeface="Arial"/>
                <a:cs typeface="Arial"/>
              </a:rPr>
              <a:t>Can be done </a:t>
            </a:r>
            <a:r>
              <a:rPr dirty="0" sz="1100" spc="-5">
                <a:latin typeface="Arial"/>
                <a:cs typeface="Arial"/>
              </a:rPr>
              <a:t>with or without seller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involvement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24913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214442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301815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320358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8000" y="101733"/>
            <a:ext cx="4142740" cy="3215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872105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Conduct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140075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Conduct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Procurements	Outputs</a:t>
            </a:r>
            <a:endParaRPr sz="1400">
              <a:latin typeface="Arial"/>
              <a:cs typeface="Arial"/>
            </a:endParaRPr>
          </a:p>
          <a:p>
            <a:pPr marL="251460" marR="1720850">
              <a:lnSpc>
                <a:spcPct val="102600"/>
              </a:lnSpc>
              <a:spcBef>
                <a:spcPts val="850"/>
              </a:spcBef>
            </a:pPr>
            <a:r>
              <a:rPr dirty="0" sz="1100" spc="-5" b="1">
                <a:latin typeface="Arial"/>
                <a:cs typeface="Arial"/>
              </a:rPr>
              <a:t>Qualified </a:t>
            </a:r>
            <a:r>
              <a:rPr dirty="0" sz="1100" spc="-10" b="1">
                <a:latin typeface="Arial"/>
                <a:cs typeface="Arial"/>
              </a:rPr>
              <a:t>Sellers </a:t>
            </a:r>
            <a:r>
              <a:rPr dirty="0" sz="1100" spc="-5" b="1">
                <a:latin typeface="Arial"/>
                <a:cs typeface="Arial"/>
              </a:rPr>
              <a:t>List  </a:t>
            </a:r>
            <a:r>
              <a:rPr dirty="0" sz="1100" spc="-10" b="1">
                <a:latin typeface="Arial"/>
                <a:cs typeface="Arial"/>
              </a:rPr>
              <a:t>Procurement Document</a:t>
            </a:r>
            <a:r>
              <a:rPr dirty="0" sz="1100" spc="-35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Package</a:t>
            </a:r>
            <a:endParaRPr sz="1100">
              <a:latin typeface="Arial"/>
              <a:cs typeface="Arial"/>
            </a:endParaRPr>
          </a:p>
          <a:p>
            <a:pPr marL="528955" marR="5080">
              <a:lnSpc>
                <a:spcPct val="102600"/>
              </a:lnSpc>
              <a:spcBef>
                <a:spcPts val="140"/>
              </a:spcBef>
            </a:pPr>
            <a:r>
              <a:rPr dirty="0" sz="1100" spc="-10">
                <a:latin typeface="Arial"/>
                <a:cs typeface="Arial"/>
              </a:rPr>
              <a:t>Buyer </a:t>
            </a:r>
            <a:r>
              <a:rPr dirty="0" sz="1100" spc="-5">
                <a:latin typeface="Arial"/>
                <a:cs typeface="Arial"/>
              </a:rPr>
              <a:t>Prepared </a:t>
            </a:r>
            <a:r>
              <a:rPr dirty="0" sz="1100" spc="-10">
                <a:latin typeface="Arial"/>
                <a:cs typeface="Arial"/>
              </a:rPr>
              <a:t>Document </a:t>
            </a:r>
            <a:r>
              <a:rPr dirty="0" sz="1100" spc="-15">
                <a:latin typeface="Arial"/>
                <a:cs typeface="Arial"/>
              </a:rPr>
              <a:t>Package: </a:t>
            </a:r>
            <a:r>
              <a:rPr dirty="0" sz="1100" spc="-20">
                <a:latin typeface="Arial"/>
                <a:cs typeface="Arial"/>
              </a:rPr>
              <a:t>ITT’s </a:t>
            </a:r>
            <a:r>
              <a:rPr dirty="0" sz="1100" spc="-10">
                <a:latin typeface="Arial"/>
                <a:cs typeface="Arial"/>
              </a:rPr>
              <a:t>Contract,  </a:t>
            </a:r>
            <a:r>
              <a:rPr dirty="0" sz="1100" spc="-15">
                <a:latin typeface="Arial"/>
                <a:cs typeface="Arial"/>
              </a:rPr>
              <a:t>Employers </a:t>
            </a:r>
            <a:r>
              <a:rPr dirty="0" sz="1100" spc="-10">
                <a:latin typeface="Arial"/>
                <a:cs typeface="Arial"/>
              </a:rPr>
              <a:t>Requirements, General </a:t>
            </a:r>
            <a:r>
              <a:rPr dirty="0" sz="1100" spc="-5">
                <a:latin typeface="Arial"/>
                <a:cs typeface="Arial"/>
              </a:rPr>
              <a:t>Specification, Particular  </a:t>
            </a:r>
            <a:r>
              <a:rPr dirty="0" sz="1100" spc="-10">
                <a:latin typeface="Arial"/>
                <a:cs typeface="Arial"/>
              </a:rPr>
              <a:t>Specifications, </a:t>
            </a:r>
            <a:r>
              <a:rPr dirty="0" sz="1100" spc="-15">
                <a:latin typeface="Arial"/>
                <a:cs typeface="Arial"/>
              </a:rPr>
              <a:t>Drawings, </a:t>
            </a:r>
            <a:r>
              <a:rPr dirty="0" sz="1100" spc="-10">
                <a:latin typeface="Arial"/>
                <a:cs typeface="Arial"/>
              </a:rPr>
              <a:t>Bills, </a:t>
            </a:r>
            <a:r>
              <a:rPr dirty="0" sz="1100" spc="-15">
                <a:latin typeface="Arial"/>
                <a:cs typeface="Arial"/>
              </a:rPr>
              <a:t>EIS, </a:t>
            </a:r>
            <a:r>
              <a:rPr dirty="0" sz="1100" spc="-10">
                <a:latin typeface="Arial"/>
                <a:cs typeface="Arial"/>
              </a:rPr>
              <a:t>Ground Investigations, 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170"/>
              </a:spcBef>
            </a:pPr>
            <a:r>
              <a:rPr dirty="0" sz="1100" spc="-10" b="1">
                <a:latin typeface="Arial"/>
                <a:cs typeface="Arial"/>
              </a:rPr>
              <a:t>Proposals</a:t>
            </a:r>
            <a:endParaRPr sz="1100">
              <a:latin typeface="Arial"/>
              <a:cs typeface="Arial"/>
            </a:endParaRPr>
          </a:p>
          <a:p>
            <a:pPr marL="528955" marR="278130">
              <a:lnSpc>
                <a:spcPct val="102600"/>
              </a:lnSpc>
              <a:spcBef>
                <a:spcPts val="140"/>
              </a:spcBef>
            </a:pPr>
            <a:r>
              <a:rPr dirty="0" sz="1100" spc="-5">
                <a:latin typeface="Arial"/>
                <a:cs typeface="Arial"/>
              </a:rPr>
              <a:t>Seller Prepared </a:t>
            </a:r>
            <a:r>
              <a:rPr dirty="0" sz="1100" spc="-10">
                <a:latin typeface="Arial"/>
                <a:cs typeface="Arial"/>
              </a:rPr>
              <a:t>Document </a:t>
            </a:r>
            <a:r>
              <a:rPr dirty="0" sz="1100" spc="-15">
                <a:latin typeface="Arial"/>
                <a:cs typeface="Arial"/>
              </a:rPr>
              <a:t>Package: </a:t>
            </a:r>
            <a:r>
              <a:rPr dirty="0" sz="1100" spc="-10">
                <a:latin typeface="Arial"/>
                <a:cs typeface="Arial"/>
              </a:rPr>
              <a:t>Form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35">
                <a:latin typeface="Arial"/>
                <a:cs typeface="Arial"/>
              </a:rPr>
              <a:t>Tender,  </a:t>
            </a:r>
            <a:r>
              <a:rPr dirty="0" sz="1100" spc="-10">
                <a:latin typeface="Arial"/>
                <a:cs typeface="Arial"/>
              </a:rPr>
              <a:t>Insurance Declarations, Bond </a:t>
            </a:r>
            <a:r>
              <a:rPr dirty="0" sz="1100" spc="-5">
                <a:latin typeface="Arial"/>
                <a:cs typeface="Arial"/>
              </a:rPr>
              <a:t>Undertakings, Design  </a:t>
            </a:r>
            <a:r>
              <a:rPr dirty="0" sz="1100" spc="-10">
                <a:latin typeface="Arial"/>
                <a:cs typeface="Arial"/>
              </a:rPr>
              <a:t>Documents, </a:t>
            </a:r>
            <a:r>
              <a:rPr dirty="0" sz="1100" spc="-5">
                <a:latin typeface="Arial"/>
                <a:cs typeface="Arial"/>
              </a:rPr>
              <a:t>Completed </a:t>
            </a:r>
            <a:r>
              <a:rPr dirty="0" sz="1100" spc="-10">
                <a:latin typeface="Arial"/>
                <a:cs typeface="Arial"/>
              </a:rPr>
              <a:t>Bills, </a:t>
            </a:r>
            <a:r>
              <a:rPr dirty="0" sz="1100" spc="-15">
                <a:latin typeface="Arial"/>
                <a:cs typeface="Arial"/>
              </a:rPr>
              <a:t>Safety </a:t>
            </a:r>
            <a:r>
              <a:rPr dirty="0" sz="1100" spc="-10">
                <a:latin typeface="Arial"/>
                <a:cs typeface="Arial"/>
              </a:rPr>
              <a:t>Procedures,  Environmental Procedures, </a:t>
            </a:r>
            <a:r>
              <a:rPr dirty="0" sz="1100" spc="-5">
                <a:latin typeface="Arial"/>
                <a:cs typeface="Arial"/>
              </a:rPr>
              <a:t>Risk </a:t>
            </a:r>
            <a:r>
              <a:rPr dirty="0" sz="1100" spc="-10">
                <a:latin typeface="Arial"/>
                <a:cs typeface="Arial"/>
              </a:rPr>
              <a:t>Procedures, Methods  Statements, </a:t>
            </a:r>
            <a:r>
              <a:rPr dirty="0" sz="1100" spc="-15">
                <a:latin typeface="Arial"/>
                <a:cs typeface="Arial"/>
              </a:rPr>
              <a:t>Drawings,</a:t>
            </a:r>
            <a:r>
              <a:rPr dirty="0" sz="1100" spc="-5">
                <a:latin typeface="Arial"/>
                <a:cs typeface="Arial"/>
              </a:rPr>
              <a:t> etc.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40"/>
              </a:spcBef>
            </a:pPr>
            <a:r>
              <a:rPr dirty="0" sz="1100" spc="-5">
                <a:latin typeface="Arial"/>
                <a:cs typeface="Arial"/>
              </a:rPr>
              <a:t>Usually Requires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Clarification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40"/>
              </a:spcBef>
            </a:pP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5">
                <a:latin typeface="Arial"/>
                <a:cs typeface="Arial"/>
              </a:rPr>
              <a:t>also </a:t>
            </a:r>
            <a:r>
              <a:rPr dirty="0" sz="1100" spc="-20">
                <a:latin typeface="Arial"/>
                <a:cs typeface="Arial"/>
              </a:rPr>
              <a:t>involve </a:t>
            </a:r>
            <a:r>
              <a:rPr dirty="0" sz="1100" spc="-5">
                <a:latin typeface="Arial"/>
                <a:cs typeface="Arial"/>
              </a:rPr>
              <a:t>interview and/or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presentation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Conduct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Selecting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Sellers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58452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76794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97168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33356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66880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82064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294" y="971790"/>
            <a:ext cx="3883025" cy="21050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Process of Receiving </a:t>
            </a:r>
            <a:r>
              <a:rPr dirty="0" sz="1100" spc="-10">
                <a:latin typeface="Arial"/>
                <a:cs typeface="Arial"/>
              </a:rPr>
              <a:t>Bids, Proposals, </a:t>
            </a:r>
            <a:r>
              <a:rPr dirty="0" sz="1100" spc="-25">
                <a:latin typeface="Arial"/>
                <a:cs typeface="Arial"/>
              </a:rPr>
              <a:t>Tenders, </a:t>
            </a:r>
            <a:r>
              <a:rPr dirty="0" sz="1100" spc="-5">
                <a:latin typeface="Arial"/>
                <a:cs typeface="Arial"/>
              </a:rPr>
              <a:t>etc., </a:t>
            </a:r>
            <a:r>
              <a:rPr dirty="0" sz="1100" spc="-10">
                <a:latin typeface="Arial"/>
                <a:cs typeface="Arial"/>
              </a:rPr>
              <a:t>and  </a:t>
            </a:r>
            <a:r>
              <a:rPr dirty="0" sz="1100" spc="-5">
                <a:latin typeface="Arial"/>
                <a:cs typeface="Arial"/>
              </a:rPr>
              <a:t>applying </a:t>
            </a:r>
            <a:r>
              <a:rPr dirty="0" sz="1100" spc="-15">
                <a:latin typeface="Arial"/>
                <a:cs typeface="Arial"/>
              </a:rPr>
              <a:t>evaluation </a:t>
            </a:r>
            <a:r>
              <a:rPr dirty="0" sz="1100">
                <a:latin typeface="Arial"/>
                <a:cs typeface="Arial"/>
              </a:rPr>
              <a:t>criteria </a:t>
            </a:r>
            <a:r>
              <a:rPr dirty="0" sz="1100" spc="-5">
                <a:latin typeface="Arial"/>
                <a:cs typeface="Arial"/>
              </a:rPr>
              <a:t>as </a:t>
            </a:r>
            <a:r>
              <a:rPr dirty="0" sz="1100" spc="-10">
                <a:latin typeface="Arial"/>
                <a:cs typeface="Arial"/>
              </a:rPr>
              <a:t>applicable, </a:t>
            </a:r>
            <a:r>
              <a:rPr dirty="0" sz="1100" spc="-5">
                <a:latin typeface="Arial"/>
                <a:cs typeface="Arial"/>
              </a:rPr>
              <a:t>to select </a:t>
            </a:r>
            <a:r>
              <a:rPr dirty="0" sz="1100" spc="-10">
                <a:latin typeface="Arial"/>
                <a:cs typeface="Arial"/>
              </a:rPr>
              <a:t>one </a:t>
            </a:r>
            <a:r>
              <a:rPr dirty="0" sz="1100" spc="-5">
                <a:latin typeface="Arial"/>
                <a:cs typeface="Arial"/>
              </a:rPr>
              <a:t>or </a:t>
            </a:r>
            <a:r>
              <a:rPr dirty="0" sz="1100" spc="-10">
                <a:latin typeface="Arial"/>
                <a:cs typeface="Arial"/>
              </a:rPr>
              <a:t>more  sellers.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100" spc="-5">
                <a:latin typeface="Arial"/>
                <a:cs typeface="Arial"/>
              </a:rPr>
              <a:t>Price can </a:t>
            </a:r>
            <a:r>
              <a:rPr dirty="0" sz="1100" spc="-10">
                <a:latin typeface="Arial"/>
                <a:cs typeface="Arial"/>
              </a:rPr>
              <a:t>be a </a:t>
            </a:r>
            <a:r>
              <a:rPr dirty="0" sz="1100">
                <a:latin typeface="Arial"/>
                <a:cs typeface="Arial"/>
              </a:rPr>
              <a:t>primary </a:t>
            </a:r>
            <a:r>
              <a:rPr dirty="0" sz="1100" spc="-5">
                <a:latin typeface="Arial"/>
                <a:cs typeface="Arial"/>
              </a:rPr>
              <a:t>determinant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off the shelf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items;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175"/>
              </a:spcBef>
            </a:pPr>
            <a:r>
              <a:rPr dirty="0" sz="1000" spc="-10">
                <a:latin typeface="Arial"/>
                <a:cs typeface="Arial"/>
              </a:rPr>
              <a:t>but beware, </a:t>
            </a:r>
            <a:r>
              <a:rPr dirty="0" sz="1000" spc="-5">
                <a:latin typeface="Arial"/>
                <a:cs typeface="Arial"/>
              </a:rPr>
              <a:t>can the seller deliver?</a:t>
            </a:r>
            <a:endParaRPr sz="1000">
              <a:latin typeface="Arial"/>
              <a:cs typeface="Arial"/>
            </a:endParaRPr>
          </a:p>
          <a:p>
            <a:pPr marL="289560" marR="285750">
              <a:lnSpc>
                <a:spcPct val="102699"/>
              </a:lnSpc>
              <a:spcBef>
                <a:spcPts val="315"/>
              </a:spcBef>
            </a:pPr>
            <a:r>
              <a:rPr dirty="0" sz="1100" spc="-5">
                <a:latin typeface="Arial"/>
                <a:cs typeface="Arial"/>
              </a:rPr>
              <a:t>Proposals are normally </a:t>
            </a:r>
            <a:r>
              <a:rPr dirty="0" sz="1100" spc="-15">
                <a:latin typeface="Arial"/>
                <a:cs typeface="Arial"/>
              </a:rPr>
              <a:t>evaluated </a:t>
            </a:r>
            <a:r>
              <a:rPr dirty="0" sz="1100" spc="-5">
                <a:latin typeface="Arial"/>
                <a:cs typeface="Arial"/>
              </a:rPr>
              <a:t>under technical </a:t>
            </a:r>
            <a:r>
              <a:rPr dirty="0" sz="1100" spc="-10">
                <a:latin typeface="Arial"/>
                <a:cs typeface="Arial"/>
              </a:rPr>
              <a:t>and  </a:t>
            </a:r>
            <a:r>
              <a:rPr dirty="0" sz="1100" spc="-5">
                <a:latin typeface="Arial"/>
                <a:cs typeface="Arial"/>
              </a:rPr>
              <a:t>financial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criteria</a:t>
            </a:r>
            <a:endParaRPr sz="1100">
              <a:latin typeface="Arial"/>
              <a:cs typeface="Arial"/>
            </a:endParaRPr>
          </a:p>
          <a:p>
            <a:pPr marL="289560" marR="599440">
              <a:lnSpc>
                <a:spcPts val="1200"/>
              </a:lnSpc>
              <a:spcBef>
                <a:spcPts val="315"/>
              </a:spcBef>
            </a:pPr>
            <a:r>
              <a:rPr dirty="0" sz="1100" spc="-5">
                <a:latin typeface="Arial"/>
                <a:cs typeface="Arial"/>
              </a:rPr>
              <a:t>Multiple sources should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considered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critical  elements;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ts val="1200"/>
              </a:lnSpc>
              <a:spcBef>
                <a:spcPts val="150"/>
              </a:spcBef>
            </a:pPr>
            <a:r>
              <a:rPr dirty="0" sz="1000" spc="-5">
                <a:latin typeface="Arial"/>
                <a:cs typeface="Arial"/>
              </a:rPr>
              <a:t>reduces </a:t>
            </a:r>
            <a:r>
              <a:rPr dirty="0" sz="1000">
                <a:latin typeface="Arial"/>
                <a:cs typeface="Arial"/>
              </a:rPr>
              <a:t>risk </a:t>
            </a:r>
            <a:r>
              <a:rPr dirty="0" sz="1000" spc="-5">
                <a:latin typeface="Arial"/>
                <a:cs typeface="Arial"/>
              </a:rPr>
              <a:t>associated with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supply</a:t>
            </a:r>
            <a:endParaRPr sz="1000">
              <a:latin typeface="Arial"/>
              <a:cs typeface="Arial"/>
            </a:endParaRPr>
          </a:p>
          <a:p>
            <a:pPr marL="566420" marR="443865">
              <a:lnSpc>
                <a:spcPts val="1200"/>
              </a:lnSpc>
              <a:spcBef>
                <a:spcPts val="40"/>
              </a:spcBef>
            </a:pPr>
            <a:r>
              <a:rPr dirty="0" sz="1000" spc="-5">
                <a:latin typeface="Arial"/>
                <a:cs typeface="Arial"/>
              </a:rPr>
              <a:t>usually costs more in </a:t>
            </a:r>
            <a:r>
              <a:rPr dirty="0" sz="1000" spc="-10">
                <a:latin typeface="Arial"/>
                <a:cs typeface="Arial"/>
              </a:rPr>
              <a:t>overhead </a:t>
            </a:r>
            <a:r>
              <a:rPr dirty="0" sz="1000" spc="-5">
                <a:latin typeface="Arial"/>
                <a:cs typeface="Arial"/>
              </a:rPr>
              <a:t>and loss of quantity  discounts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07289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25335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96824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14868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86359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8000" y="101733"/>
            <a:ext cx="4116704" cy="3219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84607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Conduct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230755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Selecting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Sellers	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Techniques</a:t>
            </a:r>
            <a:endParaRPr sz="14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885"/>
              </a:spcBef>
            </a:pPr>
            <a:r>
              <a:rPr dirty="0" sz="1100" spc="-10" b="1">
                <a:latin typeface="Arial"/>
                <a:cs typeface="Arial"/>
              </a:rPr>
              <a:t>Weighting System</a:t>
            </a:r>
            <a:endParaRPr sz="1100">
              <a:latin typeface="Arial"/>
              <a:cs typeface="Arial"/>
            </a:endParaRPr>
          </a:p>
          <a:p>
            <a:pPr marL="528955" marR="101600">
              <a:lnSpc>
                <a:spcPct val="104299"/>
              </a:lnSpc>
              <a:spcBef>
                <a:spcPts val="85"/>
              </a:spcBef>
            </a:pPr>
            <a:r>
              <a:rPr dirty="0" sz="1100" spc="-5">
                <a:latin typeface="Arial"/>
                <a:cs typeface="Arial"/>
              </a:rPr>
              <a:t>Minimise the </a:t>
            </a:r>
            <a:r>
              <a:rPr dirty="0" sz="1100" spc="-10">
                <a:latin typeface="Arial"/>
                <a:cs typeface="Arial"/>
              </a:rPr>
              <a:t>effect </a:t>
            </a:r>
            <a:r>
              <a:rPr dirty="0" sz="1100" spc="-5">
                <a:latin typeface="Arial"/>
                <a:cs typeface="Arial"/>
              </a:rPr>
              <a:t>of personal </a:t>
            </a:r>
            <a:r>
              <a:rPr dirty="0" sz="1100" spc="-10">
                <a:latin typeface="Arial"/>
                <a:cs typeface="Arial"/>
              </a:rPr>
              <a:t>preference </a:t>
            </a:r>
            <a:r>
              <a:rPr dirty="0" sz="1100" spc="-5">
                <a:latin typeface="Arial"/>
                <a:cs typeface="Arial"/>
              </a:rPr>
              <a:t>or prejudice  </a:t>
            </a:r>
            <a:r>
              <a:rPr dirty="0" sz="1100" spc="-15">
                <a:latin typeface="Arial"/>
                <a:cs typeface="Arial"/>
              </a:rPr>
              <a:t>Involved </a:t>
            </a:r>
            <a:r>
              <a:rPr dirty="0" sz="1100" spc="-5">
                <a:latin typeface="Arial"/>
                <a:cs typeface="Arial"/>
              </a:rPr>
              <a:t>assigning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numerical </a:t>
            </a:r>
            <a:r>
              <a:rPr dirty="0" sz="1100" spc="-10">
                <a:latin typeface="Arial"/>
                <a:cs typeface="Arial"/>
              </a:rPr>
              <a:t>weight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each </a:t>
            </a:r>
            <a:r>
              <a:rPr dirty="0" sz="1100" spc="-15">
                <a:latin typeface="Arial"/>
                <a:cs typeface="Arial"/>
              </a:rPr>
              <a:t>evaluation  </a:t>
            </a:r>
            <a:r>
              <a:rPr dirty="0" sz="1100">
                <a:latin typeface="Arial"/>
                <a:cs typeface="Arial"/>
              </a:rPr>
              <a:t>criteria, </a:t>
            </a:r>
            <a:r>
              <a:rPr dirty="0" sz="1100" spc="-10">
                <a:latin typeface="Arial"/>
                <a:cs typeface="Arial"/>
              </a:rPr>
              <a:t>and rating each </a:t>
            </a:r>
            <a:r>
              <a:rPr dirty="0" sz="1100" spc="-5">
                <a:latin typeface="Arial"/>
                <a:cs typeface="Arial"/>
              </a:rPr>
              <a:t>seller or proposal against these  </a:t>
            </a:r>
            <a:r>
              <a:rPr dirty="0" sz="1100">
                <a:latin typeface="Arial"/>
                <a:cs typeface="Arial"/>
              </a:rPr>
              <a:t>criteria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135"/>
              </a:spcBef>
            </a:pPr>
            <a:r>
              <a:rPr dirty="0" sz="1100" spc="-5" b="1">
                <a:latin typeface="Arial"/>
                <a:cs typeface="Arial"/>
              </a:rPr>
              <a:t>Independent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Estimates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40"/>
              </a:spcBef>
            </a:pPr>
            <a:r>
              <a:rPr dirty="0" sz="1100" spc="-10">
                <a:latin typeface="Arial"/>
                <a:cs typeface="Arial"/>
              </a:rPr>
              <a:t>AKA </a:t>
            </a:r>
            <a:r>
              <a:rPr dirty="0" sz="1100" spc="-5">
                <a:latin typeface="Arial"/>
                <a:cs typeface="Arial"/>
              </a:rPr>
              <a:t>‘should-cost’ estimate</a:t>
            </a:r>
            <a:endParaRPr sz="1100">
              <a:latin typeface="Arial"/>
              <a:cs typeface="Arial"/>
            </a:endParaRPr>
          </a:p>
          <a:p>
            <a:pPr marL="528955" marR="45085">
              <a:lnSpc>
                <a:spcPct val="102600"/>
              </a:lnSpc>
              <a:spcBef>
                <a:spcPts val="70"/>
              </a:spcBef>
            </a:pPr>
            <a:r>
              <a:rPr dirty="0" sz="1100" spc="-5">
                <a:latin typeface="Arial"/>
                <a:cs typeface="Arial"/>
              </a:rPr>
              <a:t>Significant </a:t>
            </a:r>
            <a:r>
              <a:rPr dirty="0" sz="1100" spc="-10">
                <a:latin typeface="Arial"/>
                <a:cs typeface="Arial"/>
              </a:rPr>
              <a:t>deviation </a:t>
            </a:r>
            <a:r>
              <a:rPr dirty="0" sz="1100" spc="-5">
                <a:latin typeface="Arial"/>
                <a:cs typeface="Arial"/>
              </a:rPr>
              <a:t>from this estimate </a:t>
            </a:r>
            <a:r>
              <a:rPr dirty="0" sz="1100" spc="-15">
                <a:latin typeface="Arial"/>
                <a:cs typeface="Arial"/>
              </a:rPr>
              <a:t>gives </a:t>
            </a:r>
            <a:r>
              <a:rPr dirty="0" sz="1100" spc="-10">
                <a:latin typeface="Arial"/>
                <a:cs typeface="Arial"/>
              </a:rPr>
              <a:t>an </a:t>
            </a:r>
            <a:r>
              <a:rPr dirty="0" sz="1100" spc="-5">
                <a:latin typeface="Arial"/>
                <a:cs typeface="Arial"/>
              </a:rPr>
              <a:t>indication  that something is wrong.. Either with the proposal or the  request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140"/>
              </a:spcBef>
            </a:pPr>
            <a:r>
              <a:rPr dirty="0" sz="1100" spc="-5" b="1">
                <a:latin typeface="Arial"/>
                <a:cs typeface="Arial"/>
              </a:rPr>
              <a:t>Screening</a:t>
            </a:r>
            <a:r>
              <a:rPr dirty="0" sz="1100" spc="-10" b="1">
                <a:latin typeface="Arial"/>
                <a:cs typeface="Arial"/>
              </a:rPr>
              <a:t> System</a:t>
            </a:r>
            <a:endParaRPr sz="1100">
              <a:latin typeface="Arial"/>
              <a:cs typeface="Arial"/>
            </a:endParaRPr>
          </a:p>
          <a:p>
            <a:pPr marL="528955" marR="5080">
              <a:lnSpc>
                <a:spcPct val="102600"/>
              </a:lnSpc>
              <a:spcBef>
                <a:spcPts val="105"/>
              </a:spcBef>
            </a:pPr>
            <a:r>
              <a:rPr dirty="0" sz="1100" spc="-10">
                <a:latin typeface="Arial"/>
                <a:cs typeface="Arial"/>
              </a:rPr>
              <a:t>Minimum </a:t>
            </a:r>
            <a:r>
              <a:rPr dirty="0" sz="1100">
                <a:latin typeface="Arial"/>
                <a:cs typeface="Arial"/>
              </a:rPr>
              <a:t>criteria </a:t>
            </a:r>
            <a:r>
              <a:rPr dirty="0" sz="1100" spc="-5">
                <a:latin typeface="Arial"/>
                <a:cs typeface="Arial"/>
              </a:rPr>
              <a:t>that </a:t>
            </a:r>
            <a:r>
              <a:rPr dirty="0" sz="1100" spc="-10">
                <a:latin typeface="Arial"/>
                <a:cs typeface="Arial"/>
              </a:rPr>
              <a:t>must be </a:t>
            </a:r>
            <a:r>
              <a:rPr dirty="0" sz="1100" spc="-5">
                <a:latin typeface="Arial"/>
                <a:cs typeface="Arial"/>
              </a:rPr>
              <a:t>met prior to </a:t>
            </a:r>
            <a:r>
              <a:rPr dirty="0" sz="1100" spc="-10">
                <a:latin typeface="Arial"/>
                <a:cs typeface="Arial"/>
              </a:rPr>
              <a:t>consideration </a:t>
            </a:r>
            <a:r>
              <a:rPr dirty="0" sz="1100" spc="-5">
                <a:latin typeface="Arial"/>
                <a:cs typeface="Arial"/>
              </a:rPr>
              <a:t>of  the proposal; </a:t>
            </a:r>
            <a:r>
              <a:rPr dirty="0" sz="1100" spc="-10">
                <a:latin typeface="Arial"/>
                <a:cs typeface="Arial"/>
              </a:rPr>
              <a:t>Annual </a:t>
            </a:r>
            <a:r>
              <a:rPr dirty="0" sz="1100" spc="-30">
                <a:latin typeface="Arial"/>
                <a:cs typeface="Arial"/>
              </a:rPr>
              <a:t>Turnover, </a:t>
            </a:r>
            <a:r>
              <a:rPr dirty="0" sz="1100" spc="-10">
                <a:latin typeface="Arial"/>
                <a:cs typeface="Arial"/>
              </a:rPr>
              <a:t>Number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5">
                <a:latin typeface="Arial"/>
                <a:cs typeface="Arial"/>
              </a:rPr>
              <a:t>Employees,  </a:t>
            </a:r>
            <a:r>
              <a:rPr dirty="0" sz="1100" spc="-10">
                <a:latin typeface="Arial"/>
                <a:cs typeface="Arial"/>
              </a:rPr>
              <a:t>H&amp;S </a:t>
            </a:r>
            <a:r>
              <a:rPr dirty="0" sz="1100" spc="-15">
                <a:latin typeface="Arial"/>
                <a:cs typeface="Arial"/>
              </a:rPr>
              <a:t>History,</a:t>
            </a:r>
            <a:r>
              <a:rPr dirty="0" sz="1100" spc="-5">
                <a:latin typeface="Arial"/>
                <a:cs typeface="Arial"/>
              </a:rPr>
              <a:t> 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Conduct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36969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Selecting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Sellers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39364" y="477339"/>
            <a:ext cx="1761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46905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67909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27122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48126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294" y="1136457"/>
            <a:ext cx="3820160" cy="16300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 b="1">
                <a:latin typeface="Arial"/>
                <a:cs typeface="Arial"/>
              </a:rPr>
              <a:t>Contract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Negotiation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Clarifies structure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requirements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contract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295"/>
              </a:spcBef>
            </a:pPr>
            <a:r>
              <a:rPr dirty="0" sz="1100" spc="-10">
                <a:latin typeface="Arial"/>
                <a:cs typeface="Arial"/>
              </a:rPr>
              <a:t>Responsibilities, applicable </a:t>
            </a:r>
            <a:r>
              <a:rPr dirty="0" sz="1100" spc="-15">
                <a:latin typeface="Arial"/>
                <a:cs typeface="Arial"/>
              </a:rPr>
              <a:t>laws </a:t>
            </a:r>
            <a:r>
              <a:rPr dirty="0" sz="1100" spc="-10">
                <a:latin typeface="Arial"/>
                <a:cs typeface="Arial"/>
              </a:rPr>
              <a:t>and language, </a:t>
            </a:r>
            <a:r>
              <a:rPr dirty="0" sz="1100" spc="-5">
                <a:latin typeface="Arial"/>
                <a:cs typeface="Arial"/>
              </a:rPr>
              <a:t>financing,  etc.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5" b="1">
                <a:latin typeface="Arial"/>
                <a:cs typeface="Arial"/>
              </a:rPr>
              <a:t>Seller Rating</a:t>
            </a:r>
            <a:r>
              <a:rPr dirty="0" sz="1100" spc="-10" b="1">
                <a:latin typeface="Arial"/>
                <a:cs typeface="Arial"/>
              </a:rPr>
              <a:t> System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Records of Sellers past</a:t>
            </a:r>
            <a:r>
              <a:rPr dirty="0" sz="1100" spc="-10">
                <a:latin typeface="Arial"/>
                <a:cs typeface="Arial"/>
              </a:rPr>
              <a:t> performance</a:t>
            </a:r>
            <a:endParaRPr sz="1100">
              <a:latin typeface="Arial"/>
              <a:cs typeface="Arial"/>
            </a:endParaRPr>
          </a:p>
          <a:p>
            <a:pPr marL="289560" marR="114300">
              <a:lnSpc>
                <a:spcPct val="102600"/>
              </a:lnSpc>
              <a:spcBef>
                <a:spcPts val="300"/>
              </a:spcBef>
            </a:pPr>
            <a:r>
              <a:rPr dirty="0" sz="1100" spc="-20">
                <a:latin typeface="Arial"/>
                <a:cs typeface="Arial"/>
              </a:rPr>
              <a:t>Quality, </a:t>
            </a:r>
            <a:r>
              <a:rPr dirty="0" sz="1100" spc="-5">
                <a:latin typeface="Arial"/>
                <a:cs typeface="Arial"/>
              </a:rPr>
              <a:t>Delivery </a:t>
            </a:r>
            <a:r>
              <a:rPr dirty="0" sz="1100" spc="-15">
                <a:latin typeface="Arial"/>
                <a:cs typeface="Arial"/>
              </a:rPr>
              <a:t>Performance, </a:t>
            </a:r>
            <a:r>
              <a:rPr dirty="0" sz="1100" spc="-10">
                <a:latin typeface="Arial"/>
                <a:cs typeface="Arial"/>
              </a:rPr>
              <a:t>Contractual Compliance, 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Conduct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36969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Selecting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Sellers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39364" y="477339"/>
            <a:ext cx="1761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52655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73658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194661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53875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294" y="1193950"/>
            <a:ext cx="3107055" cy="14579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 b="1">
                <a:latin typeface="Arial"/>
                <a:cs typeface="Arial"/>
              </a:rPr>
              <a:t>Expert</a:t>
            </a:r>
            <a:r>
              <a:rPr dirty="0" sz="1100" spc="-10" b="1">
                <a:latin typeface="Arial"/>
                <a:cs typeface="Arial"/>
              </a:rPr>
              <a:t> Judgment</a:t>
            </a:r>
            <a:endParaRPr sz="1100">
              <a:latin typeface="Arial"/>
              <a:cs typeface="Arial"/>
            </a:endParaRPr>
          </a:p>
          <a:p>
            <a:pPr marL="289560" marR="88519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Multi-Discipline </a:t>
            </a:r>
            <a:r>
              <a:rPr dirty="0" sz="1100" spc="-20">
                <a:latin typeface="Arial"/>
                <a:cs typeface="Arial"/>
              </a:rPr>
              <a:t>Review </a:t>
            </a:r>
            <a:r>
              <a:rPr dirty="0" sz="1100" spc="-40">
                <a:latin typeface="Arial"/>
                <a:cs typeface="Arial"/>
              </a:rPr>
              <a:t>Team  </a:t>
            </a:r>
            <a:r>
              <a:rPr dirty="0" sz="1100" spc="-5">
                <a:latin typeface="Arial"/>
                <a:cs typeface="Arial"/>
              </a:rPr>
              <a:t>Legal, Financial, </a:t>
            </a:r>
            <a:r>
              <a:rPr dirty="0" sz="1100" spc="-20">
                <a:latin typeface="Arial"/>
                <a:cs typeface="Arial"/>
              </a:rPr>
              <a:t>Technical,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40">
                <a:latin typeface="Arial"/>
                <a:cs typeface="Arial"/>
              </a:rPr>
              <a:t>Team </a:t>
            </a:r>
            <a:r>
              <a:rPr dirty="0" sz="1100" spc="-5">
                <a:latin typeface="Arial"/>
                <a:cs typeface="Arial"/>
              </a:rPr>
              <a:t>prepares </a:t>
            </a:r>
            <a:r>
              <a:rPr dirty="0" sz="1100">
                <a:latin typeface="Arial"/>
                <a:cs typeface="Arial"/>
              </a:rPr>
              <a:t>report </a:t>
            </a:r>
            <a:r>
              <a:rPr dirty="0" sz="1100" spc="-1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proposal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15">
                <a:latin typeface="Arial"/>
                <a:cs typeface="Arial"/>
              </a:rPr>
              <a:t>makes  </a:t>
            </a:r>
            <a:r>
              <a:rPr dirty="0" sz="1100" spc="-5">
                <a:latin typeface="Arial"/>
                <a:cs typeface="Arial"/>
              </a:rPr>
              <a:t>recommendations</a:t>
            </a:r>
            <a:endParaRPr sz="1100">
              <a:latin typeface="Arial"/>
              <a:cs typeface="Arial"/>
            </a:endParaRPr>
          </a:p>
          <a:p>
            <a:pPr algn="ctr" marR="948690">
              <a:lnSpc>
                <a:spcPct val="100000"/>
              </a:lnSpc>
              <a:spcBef>
                <a:spcPts val="330"/>
              </a:spcBef>
            </a:pPr>
            <a:r>
              <a:rPr dirty="0" sz="1100" spc="-10" b="1">
                <a:latin typeface="Arial"/>
                <a:cs typeface="Arial"/>
              </a:rPr>
              <a:t>Proposal Evaluation</a:t>
            </a:r>
            <a:r>
              <a:rPr dirty="0" sz="1100" spc="-35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Techniques</a:t>
            </a:r>
            <a:endParaRPr sz="1100">
              <a:latin typeface="Arial"/>
              <a:cs typeface="Arial"/>
            </a:endParaRPr>
          </a:p>
          <a:p>
            <a:pPr algn="ctr" marR="95123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Arial"/>
                <a:cs typeface="Arial"/>
              </a:rPr>
              <a:t>Weighting </a:t>
            </a:r>
            <a:r>
              <a:rPr dirty="0" sz="1100" spc="-5">
                <a:latin typeface="Arial"/>
                <a:cs typeface="Arial"/>
              </a:rPr>
              <a:t>Systems et.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al.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Conduct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NRA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Pavements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 Minor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Works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Contracts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4746" y="1039947"/>
            <a:ext cx="3599953" cy="1976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Conduct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NRA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Pavements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 Minor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Works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Contracts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4746" y="866611"/>
            <a:ext cx="3600053" cy="23904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Conduct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NRA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Pavements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 Minor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Works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Contracts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4740" y="975001"/>
            <a:ext cx="2880002" cy="21434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34339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93553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33535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251877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267060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82243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8000" y="101733"/>
            <a:ext cx="4030345" cy="282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75971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Conduct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971165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Selecting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Sellers	Outputs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5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5"/>
              </a:spcBef>
            </a:pPr>
            <a:r>
              <a:rPr dirty="0" sz="1100" spc="-5" b="1">
                <a:latin typeface="Arial"/>
                <a:cs typeface="Arial"/>
              </a:rPr>
              <a:t>Selected</a:t>
            </a:r>
            <a:r>
              <a:rPr dirty="0" sz="1100" spc="-10" b="1">
                <a:latin typeface="Arial"/>
                <a:cs typeface="Arial"/>
              </a:rPr>
              <a:t> Sellers</a:t>
            </a:r>
            <a:endParaRPr sz="1100">
              <a:latin typeface="Arial"/>
              <a:cs typeface="Arial"/>
            </a:endParaRPr>
          </a:p>
          <a:p>
            <a:pPr marL="528955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Those </a:t>
            </a:r>
            <a:r>
              <a:rPr dirty="0" sz="1100" spc="-5">
                <a:latin typeface="Arial"/>
                <a:cs typeface="Arial"/>
              </a:rPr>
              <a:t>sellers judged/determined to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within </a:t>
            </a:r>
            <a:r>
              <a:rPr dirty="0" sz="1100" spc="-10">
                <a:latin typeface="Arial"/>
                <a:cs typeface="Arial"/>
              </a:rPr>
              <a:t>competitive  range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30"/>
              </a:spcBef>
            </a:pPr>
            <a:r>
              <a:rPr dirty="0" sz="1100" spc="-5" b="1">
                <a:latin typeface="Arial"/>
                <a:cs typeface="Arial"/>
              </a:rPr>
              <a:t>Contract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5"/>
              </a:spcBef>
            </a:pP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10">
                <a:latin typeface="Arial"/>
                <a:cs typeface="Arial"/>
              </a:rPr>
              <a:t>be a complex contract </a:t>
            </a:r>
            <a:r>
              <a:rPr dirty="0" sz="1100" spc="-5">
                <a:latin typeface="Arial"/>
                <a:cs typeface="Arial"/>
              </a:rPr>
              <a:t>or </a:t>
            </a:r>
            <a:r>
              <a:rPr dirty="0" sz="1100" spc="-10">
                <a:latin typeface="Arial"/>
                <a:cs typeface="Arial"/>
              </a:rPr>
              <a:t>a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PO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35"/>
              </a:spcBef>
            </a:pPr>
            <a:r>
              <a:rPr dirty="0" sz="1100" spc="-5" b="1">
                <a:latin typeface="Arial"/>
                <a:cs typeface="Arial"/>
              </a:rPr>
              <a:t>Contract </a:t>
            </a:r>
            <a:r>
              <a:rPr dirty="0" sz="1100" spc="-10" b="1">
                <a:latin typeface="Arial"/>
                <a:cs typeface="Arial"/>
              </a:rPr>
              <a:t>Management </a:t>
            </a:r>
            <a:r>
              <a:rPr dirty="0" sz="1100" spc="-5" b="1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75"/>
              </a:spcBef>
            </a:pPr>
            <a:r>
              <a:rPr dirty="0" sz="1100" spc="-5">
                <a:latin typeface="Arial"/>
                <a:cs typeface="Arial"/>
              </a:rPr>
              <a:t>Plan to administer the</a:t>
            </a:r>
            <a:r>
              <a:rPr dirty="0" sz="1100" spc="-10">
                <a:latin typeface="Arial"/>
                <a:cs typeface="Arial"/>
              </a:rPr>
              <a:t> contract</a:t>
            </a:r>
            <a:endParaRPr sz="1100">
              <a:latin typeface="Arial"/>
              <a:cs typeface="Arial"/>
            </a:endParaRPr>
          </a:p>
          <a:p>
            <a:pPr marL="805815" marR="718820">
              <a:lnSpc>
                <a:spcPct val="100000"/>
              </a:lnSpc>
              <a:spcBef>
                <a:spcPts val="175"/>
              </a:spcBef>
            </a:pPr>
            <a:r>
              <a:rPr dirty="0" sz="1000" spc="-15">
                <a:latin typeface="Arial"/>
                <a:cs typeface="Arial"/>
              </a:rPr>
              <a:t>Who, </a:t>
            </a:r>
            <a:r>
              <a:rPr dirty="0" sz="1000" spc="-5">
                <a:latin typeface="Arial"/>
                <a:cs typeface="Arial"/>
              </a:rPr>
              <a:t>What, When, etc; Resource </a:t>
            </a:r>
            <a:r>
              <a:rPr dirty="0" sz="1000" spc="-10">
                <a:latin typeface="Arial"/>
                <a:cs typeface="Arial"/>
              </a:rPr>
              <a:t>Availability  </a:t>
            </a:r>
            <a:r>
              <a:rPr dirty="0" sz="1000" spc="-5">
                <a:latin typeface="Arial"/>
                <a:cs typeface="Arial"/>
              </a:rPr>
              <a:t>Procurement Management Plan (Updates)  Requested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Changes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06881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60350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96609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14165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67632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321099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8000" y="101733"/>
            <a:ext cx="4135754" cy="3222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86512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362960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Procurement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Proceses</a:t>
            </a:r>
            <a:endParaRPr sz="14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885"/>
              </a:spcBef>
            </a:pPr>
            <a:r>
              <a:rPr dirty="0" sz="1100" spc="-5" b="1">
                <a:latin typeface="Arial"/>
                <a:cs typeface="Arial"/>
              </a:rPr>
              <a:t>Plan</a:t>
            </a:r>
            <a:r>
              <a:rPr dirty="0" sz="1100" spc="-10" b="1">
                <a:latin typeface="Arial"/>
                <a:cs typeface="Arial"/>
              </a:rPr>
              <a:t> Procurements</a:t>
            </a:r>
            <a:endParaRPr sz="1100">
              <a:latin typeface="Arial"/>
              <a:cs typeface="Arial"/>
            </a:endParaRPr>
          </a:p>
          <a:p>
            <a:pPr marL="528955" marR="197485">
              <a:lnSpc>
                <a:spcPct val="102699"/>
              </a:lnSpc>
              <a:spcBef>
                <a:spcPts val="70"/>
              </a:spcBef>
            </a:pPr>
            <a:r>
              <a:rPr dirty="0" sz="1100" spc="-5">
                <a:latin typeface="Arial"/>
                <a:cs typeface="Arial"/>
              </a:rPr>
              <a:t>What, </a:t>
            </a:r>
            <a:r>
              <a:rPr dirty="0" sz="1100" spc="-10">
                <a:latin typeface="Arial"/>
                <a:cs typeface="Arial"/>
              </a:rPr>
              <a:t>When and </a:t>
            </a:r>
            <a:r>
              <a:rPr dirty="0" sz="1100" spc="-15">
                <a:latin typeface="Arial"/>
                <a:cs typeface="Arial"/>
              </a:rPr>
              <a:t>How </a:t>
            </a:r>
            <a:r>
              <a:rPr dirty="0" sz="1100" spc="-5">
                <a:latin typeface="Arial"/>
                <a:cs typeface="Arial"/>
              </a:rPr>
              <a:t>- Documenting requirements </a:t>
            </a:r>
            <a:r>
              <a:rPr dirty="0" sz="1100" spc="-10">
                <a:latin typeface="Arial"/>
                <a:cs typeface="Arial"/>
              </a:rPr>
              <a:t>and  </a:t>
            </a:r>
            <a:r>
              <a:rPr dirty="0" sz="1100" spc="-5">
                <a:latin typeface="Arial"/>
                <a:cs typeface="Arial"/>
              </a:rPr>
              <a:t>identifying potential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sellers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110"/>
              </a:spcBef>
            </a:pPr>
            <a:r>
              <a:rPr dirty="0" sz="1100" spc="-10" b="1">
                <a:latin typeface="Arial"/>
                <a:cs typeface="Arial"/>
              </a:rPr>
              <a:t>Conduct Procurements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Arial"/>
                <a:cs typeface="Arial"/>
              </a:rPr>
              <a:t>Request Seller</a:t>
            </a:r>
            <a:r>
              <a:rPr dirty="0" sz="1100" spc="-10">
                <a:latin typeface="Arial"/>
                <a:cs typeface="Arial"/>
              </a:rPr>
              <a:t> Responses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110"/>
              </a:spcBef>
            </a:pPr>
            <a:r>
              <a:rPr dirty="0" sz="1100" spc="-5" b="1">
                <a:latin typeface="Arial"/>
                <a:cs typeface="Arial"/>
              </a:rPr>
              <a:t>Obtaining </a:t>
            </a:r>
            <a:r>
              <a:rPr dirty="0" sz="1100" spc="-10" b="1">
                <a:latin typeface="Arial"/>
                <a:cs typeface="Arial"/>
              </a:rPr>
              <a:t>information, </a:t>
            </a:r>
            <a:r>
              <a:rPr dirty="0" sz="1100" spc="-5" b="1">
                <a:latin typeface="Arial"/>
                <a:cs typeface="Arial"/>
              </a:rPr>
              <a:t>bids, quotations, </a:t>
            </a:r>
            <a:r>
              <a:rPr dirty="0" sz="1100" spc="-10" b="1">
                <a:latin typeface="Arial"/>
                <a:cs typeface="Arial"/>
              </a:rPr>
              <a:t>proposals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Arial"/>
                <a:cs typeface="Arial"/>
              </a:rPr>
              <a:t>Select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Sellers</a:t>
            </a:r>
            <a:endParaRPr sz="1100">
              <a:latin typeface="Arial"/>
              <a:cs typeface="Arial"/>
            </a:endParaRPr>
          </a:p>
          <a:p>
            <a:pPr marL="528955" marR="202565">
              <a:lnSpc>
                <a:spcPct val="102600"/>
              </a:lnSpc>
              <a:spcBef>
                <a:spcPts val="30"/>
              </a:spcBef>
            </a:pPr>
            <a:r>
              <a:rPr dirty="0" sz="1100" spc="-15">
                <a:latin typeface="Arial"/>
                <a:cs typeface="Arial"/>
              </a:rPr>
              <a:t>Reviewing offers, </a:t>
            </a:r>
            <a:r>
              <a:rPr dirty="0" sz="1100" spc="-5">
                <a:latin typeface="Arial"/>
                <a:cs typeface="Arial"/>
              </a:rPr>
              <a:t>choosing potential </a:t>
            </a:r>
            <a:r>
              <a:rPr dirty="0" sz="1100" spc="-10">
                <a:latin typeface="Arial"/>
                <a:cs typeface="Arial"/>
              </a:rPr>
              <a:t>sellers, </a:t>
            </a:r>
            <a:r>
              <a:rPr dirty="0" sz="1100" spc="-5">
                <a:latin typeface="Arial"/>
                <a:cs typeface="Arial"/>
              </a:rPr>
              <a:t>negotiating  written </a:t>
            </a:r>
            <a:r>
              <a:rPr dirty="0" sz="1100" spc="-10">
                <a:latin typeface="Arial"/>
                <a:cs typeface="Arial"/>
              </a:rPr>
              <a:t>contract </a:t>
            </a:r>
            <a:r>
              <a:rPr dirty="0" sz="1100" spc="-5">
                <a:latin typeface="Arial"/>
                <a:cs typeface="Arial"/>
              </a:rPr>
              <a:t>with sellers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latin typeface="Arial"/>
                <a:cs typeface="Arial"/>
              </a:rPr>
              <a:t>Administer</a:t>
            </a:r>
            <a:r>
              <a:rPr dirty="0" sz="1100" spc="-10" b="1">
                <a:latin typeface="Arial"/>
                <a:cs typeface="Arial"/>
              </a:rPr>
              <a:t> Procurements</a:t>
            </a:r>
            <a:endParaRPr sz="1100">
              <a:latin typeface="Arial"/>
              <a:cs typeface="Arial"/>
            </a:endParaRPr>
          </a:p>
          <a:p>
            <a:pPr marL="528955" marR="241935">
              <a:lnSpc>
                <a:spcPct val="102600"/>
              </a:lnSpc>
              <a:spcBef>
                <a:spcPts val="75"/>
              </a:spcBef>
            </a:pPr>
            <a:r>
              <a:rPr dirty="0" sz="1100" spc="-10">
                <a:latin typeface="Arial"/>
                <a:cs typeface="Arial"/>
              </a:rPr>
              <a:t>Managing Contract </a:t>
            </a:r>
            <a:r>
              <a:rPr dirty="0" sz="1100" spc="-5">
                <a:latin typeface="Arial"/>
                <a:cs typeface="Arial"/>
              </a:rPr>
              <a:t>Relationships; </a:t>
            </a:r>
            <a:r>
              <a:rPr dirty="0" sz="1100" spc="-15">
                <a:latin typeface="Arial"/>
                <a:cs typeface="Arial"/>
              </a:rPr>
              <a:t>reviewing </a:t>
            </a:r>
            <a:r>
              <a:rPr dirty="0" sz="1100" spc="-10">
                <a:latin typeface="Arial"/>
                <a:cs typeface="Arial"/>
              </a:rPr>
              <a:t>and  </a:t>
            </a:r>
            <a:r>
              <a:rPr dirty="0" sz="1100" spc="-5">
                <a:latin typeface="Arial"/>
                <a:cs typeface="Arial"/>
              </a:rPr>
              <a:t>documenting seller </a:t>
            </a:r>
            <a:r>
              <a:rPr dirty="0" sz="1100" spc="-10">
                <a:latin typeface="Arial"/>
                <a:cs typeface="Arial"/>
              </a:rPr>
              <a:t>performance; change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management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110"/>
              </a:spcBef>
            </a:pPr>
            <a:r>
              <a:rPr dirty="0" sz="1100" spc="-5" b="1">
                <a:latin typeface="Arial"/>
                <a:cs typeface="Arial"/>
              </a:rPr>
              <a:t>Close</a:t>
            </a:r>
            <a:r>
              <a:rPr dirty="0" sz="1100" spc="-10" b="1">
                <a:latin typeface="Arial"/>
                <a:cs typeface="Arial"/>
              </a:rPr>
              <a:t> Procurements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Arial"/>
                <a:cs typeface="Arial"/>
              </a:rPr>
              <a:t>Completing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Settling </a:t>
            </a:r>
            <a:r>
              <a:rPr dirty="0" sz="1100" spc="-10">
                <a:latin typeface="Arial"/>
                <a:cs typeface="Arial"/>
              </a:rPr>
              <a:t>each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contract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8000" y="101733"/>
            <a:ext cx="3596640" cy="1258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326005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Conduct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890520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Select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Sellers	Outputs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Arial"/>
              <a:cs typeface="Arial"/>
            </a:endParaRPr>
          </a:p>
          <a:p>
            <a:pPr marL="251460">
              <a:lnSpc>
                <a:spcPts val="1210"/>
              </a:lnSpc>
            </a:pPr>
            <a:r>
              <a:rPr dirty="0" sz="1100" spc="-5" b="1">
                <a:latin typeface="Arial"/>
                <a:cs typeface="Arial"/>
              </a:rPr>
              <a:t>Contract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(cont.):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ts val="1210"/>
              </a:lnSpc>
            </a:pP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5">
                <a:latin typeface="Arial"/>
                <a:cs typeface="Arial"/>
              </a:rPr>
              <a:t>contain the </a:t>
            </a:r>
            <a:r>
              <a:rPr dirty="0" sz="1100" spc="-15">
                <a:latin typeface="Arial"/>
                <a:cs typeface="Arial"/>
              </a:rPr>
              <a:t>following </a:t>
            </a:r>
            <a:r>
              <a:rPr dirty="0" sz="1100" spc="-5">
                <a:latin typeface="Arial"/>
                <a:cs typeface="Arial"/>
              </a:rPr>
              <a:t>elements (no specific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order):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57466" y="1585391"/>
          <a:ext cx="4095750" cy="1293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2585"/>
                <a:gridCol w="1372870"/>
                <a:gridCol w="1082040"/>
              </a:tblGrid>
              <a:tr h="144246"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Section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Headings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Statement of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Work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Schedule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4233"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Period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 Performance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Roles &amp;</a:t>
                      </a:r>
                      <a:r>
                        <a:rPr dirty="0" sz="9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Responsibilities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Pricing &amp;</a:t>
                      </a:r>
                      <a:r>
                        <a:rPr dirty="0" sz="9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Payment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4233"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Inflation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Adjustments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Acceptance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Criteria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Warranty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4246"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Product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Support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Limitation of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Liability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Fees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4233"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Retention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Penalties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&amp;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Incentives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Insurances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3413"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Performance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Bonds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Subcontractor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Approval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Change</a:t>
                      </a:r>
                      <a:r>
                        <a:rPr dirty="0" sz="9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Request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Handling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3425"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Termination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and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Dispute Handling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Procedures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Administer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Administer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Procurements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1069808"/>
            <a:ext cx="35496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Part </a:t>
            </a:r>
            <a:r>
              <a:rPr dirty="0" sz="1100" spc="-5" b="1">
                <a:latin typeface="Arial"/>
                <a:cs typeface="Arial"/>
              </a:rPr>
              <a:t>of the Monitoring </a:t>
            </a:r>
            <a:r>
              <a:rPr dirty="0" sz="1100" spc="-10" b="1">
                <a:latin typeface="Arial"/>
                <a:cs typeface="Arial"/>
              </a:rPr>
              <a:t>and Controlling Process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4746" y="1380904"/>
            <a:ext cx="3587011" cy="14367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Administer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Contract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Administration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25851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81269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19481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4395" y="1179727"/>
            <a:ext cx="3550285" cy="16446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219075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Each </a:t>
            </a:r>
            <a:r>
              <a:rPr dirty="0" sz="1100">
                <a:latin typeface="Arial"/>
                <a:cs typeface="Arial"/>
              </a:rPr>
              <a:t>party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a contract needs </a:t>
            </a:r>
            <a:r>
              <a:rPr dirty="0" sz="1100" spc="-5">
                <a:latin typeface="Arial"/>
                <a:cs typeface="Arial"/>
              </a:rPr>
              <a:t>to ensure that </a:t>
            </a:r>
            <a:r>
              <a:rPr dirty="0" sz="1100" spc="-15">
                <a:latin typeface="Arial"/>
                <a:cs typeface="Arial"/>
              </a:rPr>
              <a:t>they </a:t>
            </a:r>
            <a:r>
              <a:rPr dirty="0" sz="1100" spc="-5">
                <a:latin typeface="Arial"/>
                <a:cs typeface="Arial"/>
              </a:rPr>
              <a:t>are  meeting their </a:t>
            </a:r>
            <a:r>
              <a:rPr dirty="0" sz="1100" spc="-15">
                <a:latin typeface="Arial"/>
                <a:cs typeface="Arial"/>
              </a:rPr>
              <a:t>own </a:t>
            </a:r>
            <a:r>
              <a:rPr dirty="0" sz="1100" spc="-10">
                <a:latin typeface="Arial"/>
                <a:cs typeface="Arial"/>
              </a:rPr>
              <a:t>contractual obligations, and </a:t>
            </a:r>
            <a:r>
              <a:rPr dirty="0" sz="1100" spc="-5">
                <a:latin typeface="Arial"/>
                <a:cs typeface="Arial"/>
              </a:rPr>
              <a:t>that the  other </a:t>
            </a:r>
            <a:r>
              <a:rPr dirty="0" sz="1100">
                <a:latin typeface="Arial"/>
                <a:cs typeface="Arial"/>
              </a:rPr>
              <a:t>party </a:t>
            </a:r>
            <a:r>
              <a:rPr dirty="0" sz="1100" spc="-5">
                <a:latin typeface="Arial"/>
                <a:cs typeface="Arial"/>
              </a:rPr>
              <a:t>is meeting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theirs.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99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Both </a:t>
            </a:r>
            <a:r>
              <a:rPr dirty="0" sz="1100">
                <a:latin typeface="Arial"/>
                <a:cs typeface="Arial"/>
              </a:rPr>
              <a:t>parties </a:t>
            </a:r>
            <a:r>
              <a:rPr dirty="0" sz="1100" spc="-10">
                <a:latin typeface="Arial"/>
                <a:cs typeface="Arial"/>
              </a:rPr>
              <a:t>need </a:t>
            </a:r>
            <a:r>
              <a:rPr dirty="0" sz="1100" spc="-5">
                <a:latin typeface="Arial"/>
                <a:cs typeface="Arial"/>
              </a:rPr>
              <a:t>to ensure that their </a:t>
            </a:r>
            <a:r>
              <a:rPr dirty="0" sz="1100" spc="-15">
                <a:latin typeface="Arial"/>
                <a:cs typeface="Arial"/>
              </a:rPr>
              <a:t>own </a:t>
            </a:r>
            <a:r>
              <a:rPr dirty="0" sz="1100" spc="-5">
                <a:latin typeface="Arial"/>
                <a:cs typeface="Arial"/>
              </a:rPr>
              <a:t>legal rights are  being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protected</a:t>
            </a:r>
            <a:endParaRPr sz="1100">
              <a:latin typeface="Arial"/>
              <a:cs typeface="Arial"/>
            </a:endParaRPr>
          </a:p>
          <a:p>
            <a:pPr marL="12700" marR="6985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legal nature of </a:t>
            </a:r>
            <a:r>
              <a:rPr dirty="0" sz="1100" spc="-10">
                <a:latin typeface="Arial"/>
                <a:cs typeface="Arial"/>
              </a:rPr>
              <a:t>contractual </a:t>
            </a:r>
            <a:r>
              <a:rPr dirty="0" sz="1100" spc="-5">
                <a:latin typeface="Arial"/>
                <a:cs typeface="Arial"/>
              </a:rPr>
              <a:t>relationships </a:t>
            </a:r>
            <a:r>
              <a:rPr dirty="0" sz="1100" spc="-15">
                <a:latin typeface="Arial"/>
                <a:cs typeface="Arial"/>
              </a:rPr>
              <a:t>makes </a:t>
            </a:r>
            <a:r>
              <a:rPr dirty="0" sz="1100" spc="-5">
                <a:latin typeface="Arial"/>
                <a:cs typeface="Arial"/>
              </a:rPr>
              <a:t>it vital  that the project </a:t>
            </a:r>
            <a:r>
              <a:rPr dirty="0" sz="1100" spc="-10">
                <a:latin typeface="Arial"/>
                <a:cs typeface="Arial"/>
              </a:rPr>
              <a:t>management team </a:t>
            </a:r>
            <a:r>
              <a:rPr dirty="0" sz="1100" spc="-5">
                <a:latin typeface="Arial"/>
                <a:cs typeface="Arial"/>
              </a:rPr>
              <a:t>is acutely </a:t>
            </a:r>
            <a:r>
              <a:rPr dirty="0" sz="1100" spc="-15">
                <a:latin typeface="Arial"/>
                <a:cs typeface="Arial"/>
              </a:rPr>
              <a:t>aware </a:t>
            </a:r>
            <a:r>
              <a:rPr dirty="0" sz="1100" spc="-5">
                <a:latin typeface="Arial"/>
                <a:cs typeface="Arial"/>
              </a:rPr>
              <a:t>of the  legal implications of actions </a:t>
            </a:r>
            <a:r>
              <a:rPr dirty="0" sz="1100" spc="-10">
                <a:latin typeface="Arial"/>
                <a:cs typeface="Arial"/>
              </a:rPr>
              <a:t>taken when </a:t>
            </a:r>
            <a:r>
              <a:rPr dirty="0" sz="1100" spc="-5">
                <a:latin typeface="Arial"/>
                <a:cs typeface="Arial"/>
              </a:rPr>
              <a:t>administering  </a:t>
            </a:r>
            <a:r>
              <a:rPr dirty="0" sz="1100" spc="-10">
                <a:latin typeface="Arial"/>
                <a:cs typeface="Arial"/>
              </a:rPr>
              <a:t>contracts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Administer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Contract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Administration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50765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88976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65398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47294" y="1046758"/>
            <a:ext cx="3894454" cy="18923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38354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Due </a:t>
            </a:r>
            <a:r>
              <a:rPr dirty="0" sz="1100" spc="-5">
                <a:latin typeface="Arial"/>
                <a:cs typeface="Arial"/>
              </a:rPr>
              <a:t>to legal </a:t>
            </a:r>
            <a:r>
              <a:rPr dirty="0" sz="1100" spc="-10">
                <a:latin typeface="Arial"/>
                <a:cs typeface="Arial"/>
              </a:rPr>
              <a:t>considerations, </a:t>
            </a:r>
            <a:r>
              <a:rPr dirty="0" sz="1100" spc="-15">
                <a:latin typeface="Arial"/>
                <a:cs typeface="Arial"/>
              </a:rPr>
              <a:t>many </a:t>
            </a:r>
            <a:r>
              <a:rPr dirty="0" sz="1100" spc="-5">
                <a:latin typeface="Arial"/>
                <a:cs typeface="Arial"/>
              </a:rPr>
              <a:t>organisations will treat  </a:t>
            </a:r>
            <a:r>
              <a:rPr dirty="0" sz="1100" spc="-10">
                <a:latin typeface="Arial"/>
                <a:cs typeface="Arial"/>
              </a:rPr>
              <a:t>contract administration </a:t>
            </a:r>
            <a:r>
              <a:rPr dirty="0" sz="1100" spc="-5">
                <a:latin typeface="Arial"/>
                <a:cs typeface="Arial"/>
              </a:rPr>
              <a:t>as </a:t>
            </a:r>
            <a:r>
              <a:rPr dirty="0" sz="1100" spc="-10">
                <a:latin typeface="Arial"/>
                <a:cs typeface="Arial"/>
              </a:rPr>
              <a:t>an administrative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function.</a:t>
            </a:r>
            <a:endParaRPr sz="1100">
              <a:latin typeface="Arial"/>
              <a:cs typeface="Arial"/>
            </a:endParaRPr>
          </a:p>
          <a:p>
            <a:pPr marL="289560" marR="83185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The ‘contract administrator’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5">
                <a:latin typeface="Arial"/>
                <a:cs typeface="Arial"/>
              </a:rPr>
              <a:t>or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5">
                <a:latin typeface="Arial"/>
                <a:cs typeface="Arial"/>
              </a:rPr>
              <a:t>not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5">
                <a:latin typeface="Arial"/>
                <a:cs typeface="Arial"/>
              </a:rPr>
              <a:t>part </a:t>
            </a:r>
            <a:r>
              <a:rPr dirty="0" sz="1100" spc="-5">
                <a:latin typeface="Arial"/>
                <a:cs typeface="Arial"/>
              </a:rPr>
              <a:t>of the  project</a:t>
            </a:r>
            <a:r>
              <a:rPr dirty="0" sz="1100" spc="-10">
                <a:latin typeface="Arial"/>
                <a:cs typeface="Arial"/>
              </a:rPr>
              <a:t> team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This can lead to difficulty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the project </a:t>
            </a:r>
            <a:r>
              <a:rPr dirty="0" sz="1100" spc="-10">
                <a:latin typeface="Arial"/>
                <a:cs typeface="Arial"/>
              </a:rPr>
              <a:t>management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team</a:t>
            </a:r>
            <a:endParaRPr sz="1100">
              <a:latin typeface="Arial"/>
              <a:cs typeface="Arial"/>
            </a:endParaRPr>
          </a:p>
          <a:p>
            <a:pPr marL="12700" marR="457834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Contract Administration </a:t>
            </a:r>
            <a:r>
              <a:rPr dirty="0" sz="1100" spc="-5">
                <a:latin typeface="Arial"/>
                <a:cs typeface="Arial"/>
              </a:rPr>
              <a:t>also has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financial component;  monitoring </a:t>
            </a:r>
            <a:r>
              <a:rPr dirty="0" sz="1100" spc="-10">
                <a:latin typeface="Arial"/>
                <a:cs typeface="Arial"/>
              </a:rPr>
              <a:t>payments made </a:t>
            </a:r>
            <a:r>
              <a:rPr dirty="0" sz="1100" spc="-5">
                <a:latin typeface="Arial"/>
                <a:cs typeface="Arial"/>
              </a:rPr>
              <a:t>to the seller (such as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Arial"/>
                <a:cs typeface="Arial"/>
              </a:rPr>
              <a:t>sub-contractor)</a:t>
            </a:r>
            <a:endParaRPr sz="1100">
              <a:latin typeface="Arial"/>
              <a:cs typeface="Arial"/>
            </a:endParaRPr>
          </a:p>
          <a:p>
            <a:pPr marL="289560" marR="42545">
              <a:lnSpc>
                <a:spcPct val="102600"/>
              </a:lnSpc>
              <a:spcBef>
                <a:spcPts val="295"/>
              </a:spcBef>
            </a:pPr>
            <a:r>
              <a:rPr dirty="0" sz="1100" spc="-5">
                <a:latin typeface="Arial"/>
                <a:cs typeface="Arial"/>
              </a:rPr>
              <a:t>Must ensure </a:t>
            </a:r>
            <a:r>
              <a:rPr dirty="0" sz="1100" spc="-10">
                <a:latin typeface="Arial"/>
                <a:cs typeface="Arial"/>
              </a:rPr>
              <a:t>payments </a:t>
            </a:r>
            <a:r>
              <a:rPr dirty="0" sz="1100" spc="-5">
                <a:latin typeface="Arial"/>
                <a:cs typeface="Arial"/>
              </a:rPr>
              <a:t>are within the </a:t>
            </a:r>
            <a:r>
              <a:rPr dirty="0" sz="1100">
                <a:latin typeface="Arial"/>
                <a:cs typeface="Arial"/>
              </a:rPr>
              <a:t>terms </a:t>
            </a:r>
            <a:r>
              <a:rPr dirty="0" sz="1100" spc="-5">
                <a:latin typeface="Arial"/>
                <a:cs typeface="Arial"/>
              </a:rPr>
              <a:t>defined </a:t>
            </a:r>
            <a:r>
              <a:rPr dirty="0" sz="1100" spc="-20">
                <a:latin typeface="Arial"/>
                <a:cs typeface="Arial"/>
              </a:rPr>
              <a:t>by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the  </a:t>
            </a:r>
            <a:r>
              <a:rPr dirty="0" sz="1100" spc="-10">
                <a:latin typeface="Arial"/>
                <a:cs typeface="Arial"/>
              </a:rPr>
              <a:t>contract, and </a:t>
            </a:r>
            <a:r>
              <a:rPr dirty="0" sz="1100" spc="-5">
                <a:latin typeface="Arial"/>
                <a:cs typeface="Arial"/>
              </a:rPr>
              <a:t>that </a:t>
            </a:r>
            <a:r>
              <a:rPr dirty="0" sz="1100" spc="-10">
                <a:latin typeface="Arial"/>
                <a:cs typeface="Arial"/>
              </a:rPr>
              <a:t>‘payment </a:t>
            </a:r>
            <a:r>
              <a:rPr dirty="0" sz="1100" spc="-5">
                <a:latin typeface="Arial"/>
                <a:cs typeface="Arial"/>
              </a:rPr>
              <a:t>certification’ is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appropriate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04131" y="3344092"/>
            <a:ext cx="240665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600" spc="-5">
                <a:latin typeface="Arial"/>
                <a:cs typeface="Arial"/>
              </a:rPr>
              <a:t>33</a:t>
            </a:r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47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Administer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Contract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Administration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76340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31759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52763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47294" y="1130438"/>
            <a:ext cx="3734435" cy="16827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Contract Administration </a:t>
            </a:r>
            <a:r>
              <a:rPr dirty="0" sz="1100" spc="-5">
                <a:latin typeface="Arial"/>
                <a:cs typeface="Arial"/>
              </a:rPr>
              <a:t>also </a:t>
            </a:r>
            <a:r>
              <a:rPr dirty="0" sz="1100" spc="-15">
                <a:latin typeface="Arial"/>
                <a:cs typeface="Arial"/>
              </a:rPr>
              <a:t>reviews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documents </a:t>
            </a:r>
            <a:r>
              <a:rPr dirty="0" sz="1100" spc="-15">
                <a:latin typeface="Arial"/>
                <a:cs typeface="Arial"/>
              </a:rPr>
              <a:t>how </a:t>
            </a:r>
            <a:r>
              <a:rPr dirty="0" sz="1100" spc="-10">
                <a:latin typeface="Arial"/>
                <a:cs typeface="Arial"/>
              </a:rPr>
              <a:t>a  </a:t>
            </a:r>
            <a:r>
              <a:rPr dirty="0" sz="1100" spc="-5">
                <a:latin typeface="Arial"/>
                <a:cs typeface="Arial"/>
              </a:rPr>
              <a:t>seller is </a:t>
            </a:r>
            <a:r>
              <a:rPr dirty="0" sz="1100" spc="-10">
                <a:latin typeface="Arial"/>
                <a:cs typeface="Arial"/>
              </a:rPr>
              <a:t>performing, </a:t>
            </a:r>
            <a:r>
              <a:rPr dirty="0" sz="1100" spc="-5">
                <a:latin typeface="Arial"/>
                <a:cs typeface="Arial"/>
              </a:rPr>
              <a:t>or has </a:t>
            </a:r>
            <a:r>
              <a:rPr dirty="0" sz="1100" spc="-10">
                <a:latin typeface="Arial"/>
                <a:cs typeface="Arial"/>
              </a:rPr>
              <a:t>performed, based on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contract  and established corrective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actions</a:t>
            </a:r>
            <a:endParaRPr sz="1100">
              <a:latin typeface="Arial"/>
              <a:cs typeface="Arial"/>
            </a:endParaRPr>
          </a:p>
          <a:p>
            <a:pPr marL="289560" marR="18669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Determine sellers competency or </a:t>
            </a:r>
            <a:r>
              <a:rPr dirty="0" sz="1100" spc="-15">
                <a:latin typeface="Arial"/>
                <a:cs typeface="Arial"/>
              </a:rPr>
              <a:t>lack </a:t>
            </a:r>
            <a:r>
              <a:rPr dirty="0" sz="1100" spc="-5">
                <a:latin typeface="Arial"/>
                <a:cs typeface="Arial"/>
              </a:rPr>
              <a:t>of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competency  </a:t>
            </a:r>
            <a:r>
              <a:rPr dirty="0" sz="1100" spc="-10">
                <a:latin typeface="Arial"/>
                <a:cs typeface="Arial"/>
              </a:rPr>
              <a:t>Contract Administration </a:t>
            </a:r>
            <a:r>
              <a:rPr dirty="0" sz="1100" spc="-5">
                <a:latin typeface="Arial"/>
                <a:cs typeface="Arial"/>
              </a:rPr>
              <a:t>includes </a:t>
            </a:r>
            <a:r>
              <a:rPr dirty="0" sz="1100" spc="-10">
                <a:latin typeface="Arial"/>
                <a:cs typeface="Arial"/>
              </a:rPr>
              <a:t>managing </a:t>
            </a:r>
            <a:r>
              <a:rPr dirty="0" sz="1100" spc="-5">
                <a:latin typeface="Arial"/>
                <a:cs typeface="Arial"/>
              </a:rPr>
              <a:t>early  termination of</a:t>
            </a:r>
            <a:r>
              <a:rPr dirty="0" sz="1100" spc="-10">
                <a:latin typeface="Arial"/>
                <a:cs typeface="Arial"/>
              </a:rPr>
              <a:t> contract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Usually difficult to terminate </a:t>
            </a:r>
            <a:r>
              <a:rPr dirty="0" sz="1100" spc="-10">
                <a:latin typeface="Arial"/>
                <a:cs typeface="Arial"/>
              </a:rPr>
              <a:t>a contract</a:t>
            </a:r>
            <a:endParaRPr sz="1100">
              <a:latin typeface="Arial"/>
              <a:cs typeface="Arial"/>
            </a:endParaRPr>
          </a:p>
          <a:p>
            <a:pPr marL="289560" marR="135255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Limerick </a:t>
            </a:r>
            <a:r>
              <a:rPr dirty="0" sz="1100" spc="-5">
                <a:latin typeface="Arial"/>
                <a:cs typeface="Arial"/>
              </a:rPr>
              <a:t>City Council </a:t>
            </a:r>
            <a:r>
              <a:rPr dirty="0" sz="1100" spc="-50">
                <a:latin typeface="Arial"/>
                <a:cs typeface="Arial"/>
              </a:rPr>
              <a:t>v. </a:t>
            </a:r>
            <a:r>
              <a:rPr dirty="0" sz="1100" spc="-10">
                <a:latin typeface="Arial"/>
                <a:cs typeface="Arial"/>
              </a:rPr>
              <a:t>Uniform </a:t>
            </a:r>
            <a:r>
              <a:rPr dirty="0" sz="1100" spc="-5">
                <a:latin typeface="Arial"/>
                <a:cs typeface="Arial"/>
              </a:rPr>
              <a:t>Construction Limited:  Clear </a:t>
            </a:r>
            <a:r>
              <a:rPr dirty="0" sz="1100" spc="-10">
                <a:latin typeface="Arial"/>
                <a:cs typeface="Arial"/>
              </a:rPr>
              <a:t>grounds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termination </a:t>
            </a:r>
            <a:r>
              <a:rPr dirty="0" sz="1100" spc="-10">
                <a:latin typeface="Arial"/>
                <a:cs typeface="Arial"/>
              </a:rPr>
              <a:t>must be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established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34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Administer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Contract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Administration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64092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02304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47294" y="1308351"/>
            <a:ext cx="3828415" cy="12096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20" b="1">
                <a:latin typeface="Arial"/>
                <a:cs typeface="Arial"/>
              </a:rPr>
              <a:t>BEWARE: </a:t>
            </a:r>
            <a:r>
              <a:rPr dirty="0" sz="1100" spc="-5" i="1">
                <a:latin typeface="Arial"/>
                <a:cs typeface="Arial"/>
              </a:rPr>
              <a:t>Modification of </a:t>
            </a:r>
            <a:r>
              <a:rPr dirty="0" sz="1100" spc="-10" i="1">
                <a:latin typeface="Arial"/>
                <a:cs typeface="Arial"/>
              </a:rPr>
              <a:t>Contract </a:t>
            </a:r>
            <a:r>
              <a:rPr dirty="0" sz="1100" spc="-20" i="1">
                <a:latin typeface="Arial"/>
                <a:cs typeface="Arial"/>
              </a:rPr>
              <a:t>by </a:t>
            </a:r>
            <a:r>
              <a:rPr dirty="0" sz="1100" spc="-5" i="1">
                <a:latin typeface="Arial"/>
                <a:cs typeface="Arial"/>
              </a:rPr>
              <a:t>Mutual</a:t>
            </a:r>
            <a:r>
              <a:rPr dirty="0" sz="1100" spc="20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Consent</a:t>
            </a:r>
            <a:endParaRPr sz="1100">
              <a:latin typeface="Arial"/>
              <a:cs typeface="Arial"/>
            </a:endParaRPr>
          </a:p>
          <a:p>
            <a:pPr marL="289560" marR="128270">
              <a:lnSpc>
                <a:spcPct val="102699"/>
              </a:lnSpc>
              <a:spcBef>
                <a:spcPts val="295"/>
              </a:spcBef>
            </a:pPr>
            <a:r>
              <a:rPr dirty="0" sz="1100" spc="-10">
                <a:latin typeface="Arial"/>
                <a:cs typeface="Arial"/>
              </a:rPr>
              <a:t>Minutes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Meetings, </a:t>
            </a:r>
            <a:r>
              <a:rPr dirty="0" sz="1100" spc="-20">
                <a:latin typeface="Arial"/>
                <a:cs typeface="Arial"/>
              </a:rPr>
              <a:t>Memo’s, </a:t>
            </a:r>
            <a:r>
              <a:rPr dirty="0" sz="1100" spc="-5">
                <a:latin typeface="Arial"/>
                <a:cs typeface="Arial"/>
              </a:rPr>
              <a:t>supposedly benign </a:t>
            </a:r>
            <a:r>
              <a:rPr dirty="0" sz="1100" spc="-10">
                <a:latin typeface="Arial"/>
                <a:cs typeface="Arial"/>
              </a:rPr>
              <a:t>offers  </a:t>
            </a:r>
            <a:r>
              <a:rPr dirty="0" sz="1100" spc="-5">
                <a:latin typeface="Arial"/>
                <a:cs typeface="Arial"/>
              </a:rPr>
              <a:t>can, in </a:t>
            </a:r>
            <a:r>
              <a:rPr dirty="0" sz="1100" spc="-10">
                <a:latin typeface="Arial"/>
                <a:cs typeface="Arial"/>
              </a:rPr>
              <a:t>effect, </a:t>
            </a:r>
            <a:r>
              <a:rPr dirty="0" sz="1100" spc="-5">
                <a:latin typeface="Arial"/>
                <a:cs typeface="Arial"/>
              </a:rPr>
              <a:t>modify the </a:t>
            </a:r>
            <a:r>
              <a:rPr dirty="0" sz="1100" spc="-10">
                <a:latin typeface="Arial"/>
                <a:cs typeface="Arial"/>
              </a:rPr>
              <a:t>contract.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Usually caused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10">
                <a:latin typeface="Arial"/>
                <a:cs typeface="Arial"/>
              </a:rPr>
              <a:t>variations, </a:t>
            </a:r>
            <a:r>
              <a:rPr dirty="0" sz="1100" spc="-5">
                <a:latin typeface="Arial"/>
                <a:cs typeface="Arial"/>
              </a:rPr>
              <a:t>or changes in </a:t>
            </a:r>
            <a:r>
              <a:rPr dirty="0" sz="1100" spc="-10">
                <a:latin typeface="Arial"/>
                <a:cs typeface="Arial"/>
              </a:rPr>
              <a:t>scope,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40">
                <a:latin typeface="Arial"/>
                <a:cs typeface="Arial"/>
              </a:rPr>
              <a:t>Team </a:t>
            </a:r>
            <a:r>
              <a:rPr dirty="0" sz="1100" spc="-10">
                <a:latin typeface="Arial"/>
                <a:cs typeface="Arial"/>
              </a:rPr>
              <a:t>must </a:t>
            </a:r>
            <a:r>
              <a:rPr dirty="0" sz="1100" spc="-5">
                <a:latin typeface="Arial"/>
                <a:cs typeface="Arial"/>
              </a:rPr>
              <a:t>fully </a:t>
            </a:r>
            <a:r>
              <a:rPr dirty="0" sz="1100" spc="-10">
                <a:latin typeface="Arial"/>
                <a:cs typeface="Arial"/>
              </a:rPr>
              <a:t>investigate </a:t>
            </a:r>
            <a:r>
              <a:rPr dirty="0" sz="1100" spc="-5">
                <a:latin typeface="Arial"/>
                <a:cs typeface="Arial"/>
              </a:rPr>
              <a:t>the impact of  </a:t>
            </a:r>
            <a:r>
              <a:rPr dirty="0" sz="1100" spc="-10">
                <a:latin typeface="Arial"/>
                <a:cs typeface="Arial"/>
              </a:rPr>
              <a:t>variations, </a:t>
            </a:r>
            <a:r>
              <a:rPr dirty="0" sz="1100" spc="-5">
                <a:latin typeface="Arial"/>
                <a:cs typeface="Arial"/>
              </a:rPr>
              <a:t>or changes in </a:t>
            </a:r>
            <a:r>
              <a:rPr dirty="0" sz="1100" spc="-10">
                <a:latin typeface="Arial"/>
                <a:cs typeface="Arial"/>
              </a:rPr>
              <a:t>scope.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34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13713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34716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55719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76723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95701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14043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59593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74775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8738" y="289958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08000" y="101733"/>
            <a:ext cx="4053840" cy="2902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783205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Administer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295650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Administer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Procurements	Inputs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"/>
              <a:cs typeface="Arial"/>
            </a:endParaRPr>
          </a:p>
          <a:p>
            <a:pPr marL="528955" marR="1922145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Procurement </a:t>
            </a:r>
            <a:r>
              <a:rPr dirty="0" sz="1100" spc="-10">
                <a:latin typeface="Arial"/>
                <a:cs typeface="Arial"/>
              </a:rPr>
              <a:t>Documents 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Management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Plan  </a:t>
            </a:r>
            <a:r>
              <a:rPr dirty="0" sz="1100" spc="-10">
                <a:latin typeface="Arial"/>
                <a:cs typeface="Arial"/>
              </a:rPr>
              <a:t>Contract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4"/>
              </a:spcBef>
            </a:pPr>
            <a:r>
              <a:rPr dirty="0" sz="1100" spc="-15">
                <a:latin typeface="Arial"/>
                <a:cs typeface="Arial"/>
              </a:rPr>
              <a:t>Performance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Reports</a:t>
            </a:r>
            <a:endParaRPr sz="1100">
              <a:latin typeface="Arial"/>
              <a:cs typeface="Arial"/>
            </a:endParaRPr>
          </a:p>
          <a:p>
            <a:pPr marL="805815" marR="5080" indent="-277495">
              <a:lnSpc>
                <a:spcPct val="104200"/>
              </a:lnSpc>
              <a:spcBef>
                <a:spcPts val="114"/>
              </a:spcBef>
            </a:pPr>
            <a:r>
              <a:rPr dirty="0" sz="1100" spc="-5">
                <a:latin typeface="Arial"/>
                <a:cs typeface="Arial"/>
              </a:rPr>
              <a:t>Seller Related </a:t>
            </a:r>
            <a:r>
              <a:rPr dirty="0" sz="1100" spc="-15">
                <a:latin typeface="Arial"/>
                <a:cs typeface="Arial"/>
              </a:rPr>
              <a:t>Performance </a:t>
            </a:r>
            <a:r>
              <a:rPr dirty="0" sz="1100" spc="-5">
                <a:latin typeface="Arial"/>
                <a:cs typeface="Arial"/>
              </a:rPr>
              <a:t>Documentation includes:  </a:t>
            </a:r>
            <a:r>
              <a:rPr dirty="0" sz="1000" spc="-10">
                <a:latin typeface="Arial"/>
                <a:cs typeface="Arial"/>
              </a:rPr>
              <a:t>Seller-developed </a:t>
            </a:r>
            <a:r>
              <a:rPr dirty="0" sz="1000" spc="-5">
                <a:latin typeface="Arial"/>
                <a:cs typeface="Arial"/>
              </a:rPr>
              <a:t>technical documentation and other  </a:t>
            </a:r>
            <a:r>
              <a:rPr dirty="0" sz="1000" spc="-10">
                <a:latin typeface="Arial"/>
                <a:cs typeface="Arial"/>
              </a:rPr>
              <a:t>deliverables </a:t>
            </a:r>
            <a:r>
              <a:rPr dirty="0" sz="1000" spc="-5">
                <a:latin typeface="Arial"/>
                <a:cs typeface="Arial"/>
              </a:rPr>
              <a:t>information </a:t>
            </a:r>
            <a:r>
              <a:rPr dirty="0" sz="1000" spc="-10">
                <a:latin typeface="Arial"/>
                <a:cs typeface="Arial"/>
              </a:rPr>
              <a:t>developed </a:t>
            </a:r>
            <a:r>
              <a:rPr dirty="0" sz="1000" spc="-5">
                <a:latin typeface="Arial"/>
                <a:cs typeface="Arial"/>
              </a:rPr>
              <a:t>in accordance with the  contract</a:t>
            </a:r>
            <a:endParaRPr sz="1000">
              <a:latin typeface="Arial"/>
              <a:cs typeface="Arial"/>
            </a:endParaRPr>
          </a:p>
          <a:p>
            <a:pPr marL="805815" marR="1525905">
              <a:lnSpc>
                <a:spcPts val="1200"/>
              </a:lnSpc>
              <a:spcBef>
                <a:spcPts val="35"/>
              </a:spcBef>
            </a:pPr>
            <a:r>
              <a:rPr dirty="0" sz="1000" spc="-5">
                <a:latin typeface="Arial"/>
                <a:cs typeface="Arial"/>
              </a:rPr>
              <a:t>Seller </a:t>
            </a:r>
            <a:r>
              <a:rPr dirty="0" sz="1000" spc="-10">
                <a:latin typeface="Arial"/>
                <a:cs typeface="Arial"/>
              </a:rPr>
              <a:t>Performance </a:t>
            </a:r>
            <a:r>
              <a:rPr dirty="0" sz="1000">
                <a:latin typeface="Arial"/>
                <a:cs typeface="Arial"/>
              </a:rPr>
              <a:t>Reports  </a:t>
            </a:r>
            <a:r>
              <a:rPr dirty="0" sz="1000" spc="-10">
                <a:latin typeface="Arial"/>
                <a:cs typeface="Arial"/>
              </a:rPr>
              <a:t>Approved </a:t>
            </a:r>
            <a:r>
              <a:rPr dirty="0" sz="1000" spc="-5">
                <a:latin typeface="Arial"/>
                <a:cs typeface="Arial"/>
              </a:rPr>
              <a:t>Change Requests  </a:t>
            </a:r>
            <a:r>
              <a:rPr dirty="0" sz="1000" spc="-10">
                <a:latin typeface="Arial"/>
                <a:cs typeface="Arial"/>
              </a:rPr>
              <a:t>Work Performance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Information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34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16337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54547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30969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51973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72976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93979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8000" y="101733"/>
            <a:ext cx="4028440" cy="3123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757805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Administer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295650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Administer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Procurements	Inputs</a:t>
            </a:r>
            <a:endParaRPr sz="14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1405"/>
              </a:spcBef>
            </a:pPr>
            <a:r>
              <a:rPr dirty="0" sz="1100" spc="-15" b="1">
                <a:latin typeface="Arial"/>
                <a:cs typeface="Arial"/>
              </a:rPr>
              <a:t>Approved </a:t>
            </a:r>
            <a:r>
              <a:rPr dirty="0" sz="1100" spc="-5" b="1">
                <a:latin typeface="Arial"/>
                <a:cs typeface="Arial"/>
              </a:rPr>
              <a:t>Change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Requests</a:t>
            </a:r>
            <a:endParaRPr sz="1100">
              <a:latin typeface="Arial"/>
              <a:cs typeface="Arial"/>
            </a:endParaRPr>
          </a:p>
          <a:p>
            <a:pPr marL="528955" marR="15875">
              <a:lnSpc>
                <a:spcPct val="102600"/>
              </a:lnSpc>
              <a:spcBef>
                <a:spcPts val="300"/>
              </a:spcBef>
            </a:pPr>
            <a:r>
              <a:rPr dirty="0" sz="1100" spc="-15">
                <a:latin typeface="Arial"/>
                <a:cs typeface="Arial"/>
              </a:rPr>
              <a:t>Approved </a:t>
            </a:r>
            <a:r>
              <a:rPr dirty="0" sz="1100" spc="-10">
                <a:latin typeface="Arial"/>
                <a:cs typeface="Arial"/>
              </a:rPr>
              <a:t>Change </a:t>
            </a:r>
            <a:r>
              <a:rPr dirty="0" sz="1100" spc="-5">
                <a:latin typeface="Arial"/>
                <a:cs typeface="Arial"/>
              </a:rPr>
              <a:t>Requests can include modifications to  the </a:t>
            </a:r>
            <a:r>
              <a:rPr dirty="0" sz="1100" spc="-10">
                <a:latin typeface="Arial"/>
                <a:cs typeface="Arial"/>
              </a:rPr>
              <a:t>contract: Scope, Spec, </a:t>
            </a:r>
            <a:r>
              <a:rPr dirty="0" sz="1100" spc="-5">
                <a:latin typeface="Arial"/>
                <a:cs typeface="Arial"/>
              </a:rPr>
              <a:t>Price, </a:t>
            </a:r>
            <a:r>
              <a:rPr dirty="0" sz="1100" spc="-10">
                <a:latin typeface="Arial"/>
                <a:cs typeface="Arial"/>
              </a:rPr>
              <a:t>Time,</a:t>
            </a:r>
            <a:r>
              <a:rPr dirty="0" sz="1100" spc="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528955" marR="5080">
              <a:lnSpc>
                <a:spcPct val="102600"/>
              </a:lnSpc>
              <a:spcBef>
                <a:spcPts val="295"/>
              </a:spcBef>
            </a:pPr>
            <a:r>
              <a:rPr dirty="0" sz="1100" spc="-15">
                <a:latin typeface="Arial"/>
                <a:cs typeface="Arial"/>
              </a:rPr>
              <a:t>Beware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20">
                <a:latin typeface="Arial"/>
                <a:cs typeface="Arial"/>
              </a:rPr>
              <a:t>Verbal </a:t>
            </a:r>
            <a:r>
              <a:rPr dirty="0" sz="1100" spc="-10">
                <a:latin typeface="Arial"/>
                <a:cs typeface="Arial"/>
              </a:rPr>
              <a:t>Changes </a:t>
            </a:r>
            <a:r>
              <a:rPr dirty="0" sz="1100" spc="-5">
                <a:latin typeface="Arial"/>
                <a:cs typeface="Arial"/>
              </a:rPr>
              <a:t>or </a:t>
            </a:r>
            <a:r>
              <a:rPr dirty="0" sz="1100" spc="-10">
                <a:latin typeface="Arial"/>
                <a:cs typeface="Arial"/>
              </a:rPr>
              <a:t>Aggreements </a:t>
            </a:r>
            <a:r>
              <a:rPr dirty="0" sz="1100" spc="-5">
                <a:latin typeface="Arial"/>
                <a:cs typeface="Arial"/>
              </a:rPr>
              <a:t>- </a:t>
            </a:r>
            <a:r>
              <a:rPr dirty="0" sz="1100" spc="-10">
                <a:latin typeface="Arial"/>
                <a:cs typeface="Arial"/>
              </a:rPr>
              <a:t>Can </a:t>
            </a:r>
            <a:r>
              <a:rPr dirty="0" sz="1100" spc="-5">
                <a:latin typeface="Arial"/>
                <a:cs typeface="Arial"/>
              </a:rPr>
              <a:t>modify  the </a:t>
            </a:r>
            <a:r>
              <a:rPr dirty="0" sz="1100" spc="-10">
                <a:latin typeface="Arial"/>
                <a:cs typeface="Arial"/>
              </a:rPr>
              <a:t>contract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10">
                <a:latin typeface="Arial"/>
                <a:cs typeface="Arial"/>
              </a:rPr>
              <a:t>mutual </a:t>
            </a:r>
            <a:r>
              <a:rPr dirty="0" sz="1100" spc="-5">
                <a:latin typeface="Arial"/>
                <a:cs typeface="Arial"/>
              </a:rPr>
              <a:t>consent if it is recorded; including  notes in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20">
                <a:latin typeface="Arial"/>
                <a:cs typeface="Arial"/>
              </a:rPr>
              <a:t>diary.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35"/>
              </a:spcBef>
            </a:pPr>
            <a:r>
              <a:rPr dirty="0" sz="1100" spc="-25" b="1">
                <a:latin typeface="Arial"/>
                <a:cs typeface="Arial"/>
              </a:rPr>
              <a:t>Work </a:t>
            </a:r>
            <a:r>
              <a:rPr dirty="0" sz="1100" spc="-15" b="1">
                <a:latin typeface="Arial"/>
                <a:cs typeface="Arial"/>
              </a:rPr>
              <a:t>Performance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Information</a:t>
            </a:r>
            <a:endParaRPr sz="1100">
              <a:latin typeface="Arial"/>
              <a:cs typeface="Arial"/>
            </a:endParaRPr>
          </a:p>
          <a:p>
            <a:pPr marL="528955" marR="58039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Extent to which quality standards are being</a:t>
            </a:r>
            <a:r>
              <a:rPr dirty="0" sz="1100" spc="-8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met  Costs / Certificates to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date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5"/>
              </a:spcBef>
            </a:pPr>
            <a:r>
              <a:rPr dirty="0" sz="1100" spc="-15">
                <a:latin typeface="Arial"/>
                <a:cs typeface="Arial"/>
              </a:rPr>
              <a:t>Deliverables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Status</a:t>
            </a:r>
            <a:endParaRPr sz="1100">
              <a:latin typeface="Arial"/>
              <a:cs typeface="Arial"/>
            </a:endParaRPr>
          </a:p>
          <a:p>
            <a:pPr marL="528955" marR="35560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Build in status </a:t>
            </a:r>
            <a:r>
              <a:rPr dirty="0" sz="1100">
                <a:latin typeface="Arial"/>
                <a:cs typeface="Arial"/>
              </a:rPr>
              <a:t>reporting </a:t>
            </a:r>
            <a:r>
              <a:rPr dirty="0" sz="1100" spc="-5">
                <a:latin typeface="Arial"/>
                <a:cs typeface="Arial"/>
              </a:rPr>
              <a:t>into contact,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15">
                <a:latin typeface="Arial"/>
                <a:cs typeface="Arial"/>
              </a:rPr>
              <a:t>payment  </a:t>
            </a:r>
            <a:r>
              <a:rPr dirty="0" sz="1100" spc="-5">
                <a:latin typeface="Arial"/>
                <a:cs typeface="Arial"/>
              </a:rPr>
              <a:t>mechanism.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34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16786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76000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52421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8000" y="101733"/>
            <a:ext cx="4222750" cy="2879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952115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Administer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460625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Administer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Procurements	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  <a:p>
            <a:pPr algn="just" marL="251460">
              <a:lnSpc>
                <a:spcPct val="100000"/>
              </a:lnSpc>
              <a:spcBef>
                <a:spcPts val="1440"/>
              </a:spcBef>
            </a:pPr>
            <a:r>
              <a:rPr dirty="0" sz="1100" spc="-5" b="1">
                <a:latin typeface="Arial"/>
                <a:cs typeface="Arial"/>
              </a:rPr>
              <a:t>Contract Change </a:t>
            </a:r>
            <a:r>
              <a:rPr dirty="0" sz="1100" spc="-10" b="1">
                <a:latin typeface="Arial"/>
                <a:cs typeface="Arial"/>
              </a:rPr>
              <a:t>Control System</a:t>
            </a:r>
            <a:endParaRPr sz="1100">
              <a:latin typeface="Arial"/>
              <a:cs typeface="Arial"/>
            </a:endParaRPr>
          </a:p>
          <a:p>
            <a:pPr algn="just" marL="528955" marR="74295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Defines the process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which the </a:t>
            </a:r>
            <a:r>
              <a:rPr dirty="0" sz="1100" spc="-10">
                <a:latin typeface="Arial"/>
                <a:cs typeface="Arial"/>
              </a:rPr>
              <a:t>contract </a:t>
            </a:r>
            <a:r>
              <a:rPr dirty="0" sz="1100" spc="-5">
                <a:latin typeface="Arial"/>
                <a:cs typeface="Arial"/>
              </a:rPr>
              <a:t>can </a:t>
            </a:r>
            <a:r>
              <a:rPr dirty="0" sz="1100" spc="-10">
                <a:latin typeface="Arial"/>
                <a:cs typeface="Arial"/>
              </a:rPr>
              <a:t>be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modified: 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5">
                <a:latin typeface="Arial"/>
                <a:cs typeface="Arial"/>
              </a:rPr>
              <a:t>include </a:t>
            </a:r>
            <a:r>
              <a:rPr dirty="0" sz="1100" spc="-15">
                <a:latin typeface="Arial"/>
                <a:cs typeface="Arial"/>
              </a:rPr>
              <a:t>review </a:t>
            </a:r>
            <a:r>
              <a:rPr dirty="0" sz="1100" spc="-20">
                <a:latin typeface="Arial"/>
                <a:cs typeface="Arial"/>
              </a:rPr>
              <a:t>by lawyer,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algn="just" marL="251460">
              <a:lnSpc>
                <a:spcPct val="100000"/>
              </a:lnSpc>
              <a:spcBef>
                <a:spcPts val="330"/>
              </a:spcBef>
            </a:pPr>
            <a:r>
              <a:rPr dirty="0" sz="1100" spc="-10" b="1">
                <a:latin typeface="Arial"/>
                <a:cs typeface="Arial"/>
              </a:rPr>
              <a:t>Buyer Conducted </a:t>
            </a:r>
            <a:r>
              <a:rPr dirty="0" sz="1100" spc="-15" b="1">
                <a:latin typeface="Arial"/>
                <a:cs typeface="Arial"/>
              </a:rPr>
              <a:t>Performance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Review</a:t>
            </a:r>
            <a:endParaRPr sz="1100">
              <a:latin typeface="Arial"/>
              <a:cs typeface="Arial"/>
            </a:endParaRPr>
          </a:p>
          <a:p>
            <a:pPr algn="just" marL="528955" marR="259715">
              <a:lnSpc>
                <a:spcPct val="102600"/>
              </a:lnSpc>
              <a:spcBef>
                <a:spcPts val="300"/>
              </a:spcBef>
            </a:pPr>
            <a:r>
              <a:rPr dirty="0" sz="1100" spc="-15">
                <a:latin typeface="Arial"/>
                <a:cs typeface="Arial"/>
              </a:rPr>
              <a:t>Performance </a:t>
            </a:r>
            <a:r>
              <a:rPr dirty="0" sz="1100" spc="-20">
                <a:latin typeface="Arial"/>
                <a:cs typeface="Arial"/>
              </a:rPr>
              <a:t>Review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structured </a:t>
            </a:r>
            <a:r>
              <a:rPr dirty="0" sz="1100" spc="-15">
                <a:latin typeface="Arial"/>
                <a:cs typeface="Arial"/>
              </a:rPr>
              <a:t>review </a:t>
            </a:r>
            <a:r>
              <a:rPr dirty="0" sz="1100" spc="-5">
                <a:latin typeface="Arial"/>
                <a:cs typeface="Arial"/>
              </a:rPr>
              <a:t>to determine  the sellers </a:t>
            </a:r>
            <a:r>
              <a:rPr dirty="0" sz="1100" spc="-10">
                <a:latin typeface="Arial"/>
                <a:cs typeface="Arial"/>
              </a:rPr>
              <a:t>progress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deliver </a:t>
            </a:r>
            <a:r>
              <a:rPr dirty="0" sz="1100" spc="-5">
                <a:latin typeface="Arial"/>
                <a:cs typeface="Arial"/>
              </a:rPr>
              <a:t>project scope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20">
                <a:latin typeface="Arial"/>
                <a:cs typeface="Arial"/>
              </a:rPr>
              <a:t>quality,  </a:t>
            </a:r>
            <a:r>
              <a:rPr dirty="0" sz="1100" spc="-5">
                <a:latin typeface="Arial"/>
                <a:cs typeface="Arial"/>
              </a:rPr>
              <a:t>within cost </a:t>
            </a:r>
            <a:r>
              <a:rPr dirty="0" sz="1100" spc="-10">
                <a:latin typeface="Arial"/>
                <a:cs typeface="Arial"/>
              </a:rPr>
              <a:t>and schedule, </a:t>
            </a:r>
            <a:r>
              <a:rPr dirty="0" sz="1100" spc="-5">
                <a:latin typeface="Arial"/>
                <a:cs typeface="Arial"/>
              </a:rPr>
              <a:t>as </a:t>
            </a:r>
            <a:r>
              <a:rPr dirty="0" sz="1100" spc="-10">
                <a:latin typeface="Arial"/>
                <a:cs typeface="Arial"/>
              </a:rPr>
              <a:t>compared </a:t>
            </a:r>
            <a:r>
              <a:rPr dirty="0" sz="1100" spc="-5">
                <a:latin typeface="Arial"/>
                <a:cs typeface="Arial"/>
              </a:rPr>
              <a:t>to the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contract</a:t>
            </a:r>
            <a:endParaRPr sz="1100">
              <a:latin typeface="Arial"/>
              <a:cs typeface="Arial"/>
            </a:endParaRPr>
          </a:p>
          <a:p>
            <a:pPr algn="just" marL="251460">
              <a:lnSpc>
                <a:spcPct val="100000"/>
              </a:lnSpc>
              <a:spcBef>
                <a:spcPts val="335"/>
              </a:spcBef>
            </a:pPr>
            <a:r>
              <a:rPr dirty="0" sz="1100" spc="-5" b="1">
                <a:latin typeface="Arial"/>
                <a:cs typeface="Arial"/>
              </a:rPr>
              <a:t>Inspections </a:t>
            </a:r>
            <a:r>
              <a:rPr dirty="0" sz="1100" spc="-10" b="1">
                <a:latin typeface="Arial"/>
                <a:cs typeface="Arial"/>
              </a:rPr>
              <a:t>and </a:t>
            </a:r>
            <a:r>
              <a:rPr dirty="0" sz="1100" spc="-15" b="1">
                <a:latin typeface="Arial"/>
                <a:cs typeface="Arial"/>
              </a:rPr>
              <a:t>Audits</a:t>
            </a:r>
            <a:endParaRPr sz="1100">
              <a:latin typeface="Arial"/>
              <a:cs typeface="Arial"/>
            </a:endParaRPr>
          </a:p>
          <a:p>
            <a:pPr algn="just" marL="528955" marR="196215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Conducted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5">
                <a:latin typeface="Arial"/>
                <a:cs typeface="Arial"/>
              </a:rPr>
              <a:t>buyer </a:t>
            </a:r>
            <a:r>
              <a:rPr dirty="0" sz="1100" spc="-5">
                <a:latin typeface="Arial"/>
                <a:cs typeface="Arial"/>
              </a:rPr>
              <a:t>during the course of the </a:t>
            </a:r>
            <a:r>
              <a:rPr dirty="0" sz="1100" spc="-10">
                <a:latin typeface="Arial"/>
                <a:cs typeface="Arial"/>
              </a:rPr>
              <a:t>contract  </a:t>
            </a:r>
            <a:r>
              <a:rPr dirty="0" sz="1100" spc="-5">
                <a:latin typeface="Arial"/>
                <a:cs typeface="Arial"/>
              </a:rPr>
              <a:t>to identify </a:t>
            </a:r>
            <a:r>
              <a:rPr dirty="0" sz="1100" spc="-15">
                <a:latin typeface="Arial"/>
                <a:cs typeface="Arial"/>
              </a:rPr>
              <a:t>any </a:t>
            </a:r>
            <a:r>
              <a:rPr dirty="0" sz="1100" spc="-10">
                <a:latin typeface="Arial"/>
                <a:cs typeface="Arial"/>
              </a:rPr>
              <a:t>weaknesses </a:t>
            </a:r>
            <a:r>
              <a:rPr dirty="0" sz="1100" spc="-5">
                <a:latin typeface="Arial"/>
                <a:cs typeface="Arial"/>
              </a:rPr>
              <a:t>in the sellers work processes  or</a:t>
            </a:r>
            <a:r>
              <a:rPr dirty="0" sz="1100" spc="-10">
                <a:latin typeface="Arial"/>
                <a:cs typeface="Arial"/>
              </a:rPr>
              <a:t> deliverables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5363" y="307839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4395" y="3006110"/>
            <a:ext cx="3322954" cy="19748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100" spc="-5">
                <a:latin typeface="Arial"/>
                <a:cs typeface="Arial"/>
              </a:rPr>
              <a:t>Inspections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15">
                <a:latin typeface="Arial"/>
                <a:cs typeface="Arial"/>
              </a:rPr>
              <a:t>Audits </a:t>
            </a:r>
            <a:r>
              <a:rPr dirty="0" sz="1100" spc="-5">
                <a:latin typeface="Arial"/>
                <a:cs typeface="Arial"/>
              </a:rPr>
              <a:t>should </a:t>
            </a:r>
            <a:r>
              <a:rPr dirty="0" sz="1100" spc="-10">
                <a:latin typeface="Arial"/>
                <a:cs typeface="Arial"/>
              </a:rPr>
              <a:t>be built </a:t>
            </a:r>
            <a:r>
              <a:rPr dirty="0" sz="1100" spc="-5">
                <a:latin typeface="Arial"/>
                <a:cs typeface="Arial"/>
              </a:rPr>
              <a:t>into the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contact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38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8000" y="101733"/>
            <a:ext cx="4222750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952115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Administer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460625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Administer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Procurements	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06592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59480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93894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29575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46782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99670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316877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47294" y="796592"/>
            <a:ext cx="3866515" cy="265747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100" spc="-15" b="1">
                <a:latin typeface="Arial"/>
                <a:cs typeface="Arial"/>
              </a:rPr>
              <a:t>Performance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Reporting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50"/>
              </a:spcBef>
            </a:pPr>
            <a:r>
              <a:rPr dirty="0" sz="1100" spc="-10">
                <a:latin typeface="Arial"/>
                <a:cs typeface="Arial"/>
              </a:rPr>
              <a:t>Provides management </a:t>
            </a:r>
            <a:r>
              <a:rPr dirty="0" sz="1100" spc="-5">
                <a:latin typeface="Arial"/>
                <a:cs typeface="Arial"/>
              </a:rPr>
              <a:t>with </a:t>
            </a:r>
            <a:r>
              <a:rPr dirty="0" sz="1100" spc="-10">
                <a:latin typeface="Arial"/>
                <a:cs typeface="Arial"/>
              </a:rPr>
              <a:t>information </a:t>
            </a:r>
            <a:r>
              <a:rPr dirty="0" sz="1100" spc="-5">
                <a:latin typeface="Arial"/>
                <a:cs typeface="Arial"/>
              </a:rPr>
              <a:t>about </a:t>
            </a:r>
            <a:r>
              <a:rPr dirty="0" sz="1100" spc="-15">
                <a:latin typeface="Arial"/>
                <a:cs typeface="Arial"/>
              </a:rPr>
              <a:t>how  </a:t>
            </a:r>
            <a:r>
              <a:rPr dirty="0" sz="1100" spc="-10">
                <a:latin typeface="Arial"/>
                <a:cs typeface="Arial"/>
              </a:rPr>
              <a:t>effectively </a:t>
            </a:r>
            <a:r>
              <a:rPr dirty="0" sz="1100" spc="-5">
                <a:latin typeface="Arial"/>
                <a:cs typeface="Arial"/>
              </a:rPr>
              <a:t>the seller is </a:t>
            </a:r>
            <a:r>
              <a:rPr dirty="0" sz="1100" spc="-10">
                <a:latin typeface="Arial"/>
                <a:cs typeface="Arial"/>
              </a:rPr>
              <a:t>achieving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contractual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objectives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100" spc="-15" b="1">
                <a:latin typeface="Arial"/>
                <a:cs typeface="Arial"/>
              </a:rPr>
              <a:t>Payment</a:t>
            </a:r>
            <a:r>
              <a:rPr dirty="0" sz="1100" spc="-10" b="1">
                <a:latin typeface="Arial"/>
                <a:cs typeface="Arial"/>
              </a:rPr>
              <a:t> System</a:t>
            </a:r>
            <a:endParaRPr sz="1100">
              <a:latin typeface="Arial"/>
              <a:cs typeface="Arial"/>
            </a:endParaRPr>
          </a:p>
          <a:p>
            <a:pPr marL="289560" marR="495934">
              <a:lnSpc>
                <a:spcPct val="102600"/>
              </a:lnSpc>
              <a:spcBef>
                <a:spcPts val="50"/>
              </a:spcBef>
            </a:pPr>
            <a:r>
              <a:rPr dirty="0" sz="1100" spc="-20">
                <a:latin typeface="Arial"/>
                <a:cs typeface="Arial"/>
              </a:rPr>
              <a:t>Payment </a:t>
            </a:r>
            <a:r>
              <a:rPr dirty="0" sz="1100" spc="-5">
                <a:latin typeface="Arial"/>
                <a:cs typeface="Arial"/>
              </a:rPr>
              <a:t>system includes appropriate </a:t>
            </a:r>
            <a:r>
              <a:rPr dirty="0" sz="1100" spc="-15">
                <a:latin typeface="Arial"/>
                <a:cs typeface="Arial"/>
              </a:rPr>
              <a:t>reviews </a:t>
            </a:r>
            <a:r>
              <a:rPr dirty="0" sz="1100" spc="-10">
                <a:latin typeface="Arial"/>
                <a:cs typeface="Arial"/>
              </a:rPr>
              <a:t>and  </a:t>
            </a:r>
            <a:r>
              <a:rPr dirty="0" sz="1100" spc="-15">
                <a:latin typeface="Arial"/>
                <a:cs typeface="Arial"/>
              </a:rPr>
              <a:t>approvals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Arial"/>
                <a:cs typeface="Arial"/>
              </a:rPr>
              <a:t>Must </a:t>
            </a:r>
            <a:r>
              <a:rPr dirty="0" sz="1100" spc="-10">
                <a:latin typeface="Arial"/>
                <a:cs typeface="Arial"/>
              </a:rPr>
              <a:t>be made </a:t>
            </a:r>
            <a:r>
              <a:rPr dirty="0" sz="1100" spc="-5">
                <a:latin typeface="Arial"/>
                <a:cs typeface="Arial"/>
              </a:rPr>
              <a:t>in accordance with the </a:t>
            </a:r>
            <a:r>
              <a:rPr dirty="0" sz="1100" spc="-10">
                <a:latin typeface="Arial"/>
                <a:cs typeface="Arial"/>
              </a:rPr>
              <a:t>contract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100" spc="-5" b="1">
                <a:latin typeface="Arial"/>
                <a:cs typeface="Arial"/>
              </a:rPr>
              <a:t>Claims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Administration</a:t>
            </a:r>
            <a:endParaRPr sz="1100">
              <a:latin typeface="Arial"/>
              <a:cs typeface="Arial"/>
            </a:endParaRPr>
          </a:p>
          <a:p>
            <a:pPr marL="289560" marR="282575">
              <a:lnSpc>
                <a:spcPct val="102600"/>
              </a:lnSpc>
              <a:spcBef>
                <a:spcPts val="50"/>
              </a:spcBef>
            </a:pPr>
            <a:r>
              <a:rPr dirty="0" sz="1100" spc="-5">
                <a:latin typeface="Arial"/>
                <a:cs typeface="Arial"/>
              </a:rPr>
              <a:t>Contested </a:t>
            </a:r>
            <a:r>
              <a:rPr dirty="0" sz="1100" spc="-10">
                <a:latin typeface="Arial"/>
                <a:cs typeface="Arial"/>
              </a:rPr>
              <a:t>and Constructive Changes  </a:t>
            </a:r>
            <a:r>
              <a:rPr dirty="0" sz="1100" spc="-15">
                <a:latin typeface="Arial"/>
                <a:cs typeface="Arial"/>
              </a:rPr>
              <a:t>PMBOK</a:t>
            </a:r>
            <a:r>
              <a:rPr dirty="0" sz="1100" spc="-15">
                <a:latin typeface="Tahoma"/>
                <a:cs typeface="Tahoma"/>
              </a:rPr>
              <a:t>®</a:t>
            </a:r>
            <a:r>
              <a:rPr dirty="0" sz="1100" spc="-15">
                <a:latin typeface="Arial"/>
                <a:cs typeface="Arial"/>
              </a:rPr>
              <a:t>refers </a:t>
            </a:r>
            <a:r>
              <a:rPr dirty="0" sz="1100" spc="-5">
                <a:latin typeface="Arial"/>
                <a:cs typeface="Arial"/>
              </a:rPr>
              <a:t>to ‘Claims’ as being contested, or not  </a:t>
            </a:r>
            <a:r>
              <a:rPr dirty="0" sz="1100" spc="-10">
                <a:latin typeface="Arial"/>
                <a:cs typeface="Arial"/>
              </a:rPr>
              <a:t>agreed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parties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100" spc="-5" b="1">
                <a:latin typeface="Arial"/>
                <a:cs typeface="Arial"/>
              </a:rPr>
              <a:t>Litigation, Arbitration,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289560" marR="59690">
              <a:lnSpc>
                <a:spcPct val="102600"/>
              </a:lnSpc>
              <a:spcBef>
                <a:spcPts val="50"/>
              </a:spcBef>
            </a:pPr>
            <a:r>
              <a:rPr dirty="0" sz="1100" spc="-5">
                <a:latin typeface="Arial"/>
                <a:cs typeface="Arial"/>
              </a:rPr>
              <a:t>Normal </a:t>
            </a:r>
            <a:r>
              <a:rPr dirty="0" sz="1100" spc="-10">
                <a:latin typeface="Arial"/>
                <a:cs typeface="Arial"/>
              </a:rPr>
              <a:t>‘Variations’ </a:t>
            </a:r>
            <a:r>
              <a:rPr dirty="0" sz="1100" spc="-5">
                <a:latin typeface="Arial"/>
                <a:cs typeface="Arial"/>
              </a:rPr>
              <a:t>are not considered </a:t>
            </a:r>
            <a:r>
              <a:rPr dirty="0" sz="1100" spc="5">
                <a:latin typeface="Arial"/>
                <a:cs typeface="Arial"/>
              </a:rPr>
              <a:t>part </a:t>
            </a:r>
            <a:r>
              <a:rPr dirty="0" sz="1100" spc="-5">
                <a:latin typeface="Arial"/>
                <a:cs typeface="Arial"/>
              </a:rPr>
              <a:t>of this  ‘Claims’ </a:t>
            </a:r>
            <a:r>
              <a:rPr dirty="0" sz="1100" spc="-10">
                <a:latin typeface="Arial"/>
                <a:cs typeface="Arial"/>
              </a:rPr>
              <a:t>must </a:t>
            </a:r>
            <a:r>
              <a:rPr dirty="0" sz="1100" spc="-15">
                <a:latin typeface="Arial"/>
                <a:cs typeface="Arial"/>
              </a:rPr>
              <a:t>follow </a:t>
            </a:r>
            <a:r>
              <a:rPr dirty="0" sz="1100" spc="-5">
                <a:latin typeface="Arial"/>
                <a:cs typeface="Arial"/>
              </a:rPr>
              <a:t>the dispute procedure as set </a:t>
            </a:r>
            <a:r>
              <a:rPr dirty="0" sz="1100" spc="-15">
                <a:latin typeface="Arial"/>
                <a:cs typeface="Arial"/>
              </a:rPr>
              <a:t>down </a:t>
            </a:r>
            <a:r>
              <a:rPr dirty="0" sz="1100" spc="-5">
                <a:latin typeface="Arial"/>
                <a:cs typeface="Arial"/>
              </a:rPr>
              <a:t>in  the</a:t>
            </a:r>
            <a:r>
              <a:rPr dirty="0" sz="1100" spc="-10">
                <a:latin typeface="Arial"/>
                <a:cs typeface="Arial"/>
              </a:rPr>
              <a:t> contract.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04131" y="3340524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39</a:t>
            </a:r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47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Contractual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Obligation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09424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30030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50637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74773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12586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50400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86189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8738" y="319449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47294" y="768271"/>
            <a:ext cx="3874770" cy="253047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100" spc="-5" b="1">
                <a:latin typeface="Arial"/>
                <a:cs typeface="Arial"/>
              </a:rPr>
              <a:t>Contract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05"/>
              </a:spcBef>
            </a:pPr>
            <a:r>
              <a:rPr dirty="0" sz="1100" spc="-5">
                <a:latin typeface="Arial"/>
                <a:cs typeface="Arial"/>
              </a:rPr>
              <a:t>Legally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Binding</a:t>
            </a:r>
            <a:endParaRPr sz="1100">
              <a:latin typeface="Arial"/>
              <a:cs typeface="Arial"/>
            </a:endParaRPr>
          </a:p>
          <a:p>
            <a:pPr marL="289560" marR="180975">
              <a:lnSpc>
                <a:spcPct val="122900"/>
              </a:lnSpc>
            </a:pPr>
            <a:r>
              <a:rPr dirty="0" sz="1100" spc="-5">
                <a:latin typeface="Arial"/>
                <a:cs typeface="Arial"/>
              </a:rPr>
              <a:t>Product, Service, Result, in </a:t>
            </a:r>
            <a:r>
              <a:rPr dirty="0" sz="1100" spc="-10">
                <a:latin typeface="Arial"/>
                <a:cs typeface="Arial"/>
              </a:rPr>
              <a:t>exchange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Consideration  Can be </a:t>
            </a:r>
            <a:r>
              <a:rPr dirty="0" sz="1100" spc="-5">
                <a:latin typeface="Arial"/>
                <a:cs typeface="Arial"/>
              </a:rPr>
              <a:t>simple or </a:t>
            </a:r>
            <a:r>
              <a:rPr dirty="0" sz="1100" spc="-10">
                <a:latin typeface="Arial"/>
                <a:cs typeface="Arial"/>
              </a:rPr>
              <a:t>complex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545"/>
              </a:spcBef>
            </a:pPr>
            <a:r>
              <a:rPr dirty="0" sz="1100" spc="-5">
                <a:latin typeface="Arial"/>
                <a:cs typeface="Arial"/>
              </a:rPr>
              <a:t>All </a:t>
            </a:r>
            <a:r>
              <a:rPr dirty="0" sz="1100" spc="-10">
                <a:latin typeface="Arial"/>
                <a:cs typeface="Arial"/>
              </a:rPr>
              <a:t>contracts </a:t>
            </a:r>
            <a:r>
              <a:rPr dirty="0" sz="1100" spc="-5">
                <a:latin typeface="Arial"/>
                <a:cs typeface="Arial"/>
              </a:rPr>
              <a:t>should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tailored to the specific </a:t>
            </a:r>
            <a:r>
              <a:rPr dirty="0" sz="1100" spc="-10">
                <a:latin typeface="Arial"/>
                <a:cs typeface="Arial"/>
              </a:rPr>
              <a:t>needs </a:t>
            </a:r>
            <a:r>
              <a:rPr dirty="0" sz="1100" spc="-5">
                <a:latin typeface="Arial"/>
                <a:cs typeface="Arial"/>
              </a:rPr>
              <a:t>of the  project;</a:t>
            </a:r>
            <a:endParaRPr sz="1100">
              <a:latin typeface="Arial"/>
              <a:cs typeface="Arial"/>
            </a:endParaRPr>
          </a:p>
          <a:p>
            <a:pPr marL="289560" marR="444500">
              <a:lnSpc>
                <a:spcPct val="102699"/>
              </a:lnSpc>
              <a:spcBef>
                <a:spcPts val="270"/>
              </a:spcBef>
            </a:pPr>
            <a:r>
              <a:rPr dirty="0" sz="1100" spc="-10">
                <a:latin typeface="Arial"/>
                <a:cs typeface="Arial"/>
              </a:rPr>
              <a:t>Contracts </a:t>
            </a:r>
            <a:r>
              <a:rPr dirty="0" sz="1100" spc="-5">
                <a:latin typeface="Arial"/>
                <a:cs typeface="Arial"/>
              </a:rPr>
              <a:t>require </a:t>
            </a:r>
            <a:r>
              <a:rPr dirty="0" sz="1100" spc="-10">
                <a:latin typeface="Arial"/>
                <a:cs typeface="Arial"/>
              </a:rPr>
              <a:t>a more </a:t>
            </a:r>
            <a:r>
              <a:rPr dirty="0" sz="1100" spc="-5">
                <a:latin typeface="Arial"/>
                <a:cs typeface="Arial"/>
              </a:rPr>
              <a:t>rigorous internal </a:t>
            </a:r>
            <a:r>
              <a:rPr dirty="0" sz="1100" spc="-15">
                <a:latin typeface="Arial"/>
                <a:cs typeface="Arial"/>
              </a:rPr>
              <a:t>approval  </a:t>
            </a:r>
            <a:r>
              <a:rPr dirty="0" sz="1100" spc="-5">
                <a:latin typeface="Arial"/>
                <a:cs typeface="Arial"/>
              </a:rPr>
              <a:t>procedures</a:t>
            </a:r>
            <a:endParaRPr sz="1100">
              <a:latin typeface="Arial"/>
              <a:cs typeface="Arial"/>
            </a:endParaRPr>
          </a:p>
          <a:p>
            <a:pPr marL="289560" marR="435609">
              <a:lnSpc>
                <a:spcPct val="102600"/>
              </a:lnSpc>
              <a:spcBef>
                <a:spcPts val="265"/>
              </a:spcBef>
            </a:pPr>
            <a:r>
              <a:rPr dirty="0" sz="1100" spc="-10">
                <a:latin typeface="Arial"/>
                <a:cs typeface="Arial"/>
              </a:rPr>
              <a:t>Contracts </a:t>
            </a:r>
            <a:r>
              <a:rPr dirty="0" sz="1100" spc="-5">
                <a:latin typeface="Arial"/>
                <a:cs typeface="Arial"/>
              </a:rPr>
              <a:t>present </a:t>
            </a:r>
            <a:r>
              <a:rPr dirty="0" sz="1100" spc="-10">
                <a:latin typeface="Arial"/>
                <a:cs typeface="Arial"/>
              </a:rPr>
              <a:t>an </a:t>
            </a:r>
            <a:r>
              <a:rPr dirty="0" sz="1100" spc="-5">
                <a:latin typeface="Arial"/>
                <a:cs typeface="Arial"/>
              </a:rPr>
              <a:t>opportunity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performing  </a:t>
            </a:r>
            <a:r>
              <a:rPr dirty="0" sz="1100" spc="-5">
                <a:latin typeface="Arial"/>
                <a:cs typeface="Arial"/>
              </a:rPr>
              <a:t>organisation to </a:t>
            </a:r>
            <a:r>
              <a:rPr dirty="0" sz="1100" spc="-15">
                <a:latin typeface="Arial"/>
                <a:cs typeface="Arial"/>
              </a:rPr>
              <a:t>avoid; </a:t>
            </a:r>
            <a:r>
              <a:rPr dirty="0" sz="1100" spc="-5">
                <a:latin typeface="Arial"/>
                <a:cs typeface="Arial"/>
              </a:rPr>
              <a:t>mitigate; or </a:t>
            </a:r>
            <a:r>
              <a:rPr dirty="0" sz="1100" spc="-15">
                <a:latin typeface="Arial"/>
                <a:cs typeface="Arial"/>
              </a:rPr>
              <a:t>transfer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risk.</a:t>
            </a:r>
            <a:endParaRPr sz="1100">
              <a:latin typeface="Arial"/>
              <a:cs typeface="Arial"/>
            </a:endParaRPr>
          </a:p>
          <a:p>
            <a:pPr marL="289560" marR="17780">
              <a:lnSpc>
                <a:spcPts val="1200"/>
              </a:lnSpc>
              <a:spcBef>
                <a:spcPts val="285"/>
              </a:spcBef>
            </a:pPr>
            <a:r>
              <a:rPr dirty="0" sz="1100" spc="-10">
                <a:latin typeface="Arial"/>
                <a:cs typeface="Arial"/>
              </a:rPr>
              <a:t>When </a:t>
            </a:r>
            <a:r>
              <a:rPr dirty="0" sz="1100" spc="-5">
                <a:latin typeface="Arial"/>
                <a:cs typeface="Arial"/>
              </a:rPr>
              <a:t>using standard </a:t>
            </a:r>
            <a:r>
              <a:rPr dirty="0" sz="1100" spc="-10">
                <a:latin typeface="Arial"/>
                <a:cs typeface="Arial"/>
              </a:rPr>
              <a:t>forms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contract </a:t>
            </a:r>
            <a:r>
              <a:rPr dirty="0" sz="1100" spc="-5">
                <a:latin typeface="Arial"/>
                <a:cs typeface="Arial"/>
              </a:rPr>
              <a:t>(MF1, </a:t>
            </a:r>
            <a:r>
              <a:rPr dirty="0" sz="1100" spc="-15">
                <a:latin typeface="Arial"/>
                <a:cs typeface="Arial"/>
              </a:rPr>
              <a:t>FIDIC, </a:t>
            </a:r>
            <a:r>
              <a:rPr dirty="0" sz="1100" spc="-5">
                <a:latin typeface="Arial"/>
                <a:cs typeface="Arial"/>
              </a:rPr>
              <a:t>etc.),  </a:t>
            </a:r>
            <a:r>
              <a:rPr dirty="0" sz="1100" spc="-15">
                <a:latin typeface="Arial"/>
                <a:cs typeface="Arial"/>
              </a:rPr>
              <a:t>any </a:t>
            </a:r>
            <a:r>
              <a:rPr dirty="0" sz="1100" spc="-10">
                <a:latin typeface="Arial"/>
                <a:cs typeface="Arial"/>
              </a:rPr>
              <a:t>amendments need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very carefully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considered.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130"/>
              </a:spcBef>
            </a:pPr>
            <a:r>
              <a:rPr dirty="0" sz="1000" spc="-5">
                <a:latin typeface="Arial"/>
                <a:cs typeface="Arial"/>
              </a:rPr>
              <a:t>Change </a:t>
            </a:r>
            <a:r>
              <a:rPr dirty="0" sz="1000" spc="-15">
                <a:latin typeface="Arial"/>
                <a:cs typeface="Arial"/>
              </a:rPr>
              <a:t>may </a:t>
            </a:r>
            <a:r>
              <a:rPr dirty="0" sz="1000" spc="-5">
                <a:latin typeface="Arial"/>
                <a:cs typeface="Arial"/>
              </a:rPr>
              <a:t>introduce unanticipated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errors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Administer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20580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Administer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Procurements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68749" y="477339"/>
            <a:ext cx="1761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45806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66809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08815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64233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294" y="1125459"/>
            <a:ext cx="3790315" cy="16300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Records Management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System</a:t>
            </a:r>
            <a:endParaRPr sz="1100">
              <a:latin typeface="Arial"/>
              <a:cs typeface="Arial"/>
            </a:endParaRPr>
          </a:p>
          <a:p>
            <a:pPr marL="289560" marR="328295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Part </a:t>
            </a:r>
            <a:r>
              <a:rPr dirty="0" sz="1100" spc="-5">
                <a:latin typeface="Arial"/>
                <a:cs typeface="Arial"/>
              </a:rPr>
              <a:t>of the Project </a:t>
            </a:r>
            <a:r>
              <a:rPr dirty="0" sz="1100" spc="-10">
                <a:latin typeface="Arial"/>
                <a:cs typeface="Arial"/>
              </a:rPr>
              <a:t>Management Information </a:t>
            </a:r>
            <a:r>
              <a:rPr dirty="0" sz="1100" spc="-5">
                <a:latin typeface="Arial"/>
                <a:cs typeface="Arial"/>
              </a:rPr>
              <a:t>system  </a:t>
            </a:r>
            <a:r>
              <a:rPr dirty="0" sz="1100" spc="-10">
                <a:latin typeface="Arial"/>
                <a:cs typeface="Arial"/>
              </a:rPr>
              <a:t>Indexing </a:t>
            </a:r>
            <a:r>
              <a:rPr dirty="0" sz="1100" spc="-5">
                <a:latin typeface="Arial"/>
                <a:cs typeface="Arial"/>
              </a:rPr>
              <a:t>of Project Documentation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Records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10" b="1">
                <a:latin typeface="Arial"/>
                <a:cs typeface="Arial"/>
              </a:rPr>
              <a:t>Information </a:t>
            </a:r>
            <a:r>
              <a:rPr dirty="0" sz="1100" spc="-15" b="1">
                <a:latin typeface="Arial"/>
                <a:cs typeface="Arial"/>
              </a:rPr>
              <a:t>Technology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295"/>
              </a:spcBef>
            </a:pPr>
            <a:r>
              <a:rPr dirty="0" sz="1100" spc="-10">
                <a:latin typeface="Arial"/>
                <a:cs typeface="Arial"/>
              </a:rPr>
              <a:t>Use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Information </a:t>
            </a:r>
            <a:r>
              <a:rPr dirty="0" sz="1100" spc="-20">
                <a:latin typeface="Arial"/>
                <a:cs typeface="Arial"/>
              </a:rPr>
              <a:t>Technology </a:t>
            </a:r>
            <a:r>
              <a:rPr dirty="0" sz="1100" spc="-10">
                <a:latin typeface="Arial"/>
                <a:cs typeface="Arial"/>
              </a:rPr>
              <a:t>and Communications  </a:t>
            </a:r>
            <a:r>
              <a:rPr dirty="0" sz="1100" spc="-20">
                <a:latin typeface="Arial"/>
                <a:cs typeface="Arial"/>
              </a:rPr>
              <a:t>Technologies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enhance </a:t>
            </a:r>
            <a:r>
              <a:rPr dirty="0" sz="1100" spc="-5">
                <a:latin typeface="Arial"/>
                <a:cs typeface="Arial"/>
              </a:rPr>
              <a:t>the efficiency </a:t>
            </a:r>
            <a:r>
              <a:rPr dirty="0" sz="1100" spc="-10">
                <a:latin typeface="Arial"/>
                <a:cs typeface="Arial"/>
              </a:rPr>
              <a:t>and effectiveness 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contract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administration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20">
                <a:latin typeface="Arial"/>
                <a:cs typeface="Arial"/>
              </a:rPr>
              <a:t>Payment </a:t>
            </a:r>
            <a:r>
              <a:rPr dirty="0" sz="1100" spc="-10">
                <a:latin typeface="Arial"/>
                <a:cs typeface="Arial"/>
              </a:rPr>
              <a:t>Systems, Databases,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29574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101733"/>
            <a:ext cx="4222750" cy="1861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952115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Administer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460625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Administer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Procurements	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Arial"/>
              <a:cs typeface="Arial"/>
            </a:endParaRPr>
          </a:p>
          <a:p>
            <a:pPr marL="528955" marR="1805305" indent="-277495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Information </a:t>
            </a:r>
            <a:r>
              <a:rPr dirty="0" sz="1100" spc="-20">
                <a:latin typeface="Arial"/>
                <a:cs typeface="Arial"/>
              </a:rPr>
              <a:t>Technology </a:t>
            </a:r>
            <a:r>
              <a:rPr dirty="0" sz="1100" spc="-5">
                <a:latin typeface="Arial"/>
                <a:cs typeface="Arial"/>
              </a:rPr>
              <a:t>(cont.)  Biometric </a:t>
            </a:r>
            <a:r>
              <a:rPr dirty="0" sz="1100" spc="-10">
                <a:latin typeface="Arial"/>
                <a:cs typeface="Arial"/>
              </a:rPr>
              <a:t>Information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Systems</a:t>
            </a:r>
            <a:endParaRPr sz="1100">
              <a:latin typeface="Arial"/>
              <a:cs typeface="Arial"/>
            </a:endParaRPr>
          </a:p>
          <a:p>
            <a:pPr marL="251460" marR="537845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Site Access Control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Monitoring Donseed: Biometric  Access systems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Arial"/>
                <a:cs typeface="Arial"/>
                <a:hlinkClick r:id="rId5"/>
              </a:rPr>
              <a:t>http://www.donseed.com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24737" y="2077786"/>
            <a:ext cx="2519966" cy="8342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28557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70563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91566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12570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71783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92787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8000" y="101733"/>
            <a:ext cx="3852545" cy="2939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58191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Administer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201035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Administer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Procurements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5"/>
              </a:spcBef>
            </a:pPr>
            <a:r>
              <a:rPr dirty="0" sz="1100" spc="-10" b="1">
                <a:latin typeface="Arial"/>
                <a:cs typeface="Arial"/>
              </a:rPr>
              <a:t>Procurement Documentation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0"/>
              </a:spcBef>
            </a:pPr>
            <a:r>
              <a:rPr dirty="0" sz="1100" spc="-10">
                <a:latin typeface="Arial"/>
                <a:cs typeface="Arial"/>
              </a:rPr>
              <a:t>Contract, and </a:t>
            </a:r>
            <a:r>
              <a:rPr dirty="0" sz="1100" spc="-5">
                <a:latin typeface="Arial"/>
                <a:cs typeface="Arial"/>
              </a:rPr>
              <a:t>Supporting Documentation,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35"/>
              </a:spcBef>
            </a:pPr>
            <a:r>
              <a:rPr dirty="0" sz="1100" spc="-10" b="1">
                <a:latin typeface="Arial"/>
                <a:cs typeface="Arial"/>
              </a:rPr>
              <a:t>Organisational Process Assets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Updates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Correspondence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4"/>
              </a:spcBef>
            </a:pPr>
            <a:r>
              <a:rPr dirty="0" sz="1100" spc="-20">
                <a:latin typeface="Arial"/>
                <a:cs typeface="Arial"/>
              </a:rPr>
              <a:t>Payment </a:t>
            </a:r>
            <a:r>
              <a:rPr dirty="0" sz="1100" spc="-5">
                <a:latin typeface="Arial"/>
                <a:cs typeface="Arial"/>
              </a:rPr>
              <a:t>Schedules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Requests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0"/>
              </a:spcBef>
            </a:pPr>
            <a:r>
              <a:rPr dirty="0" sz="1100" spc="-5">
                <a:latin typeface="Arial"/>
                <a:cs typeface="Arial"/>
              </a:rPr>
              <a:t>Seller </a:t>
            </a:r>
            <a:r>
              <a:rPr dirty="0" sz="1100" spc="-15">
                <a:latin typeface="Arial"/>
                <a:cs typeface="Arial"/>
              </a:rPr>
              <a:t>Performance </a:t>
            </a:r>
            <a:r>
              <a:rPr dirty="0" sz="1100" spc="-10">
                <a:latin typeface="Arial"/>
                <a:cs typeface="Arial"/>
              </a:rPr>
              <a:t>Evaluation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Documentation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35"/>
              </a:spcBef>
            </a:pPr>
            <a:r>
              <a:rPr dirty="0" sz="1100" spc="-5" b="1">
                <a:latin typeface="Arial"/>
                <a:cs typeface="Arial"/>
              </a:rPr>
              <a:t>Change</a:t>
            </a:r>
            <a:r>
              <a:rPr dirty="0" sz="1100" spc="-10" b="1">
                <a:latin typeface="Arial"/>
                <a:cs typeface="Arial"/>
              </a:rPr>
              <a:t> Requests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5"/>
              </a:spcBef>
            </a:pPr>
            <a:r>
              <a:rPr dirty="0" sz="1100" spc="-10" b="1">
                <a:latin typeface="Arial"/>
                <a:cs typeface="Arial"/>
              </a:rPr>
              <a:t>Project Management </a:t>
            </a:r>
            <a:r>
              <a:rPr dirty="0" sz="1100" spc="-5" b="1">
                <a:latin typeface="Arial"/>
                <a:cs typeface="Arial"/>
              </a:rPr>
              <a:t>Plan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Updates</a:t>
            </a:r>
            <a:endParaRPr sz="1100">
              <a:latin typeface="Arial"/>
              <a:cs typeface="Arial"/>
            </a:endParaRPr>
          </a:p>
          <a:p>
            <a:pPr marL="528955" marR="135890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Procurement </a:t>
            </a:r>
            <a:r>
              <a:rPr dirty="0" sz="1100" spc="-10">
                <a:latin typeface="Arial"/>
                <a:cs typeface="Arial"/>
              </a:rPr>
              <a:t>Management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Plan  Baseline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Schedule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Close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Close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Procurements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1216417"/>
            <a:ext cx="22821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Part </a:t>
            </a:r>
            <a:r>
              <a:rPr dirty="0" sz="1100" spc="-5" b="1">
                <a:latin typeface="Arial"/>
                <a:cs typeface="Arial"/>
              </a:rPr>
              <a:t>of the Closing </a:t>
            </a:r>
            <a:r>
              <a:rPr dirty="0" sz="1100" spc="-10" b="1">
                <a:latin typeface="Arial"/>
                <a:cs typeface="Arial"/>
              </a:rPr>
              <a:t>Process</a:t>
            </a:r>
            <a:r>
              <a:rPr dirty="0" sz="1100" spc="-55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0692" y="1527490"/>
            <a:ext cx="3554590" cy="1057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Close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Close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Procurements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16928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55140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91326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209668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24852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45226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64204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8738" y="282547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24395" y="1090497"/>
            <a:ext cx="3409950" cy="18395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Contract </a:t>
            </a:r>
            <a:r>
              <a:rPr dirty="0" sz="1100" spc="-5">
                <a:latin typeface="Arial"/>
                <a:cs typeface="Arial"/>
              </a:rPr>
              <a:t>Closure </a:t>
            </a:r>
            <a:r>
              <a:rPr dirty="0" sz="1100">
                <a:latin typeface="Arial"/>
                <a:cs typeface="Arial"/>
              </a:rPr>
              <a:t>Supports </a:t>
            </a:r>
            <a:r>
              <a:rPr dirty="0" sz="1100" spc="-5">
                <a:latin typeface="Arial"/>
                <a:cs typeface="Arial"/>
              </a:rPr>
              <a:t>the ‘Close Project or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Phase’  process</a:t>
            </a:r>
            <a:endParaRPr sz="1100">
              <a:latin typeface="Arial"/>
              <a:cs typeface="Arial"/>
            </a:endParaRPr>
          </a:p>
          <a:p>
            <a:pPr marL="12700" marR="36195">
              <a:lnSpc>
                <a:spcPct val="102600"/>
              </a:lnSpc>
              <a:spcBef>
                <a:spcPts val="300"/>
              </a:spcBef>
            </a:pPr>
            <a:r>
              <a:rPr dirty="0" sz="1100" spc="-15">
                <a:latin typeface="Arial"/>
                <a:cs typeface="Arial"/>
              </a:rPr>
              <a:t>Involves </a:t>
            </a:r>
            <a:r>
              <a:rPr dirty="0" sz="1100" spc="-5">
                <a:latin typeface="Arial"/>
                <a:cs typeface="Arial"/>
              </a:rPr>
              <a:t>verification that all work </a:t>
            </a:r>
            <a:r>
              <a:rPr dirty="0" sz="1100" spc="-10">
                <a:latin typeface="Arial"/>
                <a:cs typeface="Arial"/>
              </a:rPr>
              <a:t>and deliverables were  acceptable</a:t>
            </a:r>
            <a:endParaRPr sz="1100">
              <a:latin typeface="Arial"/>
              <a:cs typeface="Arial"/>
            </a:endParaRPr>
          </a:p>
          <a:p>
            <a:pPr marL="289560" marR="815975" indent="-277495">
              <a:lnSpc>
                <a:spcPct val="106400"/>
              </a:lnSpc>
              <a:spcBef>
                <a:spcPts val="90"/>
              </a:spcBef>
            </a:pPr>
            <a:r>
              <a:rPr dirty="0" sz="1100" spc="-5">
                <a:latin typeface="Arial"/>
                <a:cs typeface="Arial"/>
              </a:rPr>
              <a:t>Also </a:t>
            </a:r>
            <a:r>
              <a:rPr dirty="0" sz="1100" spc="-15">
                <a:latin typeface="Arial"/>
                <a:cs typeface="Arial"/>
              </a:rPr>
              <a:t>involves </a:t>
            </a:r>
            <a:r>
              <a:rPr dirty="0" sz="1100" spc="-10">
                <a:latin typeface="Arial"/>
                <a:cs typeface="Arial"/>
              </a:rPr>
              <a:t>administrative </a:t>
            </a:r>
            <a:r>
              <a:rPr dirty="0" sz="1100" spc="-5">
                <a:latin typeface="Arial"/>
                <a:cs typeface="Arial"/>
              </a:rPr>
              <a:t>work such as:  </a:t>
            </a:r>
            <a:r>
              <a:rPr dirty="0" sz="1000" spc="-5">
                <a:latin typeface="Arial"/>
                <a:cs typeface="Arial"/>
              </a:rPr>
              <a:t>Updating records to reflect final results  Archiving information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5">
                <a:latin typeface="Arial"/>
                <a:cs typeface="Arial"/>
              </a:rPr>
              <a:t>future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use</a:t>
            </a:r>
            <a:endParaRPr sz="1000">
              <a:latin typeface="Arial"/>
              <a:cs typeface="Arial"/>
            </a:endParaRPr>
          </a:p>
          <a:p>
            <a:pPr marL="12700" marR="277495">
              <a:lnSpc>
                <a:spcPct val="113199"/>
              </a:lnSpc>
              <a:spcBef>
                <a:spcPts val="180"/>
              </a:spcBef>
            </a:pP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5">
                <a:latin typeface="Arial"/>
                <a:cs typeface="Arial"/>
              </a:rPr>
              <a:t>also </a:t>
            </a:r>
            <a:r>
              <a:rPr dirty="0" sz="1100" spc="-20">
                <a:latin typeface="Arial"/>
                <a:cs typeface="Arial"/>
              </a:rPr>
              <a:t>involve </a:t>
            </a:r>
            <a:r>
              <a:rPr dirty="0" sz="1100" spc="-10">
                <a:latin typeface="Arial"/>
                <a:cs typeface="Arial"/>
              </a:rPr>
              <a:t>unresolved </a:t>
            </a:r>
            <a:r>
              <a:rPr dirty="0" sz="1100" spc="-5">
                <a:latin typeface="Arial"/>
                <a:cs typeface="Arial"/>
              </a:rPr>
              <a:t>claims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disputes  </a:t>
            </a:r>
            <a:r>
              <a:rPr dirty="0" sz="1100" spc="-10">
                <a:latin typeface="Arial"/>
                <a:cs typeface="Arial"/>
              </a:rPr>
              <a:t>Contracts </a:t>
            </a:r>
            <a:r>
              <a:rPr dirty="0" sz="1100" spc="-5">
                <a:latin typeface="Arial"/>
                <a:cs typeface="Arial"/>
              </a:rPr>
              <a:t>can also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closed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10">
                <a:latin typeface="Arial"/>
                <a:cs typeface="Arial"/>
              </a:rPr>
              <a:t>mutual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agreement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Not the same as </a:t>
            </a:r>
            <a:r>
              <a:rPr dirty="0" sz="1000">
                <a:latin typeface="Arial"/>
                <a:cs typeface="Arial"/>
              </a:rPr>
              <a:t>termination </a:t>
            </a:r>
            <a:r>
              <a:rPr dirty="0" sz="1000" spc="-5">
                <a:latin typeface="Arial"/>
                <a:cs typeface="Arial"/>
              </a:rPr>
              <a:t>or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discharge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Close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66306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Close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Procurements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72211" y="477339"/>
            <a:ext cx="5092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Inputs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40812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61815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03822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24825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45828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47294" y="1285555"/>
            <a:ext cx="2165985" cy="1285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104775">
              <a:lnSpc>
                <a:spcPct val="125299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Plan  Procurement</a:t>
            </a:r>
            <a:r>
              <a:rPr dirty="0" sz="1100" spc="-9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Documentation</a:t>
            </a:r>
            <a:endParaRPr sz="1100">
              <a:latin typeface="Arial"/>
              <a:cs typeface="Arial"/>
            </a:endParaRPr>
          </a:p>
          <a:p>
            <a:pPr marL="289560" marR="5080" indent="-277495">
              <a:lnSpc>
                <a:spcPct val="125299"/>
              </a:lnSpc>
            </a:pPr>
            <a:r>
              <a:rPr dirty="0" sz="1100" spc="-25" b="1">
                <a:latin typeface="Arial"/>
                <a:cs typeface="Arial"/>
              </a:rPr>
              <a:t>Tools </a:t>
            </a:r>
            <a:r>
              <a:rPr dirty="0" sz="1100" spc="-10" b="1">
                <a:latin typeface="Arial"/>
                <a:cs typeface="Arial"/>
              </a:rPr>
              <a:t>and </a:t>
            </a:r>
            <a:r>
              <a:rPr dirty="0" sz="1100" spc="-15" b="1">
                <a:latin typeface="Arial"/>
                <a:cs typeface="Arial"/>
              </a:rPr>
              <a:t>Techniques  </a:t>
            </a:r>
            <a:r>
              <a:rPr dirty="0" sz="1100" spc="-5">
                <a:latin typeface="Arial"/>
                <a:cs typeface="Arial"/>
              </a:rPr>
              <a:t>Procurement </a:t>
            </a:r>
            <a:r>
              <a:rPr dirty="0" sz="1100" spc="-15">
                <a:latin typeface="Arial"/>
                <a:cs typeface="Arial"/>
              </a:rPr>
              <a:t>Audits  </a:t>
            </a:r>
            <a:r>
              <a:rPr dirty="0" sz="1100" spc="-5">
                <a:latin typeface="Arial"/>
                <a:cs typeface="Arial"/>
              </a:rPr>
              <a:t>Negotiated Settlements  Records </a:t>
            </a:r>
            <a:r>
              <a:rPr dirty="0" sz="1100" spc="-10">
                <a:latin typeface="Arial"/>
                <a:cs typeface="Arial"/>
              </a:rPr>
              <a:t>Management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System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Close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66306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Close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Procurements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77651" y="477339"/>
            <a:ext cx="6508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53789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13003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34006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55009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294" y="1205291"/>
            <a:ext cx="3862070" cy="14579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 b="1">
                <a:latin typeface="Arial"/>
                <a:cs typeface="Arial"/>
              </a:rPr>
              <a:t>Closed</a:t>
            </a:r>
            <a:r>
              <a:rPr dirty="0" sz="1100" spc="-10" b="1">
                <a:latin typeface="Arial"/>
                <a:cs typeface="Arial"/>
              </a:rPr>
              <a:t> Procurements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Buyer provides </a:t>
            </a:r>
            <a:r>
              <a:rPr dirty="0" sz="1100" spc="-5">
                <a:latin typeface="Arial"/>
                <a:cs typeface="Arial"/>
              </a:rPr>
              <a:t>seller with </a:t>
            </a:r>
            <a:r>
              <a:rPr dirty="0" sz="1100" spc="-10">
                <a:latin typeface="Arial"/>
                <a:cs typeface="Arial"/>
              </a:rPr>
              <a:t>formal </a:t>
            </a:r>
            <a:r>
              <a:rPr dirty="0" sz="1100" spc="-5">
                <a:latin typeface="Arial"/>
                <a:cs typeface="Arial"/>
              </a:rPr>
              <a:t>notification of completion  of </a:t>
            </a:r>
            <a:r>
              <a:rPr dirty="0" sz="1100" spc="-10">
                <a:latin typeface="Arial"/>
                <a:cs typeface="Arial"/>
              </a:rPr>
              <a:t>contract; </a:t>
            </a:r>
            <a:r>
              <a:rPr dirty="0" sz="1100" spc="-30">
                <a:latin typeface="Arial"/>
                <a:cs typeface="Arial"/>
              </a:rPr>
              <a:t>TOC,</a:t>
            </a:r>
            <a:r>
              <a:rPr dirty="0" sz="1100" spc="-5">
                <a:latin typeface="Arial"/>
                <a:cs typeface="Arial"/>
              </a:rPr>
              <a:t> etc.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0" b="1">
                <a:latin typeface="Arial"/>
                <a:cs typeface="Arial"/>
              </a:rPr>
              <a:t>Organisational Process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Assets</a:t>
            </a:r>
            <a:endParaRPr sz="1100">
              <a:latin typeface="Arial"/>
              <a:cs typeface="Arial"/>
            </a:endParaRPr>
          </a:p>
          <a:p>
            <a:pPr marL="289560" marR="2116455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Contract </a:t>
            </a:r>
            <a:r>
              <a:rPr dirty="0" sz="1100" spc="-5">
                <a:latin typeface="Arial"/>
                <a:cs typeface="Arial"/>
              </a:rPr>
              <a:t>File  </a:t>
            </a:r>
            <a:r>
              <a:rPr dirty="0" sz="1100" spc="-15">
                <a:latin typeface="Arial"/>
                <a:cs typeface="Arial"/>
              </a:rPr>
              <a:t>Deliverable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Acceptance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Lessons Learned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Documentation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Close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808734"/>
            <a:ext cx="3369310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Reading: ‘A Guide to the Project </a:t>
            </a:r>
            <a:r>
              <a:rPr dirty="0" sz="1100" spc="-10">
                <a:latin typeface="Arial"/>
                <a:cs typeface="Arial"/>
              </a:rPr>
              <a:t>Management Body </a:t>
            </a:r>
            <a:r>
              <a:rPr dirty="0" sz="1100" spc="-5">
                <a:latin typeface="Arial"/>
                <a:cs typeface="Arial"/>
              </a:rPr>
              <a:t>of  </a:t>
            </a:r>
            <a:r>
              <a:rPr dirty="0" sz="1100" spc="-10">
                <a:latin typeface="Arial"/>
                <a:cs typeface="Arial"/>
              </a:rPr>
              <a:t>Knowledge’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Arial"/>
                <a:cs typeface="Arial"/>
              </a:rPr>
              <a:t>Chapter </a:t>
            </a:r>
            <a:r>
              <a:rPr dirty="0" sz="1100" spc="-10">
                <a:latin typeface="Arial"/>
                <a:cs typeface="Arial"/>
              </a:rPr>
              <a:t>10 </a:t>
            </a:r>
            <a:r>
              <a:rPr dirty="0" sz="1100" spc="-5">
                <a:latin typeface="Arial"/>
                <a:cs typeface="Arial"/>
              </a:rPr>
              <a:t>- Project </a:t>
            </a:r>
            <a:r>
              <a:rPr dirty="0" sz="1100" spc="-10">
                <a:latin typeface="Arial"/>
                <a:cs typeface="Arial"/>
              </a:rPr>
              <a:t>Communications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Management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83994" y="1400566"/>
            <a:ext cx="1439927" cy="18692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Contracts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36999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58003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96213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34424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4395" y="1247430"/>
            <a:ext cx="3622040" cy="13817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5">
                <a:latin typeface="Arial"/>
                <a:cs typeface="Arial"/>
              </a:rPr>
              <a:t>Complex </a:t>
            </a:r>
            <a:r>
              <a:rPr dirty="0" sz="1100" spc="-5">
                <a:latin typeface="Arial"/>
                <a:cs typeface="Arial"/>
              </a:rPr>
              <a:t>Projects typically include </a:t>
            </a:r>
            <a:r>
              <a:rPr dirty="0" sz="1100" spc="-10">
                <a:latin typeface="Arial"/>
                <a:cs typeface="Arial"/>
              </a:rPr>
              <a:t>multiple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contracts.</a:t>
            </a:r>
            <a:endParaRPr sz="1100">
              <a:latin typeface="Arial"/>
              <a:cs typeface="Arial"/>
            </a:endParaRPr>
          </a:p>
          <a:p>
            <a:pPr marL="12700" marR="1016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These contracts </a:t>
            </a:r>
            <a:r>
              <a:rPr dirty="0" sz="1100" spc="-5">
                <a:latin typeface="Arial"/>
                <a:cs typeface="Arial"/>
              </a:rPr>
              <a:t>can </a:t>
            </a:r>
            <a:r>
              <a:rPr dirty="0" sz="1100" spc="-10">
                <a:latin typeface="Arial"/>
                <a:cs typeface="Arial"/>
              </a:rPr>
              <a:t>come </a:t>
            </a:r>
            <a:r>
              <a:rPr dirty="0" sz="1100" spc="-5">
                <a:latin typeface="Arial"/>
                <a:cs typeface="Arial"/>
              </a:rPr>
              <a:t>into </a:t>
            </a:r>
            <a:r>
              <a:rPr dirty="0" sz="1100" spc="-10">
                <a:latin typeface="Arial"/>
                <a:cs typeface="Arial"/>
              </a:rPr>
              <a:t>effect and be </a:t>
            </a:r>
            <a:r>
              <a:rPr dirty="0" sz="1100" spc="-5">
                <a:latin typeface="Arial"/>
                <a:cs typeface="Arial"/>
              </a:rPr>
              <a:t>discharged at  </a:t>
            </a:r>
            <a:r>
              <a:rPr dirty="0" sz="1100" spc="-15">
                <a:latin typeface="Arial"/>
                <a:cs typeface="Arial"/>
              </a:rPr>
              <a:t>any </a:t>
            </a:r>
            <a:r>
              <a:rPr dirty="0" sz="1100" spc="-5">
                <a:latin typeface="Arial"/>
                <a:cs typeface="Arial"/>
              </a:rPr>
              <a:t>time during the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</a:t>
            </a:r>
            <a:endParaRPr sz="1100">
              <a:latin typeface="Arial"/>
              <a:cs typeface="Arial"/>
            </a:endParaRPr>
          </a:p>
          <a:p>
            <a:pPr marL="12700" marR="170815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The buyer-seller </a:t>
            </a:r>
            <a:r>
              <a:rPr dirty="0" sz="1100" spc="-5">
                <a:latin typeface="Arial"/>
                <a:cs typeface="Arial"/>
              </a:rPr>
              <a:t>relationship can </a:t>
            </a:r>
            <a:r>
              <a:rPr dirty="0" sz="1100" spc="-15">
                <a:latin typeface="Arial"/>
                <a:cs typeface="Arial"/>
              </a:rPr>
              <a:t>exist </a:t>
            </a:r>
            <a:r>
              <a:rPr dirty="0" sz="1100" spc="-5">
                <a:latin typeface="Arial"/>
                <a:cs typeface="Arial"/>
              </a:rPr>
              <a:t>at </a:t>
            </a:r>
            <a:r>
              <a:rPr dirty="0" sz="1100" spc="-15">
                <a:latin typeface="Arial"/>
                <a:cs typeface="Arial"/>
              </a:rPr>
              <a:t>many levels </a:t>
            </a:r>
            <a:r>
              <a:rPr dirty="0" sz="1100" spc="-10">
                <a:latin typeface="Arial"/>
                <a:cs typeface="Arial"/>
              </a:rPr>
              <a:t>on  </a:t>
            </a:r>
            <a:r>
              <a:rPr dirty="0" sz="1100" spc="-15">
                <a:latin typeface="Arial"/>
                <a:cs typeface="Arial"/>
              </a:rPr>
              <a:t>any </a:t>
            </a:r>
            <a:r>
              <a:rPr dirty="0" sz="1100" spc="-10">
                <a:latin typeface="Arial"/>
                <a:cs typeface="Arial"/>
              </a:rPr>
              <a:t>one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Sellers will typically </a:t>
            </a:r>
            <a:r>
              <a:rPr dirty="0" sz="1100" spc="-10">
                <a:latin typeface="Arial"/>
                <a:cs typeface="Arial"/>
              </a:rPr>
              <a:t>manage </a:t>
            </a:r>
            <a:r>
              <a:rPr dirty="0" sz="1100" spc="-5">
                <a:latin typeface="Arial"/>
                <a:cs typeface="Arial"/>
              </a:rPr>
              <a:t>their work as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project; unless  their work is restricted to supply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only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Procurements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981950"/>
            <a:ext cx="23590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Part </a:t>
            </a:r>
            <a:r>
              <a:rPr dirty="0" sz="1100" spc="-5" b="1">
                <a:latin typeface="Arial"/>
                <a:cs typeface="Arial"/>
              </a:rPr>
              <a:t>of the Planning </a:t>
            </a:r>
            <a:r>
              <a:rPr dirty="0" sz="1100" spc="-10" b="1">
                <a:latin typeface="Arial"/>
                <a:cs typeface="Arial"/>
              </a:rPr>
              <a:t>Process</a:t>
            </a:r>
            <a:r>
              <a:rPr dirty="0" sz="1100" spc="-55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2867" y="1289778"/>
            <a:ext cx="3538906" cy="1624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Procurements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10952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83578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38996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4395" y="1030730"/>
            <a:ext cx="3636645" cy="19888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9271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Identifies which project </a:t>
            </a:r>
            <a:r>
              <a:rPr dirty="0" sz="1100" spc="-10">
                <a:latin typeface="Arial"/>
                <a:cs typeface="Arial"/>
              </a:rPr>
              <a:t>needs </a:t>
            </a:r>
            <a:r>
              <a:rPr dirty="0" sz="1100" spc="-5">
                <a:latin typeface="Arial"/>
                <a:cs typeface="Arial"/>
              </a:rPr>
              <a:t>can best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met </a:t>
            </a:r>
            <a:r>
              <a:rPr dirty="0" sz="1100" spc="-20">
                <a:latin typeface="Arial"/>
                <a:cs typeface="Arial"/>
              </a:rPr>
              <a:t>by  </a:t>
            </a:r>
            <a:r>
              <a:rPr dirty="0" sz="1100" spc="-5">
                <a:latin typeface="Arial"/>
                <a:cs typeface="Arial"/>
              </a:rPr>
              <a:t>purchasing or acquiring </a:t>
            </a:r>
            <a:r>
              <a:rPr dirty="0" sz="1100" spc="-10">
                <a:latin typeface="Arial"/>
                <a:cs typeface="Arial"/>
              </a:rPr>
              <a:t>products, </a:t>
            </a:r>
            <a:r>
              <a:rPr dirty="0" sz="1100" spc="-5">
                <a:latin typeface="Arial"/>
                <a:cs typeface="Arial"/>
              </a:rPr>
              <a:t>services or results from  outside the project organisation,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which project </a:t>
            </a:r>
            <a:r>
              <a:rPr dirty="0" sz="1100" spc="-10">
                <a:latin typeface="Arial"/>
                <a:cs typeface="Arial"/>
              </a:rPr>
              <a:t>needs  </a:t>
            </a:r>
            <a:r>
              <a:rPr dirty="0" sz="1100" spc="-5">
                <a:latin typeface="Arial"/>
                <a:cs typeface="Arial"/>
              </a:rPr>
              <a:t>can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accomplished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the project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team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Also includes detailing </a:t>
            </a:r>
            <a:r>
              <a:rPr dirty="0" sz="1100" spc="-10">
                <a:latin typeface="Arial"/>
                <a:cs typeface="Arial"/>
              </a:rPr>
              <a:t>who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 spc="-10">
                <a:latin typeface="Arial"/>
                <a:cs typeface="Arial"/>
              </a:rPr>
              <a:t>responsible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obtaining </a:t>
            </a:r>
            <a:r>
              <a:rPr dirty="0" sz="1100" spc="-10">
                <a:latin typeface="Arial"/>
                <a:cs typeface="Arial"/>
              </a:rPr>
              <a:t>and  </a:t>
            </a:r>
            <a:r>
              <a:rPr dirty="0" sz="1100" spc="-5">
                <a:latin typeface="Arial"/>
                <a:cs typeface="Arial"/>
              </a:rPr>
              <a:t>holding permits, </a:t>
            </a:r>
            <a:r>
              <a:rPr dirty="0" sz="1100" spc="-10">
                <a:latin typeface="Arial"/>
                <a:cs typeface="Arial"/>
              </a:rPr>
              <a:t>licences, </a:t>
            </a:r>
            <a:r>
              <a:rPr dirty="0" sz="1100" spc="-5">
                <a:latin typeface="Arial"/>
                <a:cs typeface="Arial"/>
              </a:rPr>
              <a:t>etc. - </a:t>
            </a:r>
            <a:r>
              <a:rPr dirty="0" sz="1100" spc="-10">
                <a:latin typeface="Arial"/>
                <a:cs typeface="Arial"/>
              </a:rPr>
              <a:t>i.e. main contractor</a:t>
            </a:r>
            <a:r>
              <a:rPr dirty="0" sz="1100" spc="1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or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Arial"/>
                <a:cs typeface="Arial"/>
              </a:rPr>
              <a:t>sub-contractor</a:t>
            </a:r>
            <a:endParaRPr sz="1100">
              <a:latin typeface="Arial"/>
              <a:cs typeface="Arial"/>
            </a:endParaRPr>
          </a:p>
          <a:p>
            <a:pPr marL="12700" marR="1574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process also includes </a:t>
            </a:r>
            <a:r>
              <a:rPr dirty="0" sz="1100" spc="-15">
                <a:latin typeface="Arial"/>
                <a:cs typeface="Arial"/>
              </a:rPr>
              <a:t>reviewing </a:t>
            </a:r>
            <a:r>
              <a:rPr dirty="0" sz="1100" spc="-5">
                <a:latin typeface="Arial"/>
                <a:cs typeface="Arial"/>
              </a:rPr>
              <a:t>the risks </a:t>
            </a:r>
            <a:r>
              <a:rPr dirty="0" sz="1100" spc="-15">
                <a:latin typeface="Arial"/>
                <a:cs typeface="Arial"/>
              </a:rPr>
              <a:t>involved </a:t>
            </a:r>
            <a:r>
              <a:rPr dirty="0" sz="1100" spc="-5">
                <a:latin typeface="Arial"/>
                <a:cs typeface="Arial"/>
              </a:rPr>
              <a:t>in  </a:t>
            </a:r>
            <a:r>
              <a:rPr dirty="0" sz="1100" spc="-10">
                <a:latin typeface="Arial"/>
                <a:cs typeface="Arial"/>
              </a:rPr>
              <a:t>each make-or-buy </a:t>
            </a:r>
            <a:r>
              <a:rPr dirty="0" sz="1100" spc="-5">
                <a:latin typeface="Arial"/>
                <a:cs typeface="Arial"/>
              </a:rPr>
              <a:t>decision; </a:t>
            </a:r>
            <a:r>
              <a:rPr dirty="0" sz="1100" spc="-15">
                <a:latin typeface="Arial"/>
                <a:cs typeface="Arial"/>
              </a:rPr>
              <a:t>reviewing </a:t>
            </a:r>
            <a:r>
              <a:rPr dirty="0" sz="1100" spc="-5">
                <a:latin typeface="Arial"/>
                <a:cs typeface="Arial"/>
              </a:rPr>
              <a:t>the type </a:t>
            </a:r>
            <a:r>
              <a:rPr dirty="0" sz="1100" spc="-10">
                <a:latin typeface="Arial"/>
                <a:cs typeface="Arial"/>
              </a:rPr>
              <a:t>(form) </a:t>
            </a:r>
            <a:r>
              <a:rPr dirty="0" sz="1100" spc="-5">
                <a:latin typeface="Arial"/>
                <a:cs typeface="Arial"/>
              </a:rPr>
              <a:t>of  </a:t>
            </a:r>
            <a:r>
              <a:rPr dirty="0" sz="1100" spc="-10">
                <a:latin typeface="Arial"/>
                <a:cs typeface="Arial"/>
              </a:rPr>
              <a:t>contract </a:t>
            </a:r>
            <a:r>
              <a:rPr dirty="0" sz="1100" spc="-5">
                <a:latin typeface="Arial"/>
                <a:cs typeface="Arial"/>
              </a:rPr>
              <a:t>that will </a:t>
            </a:r>
            <a:r>
              <a:rPr dirty="0" sz="1100" spc="-10">
                <a:latin typeface="Arial"/>
                <a:cs typeface="Arial"/>
              </a:rPr>
              <a:t>be used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mitigating, </a:t>
            </a:r>
            <a:r>
              <a:rPr dirty="0" sz="1100" spc="-15">
                <a:latin typeface="Arial"/>
                <a:cs typeface="Arial"/>
              </a:rPr>
              <a:t>avoiding </a:t>
            </a:r>
            <a:r>
              <a:rPr dirty="0" sz="1100" spc="-5">
                <a:latin typeface="Arial"/>
                <a:cs typeface="Arial"/>
              </a:rPr>
              <a:t>or  </a:t>
            </a:r>
            <a:r>
              <a:rPr dirty="0" sz="1100" spc="-10">
                <a:latin typeface="Arial"/>
                <a:cs typeface="Arial"/>
              </a:rPr>
              <a:t>transferring </a:t>
            </a:r>
            <a:r>
              <a:rPr dirty="0" sz="1100">
                <a:latin typeface="Arial"/>
                <a:cs typeface="Arial"/>
              </a:rPr>
              <a:t>risk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74"/>
            <a:ext cx="4608195" cy="51943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48260" rIns="0" bIns="0" rtlCol="0" vert="horz">
            <a:spAutoFit/>
          </a:bodyPr>
          <a:lstStyle/>
          <a:p>
            <a:pPr marL="107950" marR="163195">
              <a:lnSpc>
                <a:spcPct val="106700"/>
              </a:lnSpc>
              <a:spcBef>
                <a:spcPts val="380"/>
              </a:spcBef>
              <a:tabLst>
                <a:tab pos="2937510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 Purchases and Acquisitions	Inputs</a:t>
            </a:r>
            <a:r>
              <a:rPr dirty="0" sz="14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(Incomplete 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list)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29485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50474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92457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13446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55428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76418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97407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63" y="318396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47294" y="962480"/>
            <a:ext cx="3774440" cy="233489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 b="1">
                <a:latin typeface="Arial"/>
                <a:cs typeface="Arial"/>
              </a:rPr>
              <a:t>Enterprise </a:t>
            </a:r>
            <a:r>
              <a:rPr dirty="0" sz="1100" spc="-15" b="1">
                <a:latin typeface="Arial"/>
                <a:cs typeface="Arial"/>
              </a:rPr>
              <a:t>Environmental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Factors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10">
                <a:latin typeface="Arial"/>
                <a:cs typeface="Arial"/>
              </a:rPr>
              <a:t>Market </a:t>
            </a:r>
            <a:r>
              <a:rPr dirty="0" sz="1100" spc="-5">
                <a:latin typeface="Arial"/>
                <a:cs typeface="Arial"/>
              </a:rPr>
              <a:t>Place Conditions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Arial"/>
                <a:cs typeface="Arial"/>
              </a:rPr>
              <a:t>Availability </a:t>
            </a:r>
            <a:r>
              <a:rPr dirty="0" sz="1100" spc="-5">
                <a:latin typeface="Arial"/>
                <a:cs typeface="Arial"/>
              </a:rPr>
              <a:t>of products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-5">
                <a:latin typeface="Arial"/>
                <a:cs typeface="Arial"/>
              </a:rPr>
              <a:t> services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0" b="1">
                <a:latin typeface="Arial"/>
                <a:cs typeface="Arial"/>
              </a:rPr>
              <a:t>Organisational Process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Assets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Arial"/>
                <a:cs typeface="Arial"/>
              </a:rPr>
              <a:t>Formal and Informal </a:t>
            </a:r>
            <a:r>
              <a:rPr dirty="0" sz="1100" spc="-5">
                <a:latin typeface="Arial"/>
                <a:cs typeface="Arial"/>
              </a:rPr>
              <a:t>procurement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policies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15">
                <a:latin typeface="Arial"/>
                <a:cs typeface="Arial"/>
              </a:rPr>
              <a:t>Approval </a:t>
            </a:r>
            <a:r>
              <a:rPr dirty="0" sz="1100" spc="-5">
                <a:latin typeface="Arial"/>
                <a:cs typeface="Arial"/>
              </a:rPr>
              <a:t>procedures; </a:t>
            </a:r>
            <a:r>
              <a:rPr dirty="0" sz="1100" spc="-15">
                <a:latin typeface="Arial"/>
                <a:cs typeface="Arial"/>
              </a:rPr>
              <a:t>approved </a:t>
            </a:r>
            <a:r>
              <a:rPr dirty="0" sz="1100" spc="-5">
                <a:latin typeface="Arial"/>
                <a:cs typeface="Arial"/>
              </a:rPr>
              <a:t>suppliers; </a:t>
            </a:r>
            <a:r>
              <a:rPr dirty="0" sz="1100" spc="-10">
                <a:latin typeface="Arial"/>
                <a:cs typeface="Arial"/>
              </a:rPr>
              <a:t>contract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terms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10" b="1">
                <a:latin typeface="Arial"/>
                <a:cs typeface="Arial"/>
              </a:rPr>
              <a:t>Project Scope </a:t>
            </a:r>
            <a:r>
              <a:rPr dirty="0" sz="1100" spc="-5" b="1">
                <a:latin typeface="Arial"/>
                <a:cs typeface="Arial"/>
              </a:rPr>
              <a:t>Statement - </a:t>
            </a:r>
            <a:r>
              <a:rPr dirty="0" sz="1100" spc="-10" b="1">
                <a:latin typeface="Arial"/>
                <a:cs typeface="Arial"/>
              </a:rPr>
              <a:t>information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on:</a:t>
            </a:r>
            <a:endParaRPr sz="1100">
              <a:latin typeface="Arial"/>
              <a:cs typeface="Arial"/>
            </a:endParaRPr>
          </a:p>
          <a:p>
            <a:pPr marL="289560" marR="1659255">
              <a:lnSpc>
                <a:spcPct val="125200"/>
              </a:lnSpc>
            </a:pPr>
            <a:r>
              <a:rPr dirty="0" sz="1100" spc="-15">
                <a:latin typeface="Arial"/>
                <a:cs typeface="Arial"/>
              </a:rPr>
              <a:t>How </a:t>
            </a:r>
            <a:r>
              <a:rPr dirty="0" sz="1100" spc="-10">
                <a:latin typeface="Arial"/>
                <a:cs typeface="Arial"/>
              </a:rPr>
              <a:t>much </a:t>
            </a:r>
            <a:r>
              <a:rPr dirty="0" sz="1100" spc="-15">
                <a:latin typeface="Arial"/>
                <a:cs typeface="Arial"/>
              </a:rPr>
              <a:t>money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 spc="-15">
                <a:latin typeface="Arial"/>
                <a:cs typeface="Arial"/>
              </a:rPr>
              <a:t>available  </a:t>
            </a:r>
            <a:r>
              <a:rPr dirty="0" sz="1100" spc="-5">
                <a:latin typeface="Arial"/>
                <a:cs typeface="Arial"/>
              </a:rPr>
              <a:t>Required </a:t>
            </a:r>
            <a:r>
              <a:rPr dirty="0" sz="1100" spc="-20">
                <a:latin typeface="Arial"/>
                <a:cs typeface="Arial"/>
              </a:rPr>
              <a:t>by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dates</a:t>
            </a:r>
            <a:endParaRPr sz="1100">
              <a:latin typeface="Arial"/>
              <a:cs typeface="Arial"/>
            </a:endParaRPr>
          </a:p>
          <a:p>
            <a:pPr marL="289560" marR="53975">
              <a:lnSpc>
                <a:spcPct val="125200"/>
              </a:lnSpc>
            </a:pPr>
            <a:r>
              <a:rPr dirty="0" sz="1100" spc="-5">
                <a:latin typeface="Arial"/>
                <a:cs typeface="Arial"/>
              </a:rPr>
              <a:t>Health </a:t>
            </a:r>
            <a:r>
              <a:rPr dirty="0" sz="1100" spc="-10">
                <a:latin typeface="Arial"/>
                <a:cs typeface="Arial"/>
              </a:rPr>
              <a:t>&amp; </a:t>
            </a:r>
            <a:r>
              <a:rPr dirty="0" sz="1100" spc="-25">
                <a:latin typeface="Arial"/>
                <a:cs typeface="Arial"/>
              </a:rPr>
              <a:t>Safety, </a:t>
            </a:r>
            <a:r>
              <a:rPr dirty="0" sz="1100" spc="-15">
                <a:latin typeface="Arial"/>
                <a:cs typeface="Arial"/>
              </a:rPr>
              <a:t>Security, Performance, </a:t>
            </a:r>
            <a:r>
              <a:rPr dirty="0" sz="1100" spc="-10">
                <a:latin typeface="Arial"/>
                <a:cs typeface="Arial"/>
              </a:rPr>
              <a:t>Insurances, </a:t>
            </a:r>
            <a:r>
              <a:rPr dirty="0" sz="1100" spc="-5">
                <a:latin typeface="Arial"/>
                <a:cs typeface="Arial"/>
              </a:rPr>
              <a:t>etc.  </a:t>
            </a:r>
            <a:r>
              <a:rPr dirty="0" sz="1100" spc="-15">
                <a:latin typeface="Arial"/>
                <a:cs typeface="Arial"/>
              </a:rPr>
              <a:t>Deliverables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Acceptance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Criteria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74"/>
            <a:ext cx="4608195" cy="51943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48260" rIns="0" bIns="0" rtlCol="0" vert="horz">
            <a:spAutoFit/>
          </a:bodyPr>
          <a:lstStyle/>
          <a:p>
            <a:pPr marL="107950" marR="163195">
              <a:lnSpc>
                <a:spcPct val="106700"/>
              </a:lnSpc>
              <a:spcBef>
                <a:spcPts val="380"/>
              </a:spcBef>
              <a:tabLst>
                <a:tab pos="2937510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 Purchases and Acquisitions	Inputs</a:t>
            </a:r>
            <a:r>
              <a:rPr dirty="0" sz="14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(Incomplete 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list)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24712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80130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18342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39345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60348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81351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302353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24395" y="1168335"/>
            <a:ext cx="3616960" cy="19685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1303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WBS &amp; </a:t>
            </a:r>
            <a:r>
              <a:rPr dirty="0" sz="1100" spc="-5">
                <a:latin typeface="Arial"/>
                <a:cs typeface="Arial"/>
              </a:rPr>
              <a:t>Dictionary: </a:t>
            </a:r>
            <a:r>
              <a:rPr dirty="0" sz="1100" spc="-10">
                <a:latin typeface="Arial"/>
                <a:cs typeface="Arial"/>
              </a:rPr>
              <a:t>Provides </a:t>
            </a:r>
            <a:r>
              <a:rPr dirty="0" sz="1100" spc="-5">
                <a:latin typeface="Arial"/>
                <a:cs typeface="Arial"/>
              </a:rPr>
              <a:t>the relationship </a:t>
            </a:r>
            <a:r>
              <a:rPr dirty="0" sz="1100" spc="-10">
                <a:latin typeface="Arial"/>
                <a:cs typeface="Arial"/>
              </a:rPr>
              <a:t>amongst  </a:t>
            </a:r>
            <a:r>
              <a:rPr dirty="0" sz="1100" spc="-5">
                <a:latin typeface="Arial"/>
                <a:cs typeface="Arial"/>
              </a:rPr>
              <a:t>components of the project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detailed description of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the  works within </a:t>
            </a:r>
            <a:r>
              <a:rPr dirty="0" sz="1100" spc="-10">
                <a:latin typeface="Arial"/>
                <a:cs typeface="Arial"/>
              </a:rPr>
              <a:t>each WBS </a:t>
            </a:r>
            <a:r>
              <a:rPr dirty="0" sz="1100" spc="-5">
                <a:latin typeface="Arial"/>
                <a:cs typeface="Arial"/>
              </a:rPr>
              <a:t>element.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99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PM </a:t>
            </a:r>
            <a:r>
              <a:rPr dirty="0" sz="1100" spc="-5">
                <a:latin typeface="Arial"/>
                <a:cs typeface="Arial"/>
              </a:rPr>
              <a:t>Plan: </a:t>
            </a:r>
            <a:r>
              <a:rPr dirty="0" sz="1100" spc="-10">
                <a:latin typeface="Arial"/>
                <a:cs typeface="Arial"/>
              </a:rPr>
              <a:t>Provides </a:t>
            </a:r>
            <a:r>
              <a:rPr dirty="0" sz="1100" spc="-5">
                <a:latin typeface="Arial"/>
                <a:cs typeface="Arial"/>
              </a:rPr>
              <a:t>guidance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direction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procurement  planning</a:t>
            </a:r>
            <a:endParaRPr sz="1100">
              <a:latin typeface="Arial"/>
              <a:cs typeface="Arial"/>
            </a:endParaRPr>
          </a:p>
          <a:p>
            <a:pPr marL="12700" marR="398145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Risk Register: Risk Related </a:t>
            </a:r>
            <a:r>
              <a:rPr dirty="0" sz="1100" spc="-10">
                <a:latin typeface="Arial"/>
                <a:cs typeface="Arial"/>
              </a:rPr>
              <a:t>contractual Agreements  </a:t>
            </a:r>
            <a:r>
              <a:rPr dirty="0" sz="1100" spc="-5">
                <a:latin typeface="Arial"/>
                <a:cs typeface="Arial"/>
              </a:rPr>
              <a:t>Activity Resource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Requirements</a:t>
            </a:r>
            <a:endParaRPr sz="1100">
              <a:latin typeface="Arial"/>
              <a:cs typeface="Arial"/>
            </a:endParaRPr>
          </a:p>
          <a:p>
            <a:pPr marL="12700" marR="218694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Project Schedule  Activity Cost</a:t>
            </a:r>
            <a:r>
              <a:rPr dirty="0" sz="1100" spc="-8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Estimates  Cost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Baseline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Paul Vesey</dc:creator>
  <dc:title>Project Procurement Management</dc:title>
  <dcterms:created xsi:type="dcterms:W3CDTF">2020-02-05T16:33:20Z</dcterms:created>
  <dcterms:modified xsi:type="dcterms:W3CDTF">2020-02-05T16:33:20Z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2020-01-15T00:00:00Z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2020-02-05T00:00:00Z</vt:filetime>
  </property>
</Properties>
</file>