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png" ContentType="image/pn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29296"/>
            <a:ext cx="3890111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2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Relationship Id="rId5" Type="http://schemas.openxmlformats.org/officeDocument/2006/relationships/image" Target="../media/image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Relationship Id="rId5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Relationship Id="rId5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Relationship Id="rId5" Type="http://schemas.openxmlformats.org/officeDocument/2006/relationships/image" Target="../media/image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6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8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9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1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Relationship Id="rId5" Type="http://schemas.openxmlformats.org/officeDocument/2006/relationships/image" Target="../media/image1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9.xml"/><Relationship Id="rId5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29296"/>
            <a:ext cx="3888104" cy="375920"/>
          </a:xfrm>
          <a:prstGeom prst="rect"/>
          <a:solidFill>
            <a:srgbClr val="3333B2"/>
          </a:solidFill>
        </p:spPr>
        <p:txBody>
          <a:bodyPr wrap="square" lIns="0" tIns="55880" rIns="0" bIns="0" rtlCol="0" vert="horz">
            <a:spAutoFit/>
          </a:bodyPr>
          <a:lstStyle/>
          <a:p>
            <a:pPr marL="794385">
              <a:lnSpc>
                <a:spcPct val="100000"/>
              </a:lnSpc>
              <a:spcBef>
                <a:spcPts val="440"/>
              </a:spcBef>
            </a:pPr>
            <a:r>
              <a:rPr dirty="0" spc="15"/>
              <a:t>Project Quality</a:t>
            </a:r>
            <a:r>
              <a:rPr dirty="0" spc="-20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04694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Spring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1492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172132"/>
            <a:ext cx="3900804" cy="16065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0320">
              <a:lnSpc>
                <a:spcPct val="102600"/>
              </a:lnSpc>
              <a:spcBef>
                <a:spcPts val="55"/>
              </a:spcBef>
            </a:pPr>
            <a:r>
              <a:rPr dirty="0" sz="1100" spc="-5" i="1">
                <a:latin typeface="Arial"/>
                <a:cs typeface="Arial"/>
              </a:rPr>
              <a:t>‘Quality is Planned, Designed, </a:t>
            </a:r>
            <a:r>
              <a:rPr dirty="0" sz="1100" spc="-10" i="1">
                <a:latin typeface="Arial"/>
                <a:cs typeface="Arial"/>
              </a:rPr>
              <a:t>and </a:t>
            </a:r>
            <a:r>
              <a:rPr dirty="0" sz="1100" spc="-5" i="1">
                <a:latin typeface="Arial"/>
                <a:cs typeface="Arial"/>
              </a:rPr>
              <a:t>Built in - Not Inspected </a:t>
            </a:r>
            <a:r>
              <a:rPr dirty="0" sz="1100" spc="-35" i="1">
                <a:latin typeface="Arial"/>
                <a:cs typeface="Arial"/>
              </a:rPr>
              <a:t>in.’  </a:t>
            </a:r>
            <a:r>
              <a:rPr dirty="0" sz="1100" spc="-5">
                <a:latin typeface="Arial"/>
                <a:cs typeface="Arial"/>
              </a:rPr>
              <a:t>Quality Planning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identifying which quality standards  are </a:t>
            </a:r>
            <a:r>
              <a:rPr dirty="0" sz="1100" spc="-15">
                <a:latin typeface="Arial"/>
                <a:cs typeface="Arial"/>
              </a:rPr>
              <a:t>relevant </a:t>
            </a:r>
            <a:r>
              <a:rPr dirty="0" sz="1100" spc="-5">
                <a:latin typeface="Arial"/>
                <a:cs typeface="Arial"/>
              </a:rPr>
              <a:t>to the project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determining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to satisfy them.  Quality Planning should </a:t>
            </a:r>
            <a:r>
              <a:rPr dirty="0" sz="1100" spc="-10">
                <a:latin typeface="Arial"/>
                <a:cs typeface="Arial"/>
              </a:rPr>
              <a:t>be performed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parallel </a:t>
            </a:r>
            <a:r>
              <a:rPr dirty="0" sz="1100" spc="-5">
                <a:latin typeface="Arial"/>
                <a:cs typeface="Arial"/>
              </a:rPr>
              <a:t>with all other  planning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high </a:t>
            </a:r>
            <a:r>
              <a:rPr dirty="0" sz="1100" spc="-15">
                <a:latin typeface="Arial"/>
                <a:cs typeface="Arial"/>
              </a:rPr>
              <a:t>grade </a:t>
            </a:r>
            <a:r>
              <a:rPr dirty="0" sz="1100" spc="-5">
                <a:latin typeface="Arial"/>
                <a:cs typeface="Arial"/>
              </a:rPr>
              <a:t>finished are required, then high </a:t>
            </a:r>
            <a:r>
              <a:rPr dirty="0" sz="1100" spc="-15">
                <a:latin typeface="Arial"/>
                <a:cs typeface="Arial"/>
              </a:rPr>
              <a:t>grade  </a:t>
            </a:r>
            <a:r>
              <a:rPr dirty="0" sz="1100" spc="-5">
                <a:latin typeface="Arial"/>
                <a:cs typeface="Arial"/>
              </a:rPr>
              <a:t>resources </a:t>
            </a:r>
            <a:r>
              <a:rPr dirty="0" sz="1100" spc="-15">
                <a:latin typeface="Arial"/>
                <a:cs typeface="Arial"/>
              </a:rPr>
              <a:t>(employees </a:t>
            </a:r>
            <a:r>
              <a:rPr dirty="0" sz="1100" spc="-5">
                <a:latin typeface="Arial"/>
                <a:cs typeface="Arial"/>
              </a:rPr>
              <a:t>and/or </a:t>
            </a:r>
            <a:r>
              <a:rPr dirty="0" sz="1100" spc="-10">
                <a:latin typeface="Arial"/>
                <a:cs typeface="Arial"/>
              </a:rPr>
              <a:t>subcontractors) 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 used </a:t>
            </a:r>
            <a:r>
              <a:rPr dirty="0" sz="1100" spc="-5">
                <a:latin typeface="Arial"/>
                <a:cs typeface="Arial"/>
              </a:rPr>
              <a:t>in order to </a:t>
            </a:r>
            <a:r>
              <a:rPr dirty="0" sz="1100" spc="-15">
                <a:latin typeface="Arial"/>
                <a:cs typeface="Arial"/>
              </a:rPr>
              <a:t>achieve </a:t>
            </a:r>
            <a:r>
              <a:rPr dirty="0" sz="1100" spc="-5">
                <a:latin typeface="Arial"/>
                <a:cs typeface="Arial"/>
              </a:rPr>
              <a:t>the quality </a:t>
            </a:r>
            <a:r>
              <a:rPr dirty="0" sz="1100" spc="-10">
                <a:latin typeface="Arial"/>
                <a:cs typeface="Arial"/>
              </a:rPr>
              <a:t>objective </a:t>
            </a:r>
            <a:r>
              <a:rPr dirty="0" sz="1100" spc="-5">
                <a:latin typeface="Arial"/>
                <a:cs typeface="Arial"/>
              </a:rPr>
              <a:t>of ‘high </a:t>
            </a:r>
            <a:r>
              <a:rPr dirty="0" sz="1100" spc="-15">
                <a:latin typeface="Arial"/>
                <a:cs typeface="Arial"/>
              </a:rPr>
              <a:t>grade  </a:t>
            </a:r>
            <a:r>
              <a:rPr dirty="0" sz="1100" spc="-5">
                <a:latin typeface="Arial"/>
                <a:cs typeface="Arial"/>
              </a:rPr>
              <a:t>finish’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9950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2211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6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365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566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387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93950"/>
            <a:ext cx="3783329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Environmental</a:t>
            </a:r>
            <a:r>
              <a:rPr dirty="0" sz="1100" spc="-15">
                <a:latin typeface="Arial"/>
                <a:cs typeface="Arial"/>
              </a:rPr>
              <a:t> Factors</a:t>
            </a:r>
            <a:endParaRPr sz="1100">
              <a:latin typeface="Arial"/>
              <a:cs typeface="Arial"/>
            </a:endParaRPr>
          </a:p>
          <a:p>
            <a:pPr marL="289560" marR="78295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Government Rules, Standards, Regulations,  </a:t>
            </a:r>
            <a:r>
              <a:rPr dirty="0" sz="1100" spc="-5">
                <a:latin typeface="Arial"/>
                <a:cs typeface="Arial"/>
              </a:rPr>
              <a:t>Industry Best </a:t>
            </a:r>
            <a:r>
              <a:rPr dirty="0" sz="1100" spc="-10">
                <a:latin typeface="Arial"/>
                <a:cs typeface="Arial"/>
              </a:rPr>
              <a:t>Practice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Organisational Process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289560" marR="123825">
              <a:lnSpc>
                <a:spcPct val="102600"/>
              </a:lnSpc>
              <a:spcBef>
                <a:spcPts val="295"/>
              </a:spcBef>
            </a:pPr>
            <a:r>
              <a:rPr dirty="0" sz="1100" spc="-15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Organisations Quality </a:t>
            </a:r>
            <a:r>
              <a:rPr dirty="0" sz="1100" spc="-15">
                <a:latin typeface="Arial"/>
                <a:cs typeface="Arial"/>
              </a:rPr>
              <a:t>Policies, </a:t>
            </a:r>
            <a:r>
              <a:rPr dirty="0" sz="1100" spc="-10">
                <a:latin typeface="Arial"/>
                <a:cs typeface="Arial"/>
              </a:rPr>
              <a:t>Procedures,  </a:t>
            </a:r>
            <a:r>
              <a:rPr dirty="0" sz="1100" spc="-5">
                <a:latin typeface="Arial"/>
                <a:cs typeface="Arial"/>
              </a:rPr>
              <a:t>Guidelines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exist,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PM team needs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generate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9950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2211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154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97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07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617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082812"/>
            <a:ext cx="3888740" cy="18021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Scope </a:t>
            </a:r>
            <a:r>
              <a:rPr dirty="0" sz="1100" spc="-5"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  <a:p>
            <a:pPr algn="just"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Details Major </a:t>
            </a:r>
            <a:r>
              <a:rPr dirty="0" sz="1100" spc="-15">
                <a:latin typeface="Arial"/>
                <a:cs typeface="Arial"/>
              </a:rPr>
              <a:t>Deliverables,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Objectives, Thresholds,  and </a:t>
            </a:r>
            <a:r>
              <a:rPr dirty="0" sz="1100" spc="-5">
                <a:latin typeface="Arial"/>
                <a:cs typeface="Arial"/>
              </a:rPr>
              <a:t>Acceptance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Thresholds: limits of cost, </a:t>
            </a:r>
            <a:r>
              <a:rPr dirty="0" sz="1100" spc="-10">
                <a:latin typeface="Arial"/>
                <a:cs typeface="Arial"/>
              </a:rPr>
              <a:t>time,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resources</a:t>
            </a:r>
            <a:endParaRPr sz="1100">
              <a:latin typeface="Arial"/>
              <a:cs typeface="Arial"/>
            </a:endParaRPr>
          </a:p>
          <a:p>
            <a:pPr algn="just" marL="289560" marR="39814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Acceptance Criteria: </a:t>
            </a:r>
            <a:r>
              <a:rPr dirty="0" sz="1100" spc="-10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requirements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essential conditions that </a:t>
            </a:r>
            <a:r>
              <a:rPr dirty="0" sz="1100" spc="-10">
                <a:latin typeface="Arial"/>
                <a:cs typeface="Arial"/>
              </a:rPr>
              <a:t>must be </a:t>
            </a:r>
            <a:r>
              <a:rPr dirty="0" sz="1100" spc="-5">
                <a:latin typeface="Arial"/>
                <a:cs typeface="Arial"/>
              </a:rPr>
              <a:t>met </a:t>
            </a:r>
            <a:r>
              <a:rPr dirty="0" sz="1100" spc="-15">
                <a:latin typeface="Arial"/>
                <a:cs typeface="Arial"/>
              </a:rPr>
              <a:t>before </a:t>
            </a:r>
            <a:r>
              <a:rPr dirty="0" sz="1100" spc="-5">
                <a:latin typeface="Arial"/>
                <a:cs typeface="Arial"/>
              </a:rPr>
              <a:t>project  </a:t>
            </a:r>
            <a:r>
              <a:rPr dirty="0" sz="1100" spc="-10">
                <a:latin typeface="Arial"/>
                <a:cs typeface="Arial"/>
              </a:rPr>
              <a:t>deliverables </a:t>
            </a:r>
            <a:r>
              <a:rPr dirty="0" sz="1100" spc="-5">
                <a:latin typeface="Arial"/>
                <a:cs typeface="Arial"/>
              </a:rPr>
              <a:t>are accepted</a:t>
            </a:r>
            <a:endParaRPr sz="1100">
              <a:latin typeface="Arial"/>
              <a:cs typeface="Arial"/>
            </a:endParaRPr>
          </a:p>
          <a:p>
            <a:pPr algn="ctr" marR="306197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algn="ctr" marR="301180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777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598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240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000" y="101733"/>
            <a:ext cx="414782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307594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837689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Cost </a:t>
            </a:r>
            <a:r>
              <a:rPr dirty="0" sz="1100" spc="-5" b="1">
                <a:latin typeface="Arial"/>
                <a:cs typeface="Arial"/>
              </a:rPr>
              <a:t>- Benefit </a:t>
            </a:r>
            <a:r>
              <a:rPr dirty="0" sz="1100" spc="-10" b="1">
                <a:latin typeface="Arial"/>
                <a:cs typeface="Arial"/>
              </a:rPr>
              <a:t>Analysis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(CBA)</a:t>
            </a:r>
            <a:endParaRPr sz="1100">
              <a:latin typeface="Arial"/>
              <a:cs typeface="Arial"/>
            </a:endParaRPr>
          </a:p>
          <a:p>
            <a:pPr marL="528955" marR="116839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Remember </a:t>
            </a:r>
            <a:r>
              <a:rPr dirty="0" sz="1100" spc="-15">
                <a:latin typeface="Arial"/>
                <a:cs typeface="Arial"/>
              </a:rPr>
              <a:t>Ford </a:t>
            </a:r>
            <a:r>
              <a:rPr dirty="0" sz="1100" spc="-5">
                <a:latin typeface="Arial"/>
                <a:cs typeface="Arial"/>
              </a:rPr>
              <a:t>Pinto? Cost of </a:t>
            </a:r>
            <a:r>
              <a:rPr dirty="0" sz="1100" spc="-15">
                <a:latin typeface="Arial"/>
                <a:cs typeface="Arial"/>
              </a:rPr>
              <a:t>improved </a:t>
            </a: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must be  </a:t>
            </a:r>
            <a:r>
              <a:rPr dirty="0" sz="1100" spc="-5">
                <a:latin typeface="Arial"/>
                <a:cs typeface="Arial"/>
              </a:rPr>
              <a:t>less than the potential </a:t>
            </a:r>
            <a:r>
              <a:rPr dirty="0" sz="1100" spc="-10">
                <a:latin typeface="Arial"/>
                <a:cs typeface="Arial"/>
              </a:rPr>
              <a:t>savings </a:t>
            </a:r>
            <a:r>
              <a:rPr dirty="0" sz="1100" spc="-5">
                <a:latin typeface="Arial"/>
                <a:cs typeface="Arial"/>
              </a:rPr>
              <a:t>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benefit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Benefits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realised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less </a:t>
            </a:r>
            <a:r>
              <a:rPr dirty="0" sz="1100" spc="-10">
                <a:latin typeface="Arial"/>
                <a:cs typeface="Arial"/>
              </a:rPr>
              <a:t>Rework, </a:t>
            </a:r>
            <a:r>
              <a:rPr dirty="0" sz="1100" spc="-5">
                <a:latin typeface="Arial"/>
                <a:cs typeface="Arial"/>
              </a:rPr>
              <a:t>Higher  </a:t>
            </a:r>
            <a:r>
              <a:rPr dirty="0" sz="1100" spc="-15">
                <a:latin typeface="Arial"/>
                <a:cs typeface="Arial"/>
              </a:rPr>
              <a:t>Productivity, </a:t>
            </a:r>
            <a:r>
              <a:rPr dirty="0" sz="1100" spc="-5">
                <a:latin typeface="Arial"/>
                <a:cs typeface="Arial"/>
              </a:rPr>
              <a:t>increased </a:t>
            </a:r>
            <a:r>
              <a:rPr dirty="0" sz="1100" spc="-10">
                <a:latin typeface="Arial"/>
                <a:cs typeface="Arial"/>
              </a:rPr>
              <a:t>stakeholder satisfaction </a:t>
            </a:r>
            <a:r>
              <a:rPr dirty="0" sz="1100" spc="-5">
                <a:latin typeface="Arial"/>
                <a:cs typeface="Arial"/>
              </a:rPr>
              <a:t>(clients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15">
                <a:latin typeface="Arial"/>
                <a:cs typeface="Arial"/>
              </a:rPr>
              <a:t>employees)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Benchmarking</a:t>
            </a:r>
            <a:endParaRPr sz="1100">
              <a:latin typeface="Arial"/>
              <a:cs typeface="Arial"/>
            </a:endParaRPr>
          </a:p>
          <a:p>
            <a:pPr marL="528955" marR="29209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Comparing actual or planned projects </a:t>
            </a:r>
            <a:r>
              <a:rPr dirty="0" sz="1100" spc="-10">
                <a:latin typeface="Arial"/>
                <a:cs typeface="Arial"/>
              </a:rPr>
              <a:t>practices </a:t>
            </a:r>
            <a:r>
              <a:rPr dirty="0" sz="1100" spc="-5">
                <a:latin typeface="Arial"/>
                <a:cs typeface="Arial"/>
              </a:rPr>
              <a:t>to those of  other projects to </a:t>
            </a:r>
            <a:r>
              <a:rPr dirty="0" sz="1100" spc="-10">
                <a:latin typeface="Arial"/>
                <a:cs typeface="Arial"/>
              </a:rPr>
              <a:t>generate </a:t>
            </a:r>
            <a:r>
              <a:rPr dirty="0" sz="1100" spc="-5">
                <a:latin typeface="Arial"/>
                <a:cs typeface="Arial"/>
              </a:rPr>
              <a:t>ideas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improvement and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provide a </a:t>
            </a:r>
            <a:r>
              <a:rPr dirty="0" sz="1100" spc="-5">
                <a:latin typeface="Arial"/>
                <a:cs typeface="Arial"/>
              </a:rPr>
              <a:t>basis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which to </a:t>
            </a:r>
            <a:r>
              <a:rPr dirty="0" sz="1100" spc="-10">
                <a:latin typeface="Arial"/>
                <a:cs typeface="Arial"/>
              </a:rPr>
              <a:t>measure performance:  Dominos </a:t>
            </a:r>
            <a:r>
              <a:rPr dirty="0" sz="1100" spc="-5">
                <a:latin typeface="Arial"/>
                <a:cs typeface="Arial"/>
              </a:rPr>
              <a:t>Pizza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094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636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736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658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0199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064635" cy="320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927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837689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980"/>
              </a:spcBef>
            </a:pPr>
            <a:r>
              <a:rPr dirty="0" sz="1100" spc="-5" b="1">
                <a:latin typeface="Arial"/>
                <a:cs typeface="Arial"/>
              </a:rPr>
              <a:t>Design of Experiments</a:t>
            </a:r>
            <a:r>
              <a:rPr dirty="0" sz="1100" spc="-10" b="1">
                <a:latin typeface="Arial"/>
                <a:cs typeface="Arial"/>
              </a:rPr>
              <a:t> (DOE)</a:t>
            </a:r>
            <a:endParaRPr sz="1100">
              <a:latin typeface="Arial"/>
              <a:cs typeface="Arial"/>
            </a:endParaRPr>
          </a:p>
          <a:p>
            <a:pPr marL="528955" marR="3556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Statistical </a:t>
            </a:r>
            <a:r>
              <a:rPr dirty="0" sz="1100" spc="-10">
                <a:latin typeface="Arial"/>
                <a:cs typeface="Arial"/>
              </a:rPr>
              <a:t>Method </a:t>
            </a:r>
            <a:r>
              <a:rPr dirty="0" sz="1100" spc="-5">
                <a:latin typeface="Arial"/>
                <a:cs typeface="Arial"/>
              </a:rPr>
              <a:t>that helps identify which </a:t>
            </a:r>
            <a:r>
              <a:rPr dirty="0" sz="1100" spc="-10">
                <a:latin typeface="Arial"/>
                <a:cs typeface="Arial"/>
              </a:rPr>
              <a:t>factors </a:t>
            </a:r>
            <a:r>
              <a:rPr dirty="0" sz="1100" spc="-20">
                <a:latin typeface="Arial"/>
                <a:cs typeface="Arial"/>
              </a:rPr>
              <a:t>may  </a:t>
            </a:r>
            <a:r>
              <a:rPr dirty="0" sz="1100" spc="-5">
                <a:latin typeface="Arial"/>
                <a:cs typeface="Arial"/>
              </a:rPr>
              <a:t>influence specific </a:t>
            </a:r>
            <a:r>
              <a:rPr dirty="0" sz="1100" spc="-10">
                <a:latin typeface="Arial"/>
                <a:cs typeface="Arial"/>
              </a:rPr>
              <a:t>variables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product or process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  </a:t>
            </a:r>
            <a:r>
              <a:rPr dirty="0" sz="1100" spc="-10">
                <a:latin typeface="Arial"/>
                <a:cs typeface="Arial"/>
              </a:rPr>
              <a:t>development.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optimisation of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processes</a:t>
            </a:r>
            <a:endParaRPr sz="1100">
              <a:latin typeface="Arial"/>
              <a:cs typeface="Arial"/>
            </a:endParaRPr>
          </a:p>
          <a:p>
            <a:pPr marL="528955" marR="5397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Provides a framework </a:t>
            </a:r>
            <a:r>
              <a:rPr dirty="0" sz="1100" spc="-5">
                <a:latin typeface="Arial"/>
                <a:cs typeface="Arial"/>
              </a:rPr>
              <a:t>that can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5">
                <a:latin typeface="Arial"/>
                <a:cs typeface="Arial"/>
              </a:rPr>
              <a:t>to modify </a:t>
            </a:r>
            <a:r>
              <a:rPr dirty="0" sz="1100" spc="-20">
                <a:latin typeface="Arial"/>
                <a:cs typeface="Arial"/>
              </a:rPr>
              <a:t>several  </a:t>
            </a:r>
            <a:r>
              <a:rPr dirty="0" sz="1100">
                <a:latin typeface="Arial"/>
                <a:cs typeface="Arial"/>
              </a:rPr>
              <a:t>important </a:t>
            </a:r>
            <a:r>
              <a:rPr dirty="0" sz="1100" spc="-10">
                <a:latin typeface="Arial"/>
                <a:cs typeface="Arial"/>
              </a:rPr>
              <a:t>factors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0">
                <a:latin typeface="Arial"/>
                <a:cs typeface="Arial"/>
              </a:rPr>
              <a:t> parallel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Cost </a:t>
            </a:r>
            <a:r>
              <a:rPr dirty="0" sz="1100" spc="-5" b="1">
                <a:latin typeface="Arial"/>
                <a:cs typeface="Arial"/>
              </a:rPr>
              <a:t>of Quality </a:t>
            </a:r>
            <a:r>
              <a:rPr dirty="0" sz="1100" spc="-10" b="1">
                <a:latin typeface="Arial"/>
                <a:cs typeface="Arial"/>
              </a:rPr>
              <a:t>(COQ)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35">
                <a:latin typeface="Arial"/>
                <a:cs typeface="Arial"/>
              </a:rPr>
              <a:t>Total </a:t>
            </a:r>
            <a:r>
              <a:rPr dirty="0" sz="1100" spc="-5">
                <a:latin typeface="Arial"/>
                <a:cs typeface="Arial"/>
              </a:rPr>
              <a:t>Costs incurred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investment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preventing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non-conformance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requirements, appraising </a:t>
            </a:r>
            <a:r>
              <a:rPr dirty="0" sz="1100" spc="-5">
                <a:latin typeface="Arial"/>
                <a:cs typeface="Arial"/>
              </a:rPr>
              <a:t>the product  or service,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419734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Failure </a:t>
            </a:r>
            <a:r>
              <a:rPr dirty="0" sz="1100" spc="-5">
                <a:latin typeface="Arial"/>
                <a:cs typeface="Arial"/>
              </a:rPr>
              <a:t>Costs are often split into Internal Costs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External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9950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6001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24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324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424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1525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5725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189822"/>
            <a:ext cx="2250440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69342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Quality Planning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Tools:  </a:t>
            </a:r>
            <a:r>
              <a:rPr dirty="0" sz="1100" spc="-5">
                <a:latin typeface="Arial"/>
                <a:cs typeface="Arial"/>
              </a:rPr>
              <a:t>Brainstorming  Affinity </a:t>
            </a:r>
            <a:r>
              <a:rPr dirty="0" sz="1100" spc="-10">
                <a:latin typeface="Arial"/>
                <a:cs typeface="Arial"/>
              </a:rPr>
              <a:t>Diagrams  </a:t>
            </a:r>
            <a:r>
              <a:rPr dirty="0" sz="1100" spc="-5">
                <a:latin typeface="Arial"/>
                <a:cs typeface="Arial"/>
              </a:rPr>
              <a:t>Matrix </a:t>
            </a:r>
            <a:r>
              <a:rPr dirty="0" sz="1100" spc="-10">
                <a:latin typeface="Arial"/>
                <a:cs typeface="Arial"/>
              </a:rPr>
              <a:t>Diagrams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Control </a:t>
            </a:r>
            <a:r>
              <a:rPr dirty="0" sz="1100" spc="-5" b="1">
                <a:latin typeface="Arial"/>
                <a:cs typeface="Arial"/>
              </a:rPr>
              <a:t>Charts: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See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 spc="-5">
                <a:latin typeface="Arial"/>
                <a:cs typeface="Arial"/>
              </a:rPr>
              <a:t>slide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718" y="917202"/>
            <a:ext cx="3574980" cy="2296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363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184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385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802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01733"/>
            <a:ext cx="4092575" cy="298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302069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9268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	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Quality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Plan:</a:t>
            </a:r>
            <a:endParaRPr sz="1100">
              <a:latin typeface="Arial"/>
              <a:cs typeface="Arial"/>
            </a:endParaRPr>
          </a:p>
          <a:p>
            <a:pPr marL="528955" marR="21399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Describes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PM team </a:t>
            </a:r>
            <a:r>
              <a:rPr dirty="0" sz="1100" spc="-5">
                <a:latin typeface="Arial"/>
                <a:cs typeface="Arial"/>
              </a:rPr>
              <a:t>will implement the Quality  </a:t>
            </a:r>
            <a:r>
              <a:rPr dirty="0" sz="1100" spc="-15">
                <a:latin typeface="Arial"/>
                <a:cs typeface="Arial"/>
              </a:rPr>
              <a:t>Policy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QM </a:t>
            </a:r>
            <a:r>
              <a:rPr dirty="0" sz="1100" spc="-5">
                <a:latin typeface="Arial"/>
                <a:cs typeface="Arial"/>
              </a:rPr>
              <a:t>Plan is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input to the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10">
                <a:latin typeface="Arial"/>
                <a:cs typeface="Arial"/>
              </a:rPr>
              <a:t>PM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Quality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Metrics:</a:t>
            </a:r>
            <a:endParaRPr sz="1100">
              <a:latin typeface="Arial"/>
              <a:cs typeface="Arial"/>
            </a:endParaRPr>
          </a:p>
          <a:p>
            <a:pPr marL="528955" marR="129539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An Operational </a:t>
            </a:r>
            <a:r>
              <a:rPr dirty="0" sz="1100" spc="-5">
                <a:latin typeface="Arial"/>
                <a:cs typeface="Arial"/>
              </a:rPr>
              <a:t>Definition that describes, in very specific  terms, what something is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the quality control  process </a:t>
            </a:r>
            <a:r>
              <a:rPr dirty="0" sz="1100" spc="-10">
                <a:latin typeface="Arial"/>
                <a:cs typeface="Arial"/>
              </a:rPr>
              <a:t>measures </a:t>
            </a:r>
            <a:r>
              <a:rPr dirty="0" sz="1100" spc="-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4"/>
              </a:spcBef>
            </a:pPr>
            <a:r>
              <a:rPr dirty="0" sz="1100" spc="-5" b="1">
                <a:latin typeface="Arial"/>
                <a:cs typeface="Arial"/>
              </a:rPr>
              <a:t>Quality</a:t>
            </a:r>
            <a:r>
              <a:rPr dirty="0" sz="1100" spc="-10" b="1">
                <a:latin typeface="Arial"/>
                <a:cs typeface="Arial"/>
              </a:rPr>
              <a:t> Checklists: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structured tool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verity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set of required steps  has </a:t>
            </a:r>
            <a:r>
              <a:rPr dirty="0" sz="1100" spc="-10">
                <a:latin typeface="Arial"/>
                <a:cs typeface="Arial"/>
              </a:rPr>
              <a:t>been performed, </a:t>
            </a:r>
            <a:r>
              <a:rPr dirty="0" sz="1100" spc="-5">
                <a:latin typeface="Arial"/>
                <a:cs typeface="Arial"/>
              </a:rPr>
              <a:t>very </a:t>
            </a:r>
            <a:r>
              <a:rPr dirty="0" sz="1100" spc="-10">
                <a:latin typeface="Arial"/>
                <a:cs typeface="Arial"/>
              </a:rPr>
              <a:t>common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H&amp;S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99504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1337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6112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21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133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78608"/>
            <a:ext cx="3913504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R="2075814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Process Improvement</a:t>
            </a:r>
            <a:r>
              <a:rPr dirty="0" sz="1100" spc="-9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Plan:</a:t>
            </a:r>
            <a:endParaRPr sz="1100">
              <a:latin typeface="Arial"/>
              <a:cs typeface="Arial"/>
            </a:endParaRPr>
          </a:p>
          <a:p>
            <a:pPr algn="r" marR="2017395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Subsidiary of the </a:t>
            </a:r>
            <a:r>
              <a:rPr dirty="0" sz="1100" spc="-10">
                <a:latin typeface="Arial"/>
                <a:cs typeface="Arial"/>
              </a:rPr>
              <a:t>PM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Details Steps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Analysing Processes that will </a:t>
            </a:r>
            <a:r>
              <a:rPr dirty="0" sz="1100" spc="-10">
                <a:latin typeface="Arial"/>
                <a:cs typeface="Arial"/>
              </a:rPr>
              <a:t>facilitate </a:t>
            </a:r>
            <a:r>
              <a:rPr dirty="0" sz="1100" spc="-5">
                <a:latin typeface="Arial"/>
                <a:cs typeface="Arial"/>
              </a:rPr>
              <a:t>the  identification of </a:t>
            </a:r>
            <a:r>
              <a:rPr dirty="0" sz="1100" spc="-10">
                <a:latin typeface="Arial"/>
                <a:cs typeface="Arial"/>
              </a:rPr>
              <a:t>waste and non-value added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activity.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Document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5">
                <a:latin typeface="Arial"/>
                <a:cs typeface="Arial"/>
              </a:rPr>
              <a:t>per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79397"/>
            <a:ext cx="2270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10">
                <a:latin typeface="Arial"/>
                <a:cs typeface="Arial"/>
              </a:rPr>
              <a:t>Executing </a:t>
            </a:r>
            <a:r>
              <a:rPr dirty="0" sz="1100" spc="-5">
                <a:latin typeface="Arial"/>
                <a:cs typeface="Arial"/>
              </a:rPr>
              <a:t>Process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348" y="1539303"/>
            <a:ext cx="3538906" cy="111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Quality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1767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867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967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199602"/>
            <a:ext cx="3913504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Quality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Processes include all activities of  the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organisation that determine quality </a:t>
            </a:r>
            <a:r>
              <a:rPr dirty="0" sz="1100" spc="-20">
                <a:latin typeface="Arial"/>
                <a:cs typeface="Arial"/>
              </a:rPr>
              <a:t>policy,  </a:t>
            </a:r>
            <a:r>
              <a:rPr dirty="0" sz="1100" spc="-10">
                <a:latin typeface="Arial"/>
                <a:cs typeface="Arial"/>
              </a:rPr>
              <a:t>objectives, and </a:t>
            </a:r>
            <a:r>
              <a:rPr dirty="0" sz="1100" spc="-5">
                <a:latin typeface="Arial"/>
                <a:cs typeface="Arial"/>
              </a:rPr>
              <a:t>responsibilities so that the project will satisfy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which it </a:t>
            </a:r>
            <a:r>
              <a:rPr dirty="0" sz="1100" spc="-15">
                <a:latin typeface="Arial"/>
                <a:cs typeface="Arial"/>
              </a:rPr>
              <a:t>was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undertaken.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Processes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Plan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Quality</a:t>
            </a:r>
            <a:endParaRPr sz="1100">
              <a:latin typeface="Arial"/>
              <a:cs typeface="Arial"/>
            </a:endParaRPr>
          </a:p>
          <a:p>
            <a:pPr marL="289560" marR="196913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Quality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Assurance  </a:t>
            </a:r>
            <a:r>
              <a:rPr dirty="0" sz="1100" spc="-15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Quality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801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343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401405"/>
            <a:ext cx="3636010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Assurance </a:t>
            </a:r>
            <a:r>
              <a:rPr dirty="0" sz="1100" spc="-5">
                <a:latin typeface="Arial"/>
                <a:cs typeface="Arial"/>
              </a:rPr>
              <a:t>is the application of planned,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systematic  quality activities to ensure that the project will </a:t>
            </a:r>
            <a:r>
              <a:rPr dirty="0" sz="1100" spc="-15">
                <a:latin typeface="Arial"/>
                <a:cs typeface="Arial"/>
              </a:rPr>
              <a:t>employ </a:t>
            </a:r>
            <a:r>
              <a:rPr dirty="0" sz="1100" spc="-5">
                <a:latin typeface="Arial"/>
                <a:cs typeface="Arial"/>
              </a:rPr>
              <a:t>all  processes </a:t>
            </a:r>
            <a:r>
              <a:rPr dirty="0" sz="1100" spc="-10">
                <a:latin typeface="Arial"/>
                <a:cs typeface="Arial"/>
              </a:rPr>
              <a:t>needed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meet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requirements.</a:t>
            </a:r>
            <a:endParaRPr sz="1100">
              <a:latin typeface="Arial"/>
              <a:cs typeface="Arial"/>
            </a:endParaRPr>
          </a:p>
          <a:p>
            <a:pPr marL="12700" marR="11493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Assurance </a:t>
            </a:r>
            <a:r>
              <a:rPr dirty="0" sz="1100" spc="-5">
                <a:latin typeface="Arial"/>
                <a:cs typeface="Arial"/>
              </a:rPr>
              <a:t>is about implementing systems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procedures that will lead to fulfilment of project </a:t>
            </a:r>
            <a:r>
              <a:rPr dirty="0" sz="1100" spc="-10">
                <a:latin typeface="Arial"/>
                <a:cs typeface="Arial"/>
              </a:rPr>
              <a:t>objectives  and </a:t>
            </a:r>
            <a:r>
              <a:rPr dirty="0" sz="1100" spc="-15">
                <a:latin typeface="Arial"/>
                <a:cs typeface="Arial"/>
              </a:rPr>
              <a:t>deliverables.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055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155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356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556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01733"/>
            <a:ext cx="4148454" cy="288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307657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5498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Assurance	Inputs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528955" marR="1742439" indent="-277495">
              <a:lnSpc>
                <a:spcPct val="125299"/>
              </a:lnSpc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 </a:t>
            </a:r>
            <a:r>
              <a:rPr dirty="0" sz="1100" spc="-5">
                <a:latin typeface="Arial"/>
                <a:cs typeface="Arial"/>
              </a:rPr>
              <a:t>Quality Plan, etc. </a:t>
            </a: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 </a:t>
            </a:r>
            <a:r>
              <a:rPr dirty="0" sz="1100" spc="-5">
                <a:latin typeface="Arial"/>
                <a:cs typeface="Arial"/>
              </a:rPr>
              <a:t>Process </a:t>
            </a:r>
            <a:r>
              <a:rPr dirty="0" sz="1100" spc="-10">
                <a:latin typeface="Arial"/>
                <a:cs typeface="Arial"/>
              </a:rPr>
              <a:t>Improvement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Quality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Metrics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Already </a:t>
            </a:r>
            <a:r>
              <a:rPr dirty="0" sz="1100" spc="-15">
                <a:latin typeface="Arial"/>
                <a:cs typeface="Arial"/>
              </a:rPr>
              <a:t>covered, 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Work Performance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including technical  </a:t>
            </a:r>
            <a:r>
              <a:rPr dirty="0" sz="1100" spc="-10">
                <a:latin typeface="Arial"/>
                <a:cs typeface="Arial"/>
              </a:rPr>
              <a:t>performance measures,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5">
                <a:latin typeface="Arial"/>
                <a:cs typeface="Arial"/>
              </a:rPr>
              <a:t>deliverable </a:t>
            </a:r>
            <a:r>
              <a:rPr dirty="0" sz="1100" spc="-10">
                <a:latin typeface="Arial"/>
                <a:cs typeface="Arial"/>
              </a:rPr>
              <a:t>status, </a:t>
            </a:r>
            <a:r>
              <a:rPr dirty="0" sz="1100" spc="-5">
                <a:latin typeface="Arial"/>
                <a:cs typeface="Arial"/>
              </a:rPr>
              <a:t>required  </a:t>
            </a:r>
            <a:r>
              <a:rPr dirty="0" sz="1100" spc="-10">
                <a:latin typeface="Arial"/>
                <a:cs typeface="Arial"/>
              </a:rPr>
              <a:t>corrective actions, performance </a:t>
            </a:r>
            <a:r>
              <a:rPr dirty="0" sz="1100" spc="-5">
                <a:latin typeface="Arial"/>
                <a:cs typeface="Arial"/>
              </a:rPr>
              <a:t>reports, etc. </a:t>
            </a:r>
            <a:r>
              <a:rPr dirty="0" sz="1100" spc="-10">
                <a:latin typeface="Arial"/>
                <a:cs typeface="Arial"/>
              </a:rPr>
              <a:t>EVMS </a:t>
            </a:r>
            <a:r>
              <a:rPr dirty="0" sz="1100" spc="-5">
                <a:latin typeface="Arial"/>
                <a:cs typeface="Arial"/>
              </a:rPr>
              <a:t>yields  </a:t>
            </a:r>
            <a:r>
              <a:rPr dirty="0" sz="1100" spc="-10">
                <a:latin typeface="Arial"/>
                <a:cs typeface="Arial"/>
              </a:rPr>
              <a:t>performance information </a:t>
            </a:r>
            <a:r>
              <a:rPr dirty="0" sz="1100" spc="-5">
                <a:latin typeface="Arial"/>
                <a:cs typeface="Arial"/>
              </a:rPr>
              <a:t>in relation to costs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schedules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1780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3622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7097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197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377160"/>
            <a:ext cx="378523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Quality </a:t>
            </a:r>
            <a:r>
              <a:rPr dirty="0" sz="1100" spc="-10" b="1">
                <a:latin typeface="Arial"/>
                <a:cs typeface="Arial"/>
              </a:rPr>
              <a:t>Control Measurements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Results of the Quality Control</a:t>
            </a:r>
            <a:r>
              <a:rPr dirty="0" sz="1100" spc="-10">
                <a:latin typeface="Arial"/>
                <a:cs typeface="Arial"/>
              </a:rPr>
              <a:t> Activities.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Results are </a:t>
            </a:r>
            <a:r>
              <a:rPr dirty="0" sz="1100" spc="-20">
                <a:latin typeface="Arial"/>
                <a:cs typeface="Arial"/>
              </a:rPr>
              <a:t>fed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20">
                <a:latin typeface="Arial"/>
                <a:cs typeface="Arial"/>
              </a:rPr>
              <a:t>fed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5">
                <a:latin typeface="Arial"/>
                <a:cs typeface="Arial"/>
              </a:rPr>
              <a:t>into the </a:t>
            </a:r>
            <a:r>
              <a:rPr dirty="0" sz="1100" spc="-10">
                <a:latin typeface="Arial"/>
                <a:cs typeface="Arial"/>
              </a:rPr>
              <a:t>QA </a:t>
            </a:r>
            <a:r>
              <a:rPr dirty="0" sz="1100" spc="-5">
                <a:latin typeface="Arial"/>
                <a:cs typeface="Arial"/>
              </a:rPr>
              <a:t>process to  determine the success of </a:t>
            </a:r>
            <a:r>
              <a:rPr dirty="0" sz="1100" spc="-10">
                <a:latin typeface="Arial"/>
                <a:cs typeface="Arial"/>
              </a:rPr>
              <a:t>Corrective Actions, and </a:t>
            </a:r>
            <a:r>
              <a:rPr dirty="0" sz="1100" spc="-5">
                <a:latin typeface="Arial"/>
                <a:cs typeface="Arial"/>
              </a:rPr>
              <a:t>to  determine if changes to the </a:t>
            </a:r>
            <a:r>
              <a:rPr dirty="0" sz="1100" spc="-10">
                <a:latin typeface="Arial"/>
                <a:cs typeface="Arial"/>
              </a:rPr>
              <a:t>QA </a:t>
            </a:r>
            <a:r>
              <a:rPr dirty="0" sz="1100" spc="-5">
                <a:latin typeface="Arial"/>
                <a:cs typeface="Arial"/>
              </a:rPr>
              <a:t>process are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successful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416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900" y="101733"/>
            <a:ext cx="4267200" cy="2141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490" marR="315722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246697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Assurance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marL="289560" marR="130175">
              <a:lnSpc>
                <a:spcPct val="102600"/>
              </a:lnSpc>
              <a:spcBef>
                <a:spcPts val="85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techniques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quality planning 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applied to  quality</a:t>
            </a:r>
            <a:r>
              <a:rPr dirty="0" sz="1100" spc="-10">
                <a:latin typeface="Arial"/>
                <a:cs typeface="Arial"/>
              </a:rPr>
              <a:t> assurance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 b="1">
                <a:latin typeface="Arial"/>
                <a:cs typeface="Arial"/>
              </a:rPr>
              <a:t>Quality</a:t>
            </a:r>
            <a:r>
              <a:rPr dirty="0" sz="1100" spc="-10" b="1">
                <a:latin typeface="Arial"/>
                <a:cs typeface="Arial"/>
              </a:rPr>
              <a:t> Audits:</a:t>
            </a:r>
            <a:endParaRPr sz="1100">
              <a:latin typeface="Arial"/>
              <a:cs typeface="Arial"/>
            </a:endParaRPr>
          </a:p>
          <a:p>
            <a:pPr marL="567055" marR="2032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Structured, independent </a:t>
            </a:r>
            <a:r>
              <a:rPr dirty="0" sz="1100" spc="-15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to determine whether  project activities comply with organisational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project  </a:t>
            </a:r>
            <a:r>
              <a:rPr dirty="0" sz="1100" spc="-10">
                <a:latin typeface="Arial"/>
                <a:cs typeface="Arial"/>
              </a:rPr>
              <a:t>policies, </a:t>
            </a:r>
            <a:r>
              <a:rPr dirty="0" sz="1100" spc="-5">
                <a:latin typeface="Arial"/>
                <a:cs typeface="Arial"/>
              </a:rPr>
              <a:t>processes </a:t>
            </a:r>
            <a:r>
              <a:rPr dirty="0" sz="1100" spc="-10">
                <a:latin typeface="Arial"/>
                <a:cs typeface="Arial"/>
              </a:rPr>
              <a:t>and procedures.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instance Reuters  </a:t>
            </a:r>
            <a:r>
              <a:rPr dirty="0" sz="1100" spc="-10">
                <a:latin typeface="Arial"/>
                <a:cs typeface="Arial"/>
              </a:rPr>
              <a:t>PCB </a:t>
            </a:r>
            <a:r>
              <a:rPr dirty="0" sz="1100" spc="-5">
                <a:latin typeface="Arial"/>
                <a:cs typeface="Arial"/>
              </a:rPr>
              <a:t>Quality policy required that </a:t>
            </a:r>
            <a:r>
              <a:rPr dirty="0" sz="1100" spc="-15">
                <a:latin typeface="Arial"/>
                <a:cs typeface="Arial"/>
              </a:rPr>
              <a:t>tracks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20">
                <a:latin typeface="Arial"/>
                <a:cs typeface="Arial"/>
              </a:rPr>
              <a:t>PCB’s </a:t>
            </a:r>
            <a:r>
              <a:rPr dirty="0" sz="1100" spc="-5">
                <a:latin typeface="Arial"/>
                <a:cs typeface="Arial"/>
              </a:rPr>
              <a:t>should  could only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direction in </a:t>
            </a:r>
            <a:r>
              <a:rPr dirty="0" sz="1100" spc="-10">
                <a:latin typeface="Arial"/>
                <a:cs typeface="Arial"/>
              </a:rPr>
              <a:t>two </a:t>
            </a:r>
            <a:r>
              <a:rPr dirty="0" sz="1100" spc="35">
                <a:latin typeface="Arial"/>
                <a:cs typeface="Arial"/>
              </a:rPr>
              <a:t>45</a:t>
            </a:r>
            <a:r>
              <a:rPr dirty="0" baseline="27777" sz="1200" spc="52">
                <a:latin typeface="Arial"/>
                <a:cs typeface="Arial"/>
              </a:rPr>
              <a:t>◦</a:t>
            </a:r>
            <a:r>
              <a:rPr dirty="0" baseline="27777" sz="1200" spc="1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steps.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4738" y="2397129"/>
            <a:ext cx="1079999" cy="812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1780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7412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580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222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323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42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25459"/>
            <a:ext cx="3838575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Process Analysis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Process Analysis </a:t>
            </a:r>
            <a:r>
              <a:rPr dirty="0" sz="1100" spc="-15">
                <a:latin typeface="Arial"/>
                <a:cs typeface="Arial"/>
              </a:rPr>
              <a:t>follows </a:t>
            </a:r>
            <a:r>
              <a:rPr dirty="0" sz="1100" spc="-5">
                <a:latin typeface="Arial"/>
                <a:cs typeface="Arial"/>
              </a:rPr>
              <a:t>the steps outlined in the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  </a:t>
            </a:r>
            <a:r>
              <a:rPr dirty="0" sz="1100" spc="-10">
                <a:latin typeface="Arial"/>
                <a:cs typeface="Arial"/>
              </a:rPr>
              <a:t>improvement </a:t>
            </a:r>
            <a:r>
              <a:rPr dirty="0" sz="1100" spc="-5">
                <a:latin typeface="Arial"/>
                <a:cs typeface="Arial"/>
              </a:rPr>
              <a:t>plan to identify </a:t>
            </a:r>
            <a:r>
              <a:rPr dirty="0" sz="1100" spc="-10">
                <a:latin typeface="Arial"/>
                <a:cs typeface="Arial"/>
              </a:rPr>
              <a:t>needed improvements </a:t>
            </a:r>
            <a:r>
              <a:rPr dirty="0" sz="1100" spc="-5">
                <a:latin typeface="Arial"/>
                <a:cs typeface="Arial"/>
              </a:rPr>
              <a:t>from 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organisational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technical standpoint</a:t>
            </a:r>
            <a:endParaRPr sz="1100">
              <a:latin typeface="Arial"/>
              <a:cs typeface="Arial"/>
            </a:endParaRPr>
          </a:p>
          <a:p>
            <a:pPr marL="289560" marR="330835" indent="-27749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Most Business Processes could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improved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analysis  Purchase Order Processing;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under </a:t>
            </a:r>
            <a:r>
              <a:rPr dirty="0" sz="1100" spc="5">
                <a:latin typeface="Century Gothic"/>
                <a:cs typeface="Century Gothic"/>
              </a:rPr>
              <a:t>e</a:t>
            </a:r>
            <a:r>
              <a:rPr dirty="0" sz="1100" spc="5">
                <a:latin typeface="Arial"/>
                <a:cs typeface="Arial"/>
              </a:rPr>
              <a:t>1000.00  </a:t>
            </a:r>
            <a:r>
              <a:rPr dirty="0" sz="1100" spc="-20">
                <a:latin typeface="Arial"/>
                <a:cs typeface="Arial"/>
              </a:rPr>
              <a:t>Technical </a:t>
            </a:r>
            <a:r>
              <a:rPr dirty="0" sz="1100" spc="-5">
                <a:latin typeface="Arial"/>
                <a:cs typeface="Arial"/>
              </a:rPr>
              <a:t>Processes can </a:t>
            </a:r>
            <a:r>
              <a:rPr dirty="0" sz="1100" spc="-10">
                <a:latin typeface="Arial"/>
                <a:cs typeface="Arial"/>
              </a:rPr>
              <a:t>be more </a:t>
            </a:r>
            <a:r>
              <a:rPr dirty="0" sz="1100" spc="-5">
                <a:latin typeface="Arial"/>
                <a:cs typeface="Arial"/>
              </a:rPr>
              <a:t>difficult to analyse  Includes Root </a:t>
            </a:r>
            <a:r>
              <a:rPr dirty="0" sz="1100" spc="-10">
                <a:latin typeface="Arial"/>
                <a:cs typeface="Arial"/>
              </a:rPr>
              <a:t>Cause </a:t>
            </a:r>
            <a:r>
              <a:rPr dirty="0" sz="1100" spc="-5">
                <a:latin typeface="Arial"/>
                <a:cs typeface="Arial"/>
              </a:rPr>
              <a:t>Analysis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1780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2747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3692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5793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7691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19525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3081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5181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1246718"/>
            <a:ext cx="3217545" cy="138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5692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Organisational Process Assets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 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Recommended Corrective</a:t>
            </a:r>
            <a:r>
              <a:rPr dirty="0" sz="1100" spc="-5">
                <a:latin typeface="Arial"/>
                <a:cs typeface="Arial"/>
              </a:rPr>
              <a:t> Actions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Corrective Actions is an action that is recommended  immediately as a result of QA audits and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processes</a:t>
            </a:r>
            <a:endParaRPr sz="1000">
              <a:latin typeface="Arial"/>
              <a:cs typeface="Arial"/>
            </a:endParaRPr>
          </a:p>
          <a:p>
            <a:pPr marL="12700" marR="1048385">
              <a:lnSpc>
                <a:spcPct val="125299"/>
              </a:lnSpc>
              <a:spcBef>
                <a:spcPts val="1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  Project </a:t>
            </a:r>
            <a:r>
              <a:rPr dirty="0" sz="1100" spc="-10">
                <a:latin typeface="Arial"/>
                <a:cs typeface="Arial"/>
              </a:rPr>
              <a:t>Document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995361"/>
            <a:ext cx="3284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262" y="1329672"/>
            <a:ext cx="3590273" cy="1599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380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22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459228"/>
            <a:ext cx="355981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Quality Control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monitoring specific project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results  to determine whether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comply with </a:t>
            </a:r>
            <a:r>
              <a:rPr dirty="0" sz="1100" spc="-15">
                <a:latin typeface="Arial"/>
                <a:cs typeface="Arial"/>
              </a:rPr>
              <a:t>relevant </a:t>
            </a:r>
            <a:r>
              <a:rPr dirty="0" sz="1100" spc="-5">
                <a:latin typeface="Arial"/>
                <a:cs typeface="Arial"/>
              </a:rPr>
              <a:t>quality  </a:t>
            </a:r>
            <a:r>
              <a:rPr dirty="0" sz="1100" spc="-10">
                <a:latin typeface="Arial"/>
                <a:cs typeface="Arial"/>
              </a:rPr>
              <a:t>standards.</a:t>
            </a:r>
            <a:endParaRPr sz="1100">
              <a:latin typeface="Arial"/>
              <a:cs typeface="Arial"/>
            </a:endParaRPr>
          </a:p>
          <a:p>
            <a:pPr marL="12700" marR="35179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identifying </a:t>
            </a:r>
            <a:r>
              <a:rPr dirty="0" sz="1100" spc="-20">
                <a:latin typeface="Arial"/>
                <a:cs typeface="Arial"/>
              </a:rPr>
              <a:t>ways </a:t>
            </a:r>
            <a:r>
              <a:rPr dirty="0" sz="1100" spc="-5">
                <a:latin typeface="Arial"/>
                <a:cs typeface="Arial"/>
              </a:rPr>
              <a:t>to eliminate causes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  unsatisfactory</a:t>
            </a:r>
            <a:r>
              <a:rPr dirty="0" sz="1100" spc="-10">
                <a:latin typeface="Arial"/>
                <a:cs typeface="Arial"/>
              </a:rPr>
              <a:t> results.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617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818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019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219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00873"/>
            <a:ext cx="3782060" cy="2006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following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terms: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Prevention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Keeping </a:t>
            </a:r>
            <a:r>
              <a:rPr dirty="0" sz="1100" spc="-5">
                <a:latin typeface="Arial"/>
                <a:cs typeface="Arial"/>
              </a:rPr>
              <a:t>errors out of the process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Inspection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Keeping </a:t>
            </a:r>
            <a:r>
              <a:rPr dirty="0" sz="1100" spc="-5">
                <a:latin typeface="Arial"/>
                <a:cs typeface="Arial"/>
              </a:rPr>
              <a:t>errors out of the </a:t>
            </a:r>
            <a:r>
              <a:rPr dirty="0" sz="1100" spc="-10">
                <a:latin typeface="Arial"/>
                <a:cs typeface="Arial"/>
              </a:rPr>
              <a:t>hands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customer.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Attribute </a:t>
            </a:r>
            <a:r>
              <a:rPr dirty="0" sz="1100" spc="-5" b="1">
                <a:latin typeface="Arial"/>
                <a:cs typeface="Arial"/>
              </a:rPr>
              <a:t>Sampling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result </a:t>
            </a:r>
            <a:r>
              <a:rPr dirty="0" sz="1100" spc="-10">
                <a:latin typeface="Arial"/>
                <a:cs typeface="Arial"/>
              </a:rPr>
              <a:t>conforms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(Binary)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 b="1">
                <a:latin typeface="Arial"/>
                <a:cs typeface="Arial"/>
              </a:rPr>
              <a:t>Variables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Sampling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Result is </a:t>
            </a:r>
            <a:r>
              <a:rPr dirty="0" sz="1100" spc="-10">
                <a:latin typeface="Arial"/>
                <a:cs typeface="Arial"/>
              </a:rPr>
              <a:t>measured on a continuous </a:t>
            </a:r>
            <a:r>
              <a:rPr dirty="0" sz="1100" spc="-5">
                <a:latin typeface="Arial"/>
                <a:cs typeface="Arial"/>
              </a:rPr>
              <a:t>scale that </a:t>
            </a:r>
            <a:r>
              <a:rPr dirty="0" sz="1100" spc="-10">
                <a:latin typeface="Arial"/>
                <a:cs typeface="Arial"/>
              </a:rPr>
              <a:t>measures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degree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conformity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(Continuous)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731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931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132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333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12214"/>
            <a:ext cx="3879215" cy="2006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following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terms: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 b="1">
                <a:latin typeface="Arial"/>
                <a:cs typeface="Arial"/>
              </a:rPr>
              <a:t>Special</a:t>
            </a:r>
            <a:r>
              <a:rPr dirty="0" sz="1100" spc="-10" b="1">
                <a:latin typeface="Arial"/>
                <a:cs typeface="Arial"/>
              </a:rPr>
              <a:t> Causes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Unusual Events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Common Causes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Normal Process</a:t>
            </a:r>
            <a:r>
              <a:rPr dirty="0" sz="1100" spc="-10">
                <a:latin typeface="Arial"/>
                <a:cs typeface="Arial"/>
              </a:rPr>
              <a:t> variation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5" b="1">
                <a:latin typeface="Arial"/>
                <a:cs typeface="Arial"/>
              </a:rPr>
              <a:t>Tolerance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result is </a:t>
            </a:r>
            <a:r>
              <a:rPr dirty="0" sz="1100" spc="-10">
                <a:latin typeface="Arial"/>
                <a:cs typeface="Arial"/>
              </a:rPr>
              <a:t>acceptable </a:t>
            </a:r>
            <a:r>
              <a:rPr dirty="0" sz="1100" spc="-5">
                <a:latin typeface="Arial"/>
                <a:cs typeface="Arial"/>
              </a:rPr>
              <a:t>if it </a:t>
            </a:r>
            <a:r>
              <a:rPr dirty="0" sz="1100" spc="-15">
                <a:latin typeface="Arial"/>
                <a:cs typeface="Arial"/>
              </a:rPr>
              <a:t>falls </a:t>
            </a:r>
            <a:r>
              <a:rPr dirty="0" sz="1100" spc="-5">
                <a:latin typeface="Arial"/>
                <a:cs typeface="Arial"/>
              </a:rPr>
              <a:t>within the </a:t>
            </a:r>
            <a:r>
              <a:rPr dirty="0" sz="1100" spc="-10">
                <a:latin typeface="Arial"/>
                <a:cs typeface="Arial"/>
              </a:rPr>
              <a:t>range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specified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Control </a:t>
            </a:r>
            <a:r>
              <a:rPr dirty="0" sz="1100" spc="-5" b="1">
                <a:latin typeface="Arial"/>
                <a:cs typeface="Arial"/>
              </a:rPr>
              <a:t>Limit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 is in control if the result </a:t>
            </a:r>
            <a:r>
              <a:rPr dirty="0" sz="1100" spc="-15">
                <a:latin typeface="Arial"/>
                <a:cs typeface="Arial"/>
              </a:rPr>
              <a:t>falls </a:t>
            </a:r>
            <a:r>
              <a:rPr dirty="0" sz="1100" spc="-5">
                <a:latin typeface="Arial"/>
                <a:cs typeface="Arial"/>
              </a:rPr>
              <a:t>within the control  limits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Quality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8972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072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172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273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264245"/>
            <a:ext cx="3865245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PMBOK </a:t>
            </a:r>
            <a:r>
              <a:rPr dirty="0" sz="1100" spc="-5">
                <a:latin typeface="Arial"/>
                <a:cs typeface="Arial"/>
              </a:rPr>
              <a:t>processes are intended to </a:t>
            </a:r>
            <a:r>
              <a:rPr dirty="0" sz="1100" spc="-10">
                <a:latin typeface="Arial"/>
                <a:cs typeface="Arial"/>
              </a:rPr>
              <a:t>be compatible </a:t>
            </a:r>
            <a:r>
              <a:rPr dirty="0" sz="1100" spc="-5">
                <a:latin typeface="Arial"/>
                <a:cs typeface="Arial"/>
              </a:rPr>
              <a:t>with  International Organisation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Standardisation (ISO) </a:t>
            </a:r>
            <a:r>
              <a:rPr dirty="0" sz="1100" spc="-10">
                <a:latin typeface="Arial"/>
                <a:cs typeface="Arial"/>
              </a:rPr>
              <a:t>standards.  </a:t>
            </a:r>
            <a:r>
              <a:rPr dirty="0" sz="1100" spc="-5">
                <a:latin typeface="Arial"/>
                <a:cs typeface="Arial"/>
              </a:rPr>
              <a:t>Other Standards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1520825">
              <a:lnSpc>
                <a:spcPct val="125299"/>
              </a:lnSpc>
            </a:pPr>
            <a:r>
              <a:rPr dirty="0" sz="1100" spc="-35">
                <a:latin typeface="Arial"/>
                <a:cs typeface="Arial"/>
              </a:rPr>
              <a:t>Total </a:t>
            </a: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Management (TQM)  </a:t>
            </a:r>
            <a:r>
              <a:rPr dirty="0" sz="1100" spc="-5">
                <a:latin typeface="Arial"/>
                <a:cs typeface="Arial"/>
              </a:rPr>
              <a:t>Six</a:t>
            </a:r>
            <a:r>
              <a:rPr dirty="0" sz="1100" spc="-10">
                <a:latin typeface="Arial"/>
                <a:cs typeface="Arial"/>
              </a:rPr>
              <a:t> Sigma</a:t>
            </a:r>
            <a:endParaRPr sz="1100">
              <a:latin typeface="Arial"/>
              <a:cs typeface="Arial"/>
            </a:endParaRPr>
          </a:p>
          <a:p>
            <a:pPr marL="289560" marR="169227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Failure </a:t>
            </a:r>
            <a:r>
              <a:rPr dirty="0" sz="1100" spc="-10">
                <a:latin typeface="Arial"/>
                <a:cs typeface="Arial"/>
              </a:rPr>
              <a:t>Mode &amp; Effect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 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906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7885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379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5900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8000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9898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1732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5288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1257412"/>
            <a:ext cx="3635375" cy="138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- Already </a:t>
            </a:r>
            <a:r>
              <a:rPr dirty="0" sz="1100" spc="-15">
                <a:latin typeface="Arial"/>
                <a:cs typeface="Arial"/>
              </a:rPr>
              <a:t>Covered, 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 </a:t>
            </a:r>
            <a:r>
              <a:rPr dirty="0" sz="1100" spc="-5">
                <a:latin typeface="Arial"/>
                <a:cs typeface="Arial"/>
              </a:rPr>
              <a:t>Quality Metrics - Already </a:t>
            </a:r>
            <a:r>
              <a:rPr dirty="0" sz="1100" spc="-15">
                <a:latin typeface="Arial"/>
                <a:cs typeface="Arial"/>
              </a:rPr>
              <a:t>Covered, refer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12700" marR="500380">
              <a:lnSpc>
                <a:spcPct val="113199"/>
              </a:lnSpc>
              <a:spcBef>
                <a:spcPts val="160"/>
              </a:spcBef>
            </a:pP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Checklists </a:t>
            </a:r>
            <a:r>
              <a:rPr dirty="0" sz="1100" spc="-5">
                <a:latin typeface="Arial"/>
                <a:cs typeface="Arial"/>
              </a:rPr>
              <a:t>- Already </a:t>
            </a:r>
            <a:r>
              <a:rPr dirty="0" sz="1100" spc="-15">
                <a:latin typeface="Arial"/>
                <a:cs typeface="Arial"/>
              </a:rPr>
              <a:t>Covered, 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 </a:t>
            </a:r>
            <a:r>
              <a:rPr dirty="0" sz="1100" spc="-15">
                <a:latin typeface="Arial"/>
                <a:cs typeface="Arial"/>
              </a:rPr>
              <a:t>Work Performance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289560" marR="12700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Arial"/>
                <a:cs typeface="Arial"/>
              </a:rPr>
              <a:t>Technical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 spc="-5">
                <a:latin typeface="Arial"/>
                <a:cs typeface="Arial"/>
              </a:rPr>
              <a:t>measures, Schedule performance  measures, project </a:t>
            </a:r>
            <a:r>
              <a:rPr dirty="0" sz="1000" spc="-10">
                <a:latin typeface="Arial"/>
                <a:cs typeface="Arial"/>
              </a:rPr>
              <a:t>deliverable </a:t>
            </a:r>
            <a:r>
              <a:rPr dirty="0" sz="1000" spc="-5">
                <a:latin typeface="Arial"/>
                <a:cs typeface="Arial"/>
              </a:rPr>
              <a:t>status, etc.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5">
                <a:latin typeface="Arial"/>
                <a:cs typeface="Arial"/>
              </a:rPr>
              <a:t>Planned </a:t>
            </a:r>
            <a:r>
              <a:rPr dirty="0" sz="1100" spc="-10">
                <a:latin typeface="Arial"/>
                <a:cs typeface="Arial"/>
              </a:rPr>
              <a:t>versus </a:t>
            </a:r>
            <a:r>
              <a:rPr dirty="0" sz="1100" spc="-5">
                <a:latin typeface="Arial"/>
                <a:cs typeface="Arial"/>
              </a:rPr>
              <a:t>Actuals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906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7885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6463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8297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198161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185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354249"/>
            <a:ext cx="3850640" cy="111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056130" indent="-277495">
              <a:lnSpc>
                <a:spcPct val="113199"/>
              </a:lnSpc>
              <a:spcBef>
                <a:spcPts val="100"/>
              </a:spcBef>
            </a:pP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Requests: 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Control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566420" marR="140462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Applies to processes and product  </a:t>
            </a:r>
            <a:r>
              <a:rPr dirty="0" sz="1000" spc="-10">
                <a:latin typeface="Arial"/>
                <a:cs typeface="Arial"/>
              </a:rPr>
              <a:t>Deliverables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Organisational Process Assets - Already </a:t>
            </a:r>
            <a:r>
              <a:rPr dirty="0" sz="1100" spc="-15">
                <a:latin typeface="Arial"/>
                <a:cs typeface="Arial"/>
              </a:rPr>
              <a:t>Covered, refer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0720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2821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921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021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122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222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3322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5422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7523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9623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000" y="101733"/>
            <a:ext cx="4055110" cy="297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8323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92985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Arial"/>
              <a:cs typeface="Arial"/>
            </a:endParaRPr>
          </a:p>
          <a:p>
            <a:pPr marL="528955" marR="193865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Cause and effect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diagram  </a:t>
            </a:r>
            <a:r>
              <a:rPr dirty="0" sz="1100" spc="-5">
                <a:latin typeface="Arial"/>
                <a:cs typeface="Arial"/>
              </a:rPr>
              <a:t>Control </a:t>
            </a:r>
            <a:r>
              <a:rPr dirty="0" sz="1100">
                <a:latin typeface="Arial"/>
                <a:cs typeface="Arial"/>
              </a:rPr>
              <a:t>Charts  </a:t>
            </a:r>
            <a:r>
              <a:rPr dirty="0" sz="1100" spc="-5">
                <a:latin typeface="Arial"/>
                <a:cs typeface="Arial"/>
              </a:rPr>
              <a:t>Flowcharting</a:t>
            </a:r>
            <a:endParaRPr sz="1100">
              <a:latin typeface="Arial"/>
              <a:cs typeface="Arial"/>
            </a:endParaRPr>
          </a:p>
          <a:p>
            <a:pPr marL="528955" marR="25196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Histogram  </a:t>
            </a:r>
            <a:r>
              <a:rPr dirty="0" sz="1100" spc="-15">
                <a:latin typeface="Arial"/>
                <a:cs typeface="Arial"/>
              </a:rPr>
              <a:t>Pareto </a:t>
            </a:r>
            <a:r>
              <a:rPr dirty="0" sz="1100">
                <a:latin typeface="Arial"/>
                <a:cs typeface="Arial"/>
              </a:rPr>
              <a:t>Chart  </a:t>
            </a:r>
            <a:r>
              <a:rPr dirty="0" sz="1100" spc="-10">
                <a:latin typeface="Arial"/>
                <a:cs typeface="Arial"/>
              </a:rPr>
              <a:t>Run </a:t>
            </a:r>
            <a:r>
              <a:rPr dirty="0" sz="1100">
                <a:latin typeface="Arial"/>
                <a:cs typeface="Arial"/>
              </a:rPr>
              <a:t>Chart  </a:t>
            </a:r>
            <a:r>
              <a:rPr dirty="0" sz="1100" spc="-5">
                <a:latin typeface="Arial"/>
                <a:cs typeface="Arial"/>
              </a:rPr>
              <a:t>Scatter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Diagram</a:t>
            </a:r>
            <a:endParaRPr sz="1100">
              <a:latin typeface="Arial"/>
              <a:cs typeface="Arial"/>
            </a:endParaRPr>
          </a:p>
          <a:p>
            <a:pPr marL="528955" marR="230949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Statistical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Sampling  Inspection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995361"/>
            <a:ext cx="32848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262" y="1329672"/>
            <a:ext cx="3590273" cy="1599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906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1675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0727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2827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4927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7028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19128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1228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3329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5429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27529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363" y="29630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4395" y="950148"/>
            <a:ext cx="1751964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Arial"/>
                <a:cs typeface="Arial"/>
              </a:rPr>
              <a:t>Cause and effect diagram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20">
                <a:latin typeface="Arial Unicode MS"/>
                <a:cs typeface="Arial Unicode MS"/>
              </a:rPr>
              <a:t>✓</a:t>
            </a:r>
            <a:endParaRPr sz="1100">
              <a:latin typeface="Arial Unicode MS"/>
              <a:cs typeface="Arial Unicode MS"/>
            </a:endParaRPr>
          </a:p>
          <a:p>
            <a:pPr marL="12700" marR="83248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Control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Charts  </a:t>
            </a:r>
            <a:r>
              <a:rPr dirty="0" sz="1100" spc="-5">
                <a:latin typeface="Arial"/>
                <a:cs typeface="Arial"/>
              </a:rPr>
              <a:t>Flowcharting  </a:t>
            </a:r>
            <a:r>
              <a:rPr dirty="0" sz="1100" spc="-10">
                <a:latin typeface="Arial"/>
                <a:cs typeface="Arial"/>
              </a:rPr>
              <a:t>Histogram  </a:t>
            </a:r>
            <a:r>
              <a:rPr dirty="0" sz="1100" spc="-15">
                <a:latin typeface="Arial"/>
                <a:cs typeface="Arial"/>
              </a:rPr>
              <a:t>Pareto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</a:t>
            </a:r>
            <a:endParaRPr sz="1100">
              <a:latin typeface="Arial"/>
              <a:cs typeface="Arial"/>
            </a:endParaRPr>
          </a:p>
          <a:p>
            <a:pPr marL="12700" marR="7937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Run </a:t>
            </a:r>
            <a:r>
              <a:rPr dirty="0" sz="1100">
                <a:latin typeface="Arial"/>
                <a:cs typeface="Arial"/>
              </a:rPr>
              <a:t>Chart </a:t>
            </a:r>
            <a:r>
              <a:rPr dirty="0" sz="1100" spc="-5">
                <a:latin typeface="Arial"/>
                <a:cs typeface="Arial"/>
              </a:rPr>
              <a:t>/ </a:t>
            </a:r>
            <a:r>
              <a:rPr dirty="0" sz="1100" spc="-35">
                <a:latin typeface="Arial"/>
                <a:cs typeface="Arial"/>
              </a:rPr>
              <a:t>Trend </a:t>
            </a:r>
            <a:r>
              <a:rPr dirty="0" sz="1100" spc="-5">
                <a:latin typeface="Arial"/>
                <a:cs typeface="Arial"/>
              </a:rPr>
              <a:t>Analysis  Scatter</a:t>
            </a:r>
            <a:r>
              <a:rPr dirty="0" sz="1100" spc="-10">
                <a:latin typeface="Arial"/>
                <a:cs typeface="Arial"/>
              </a:rPr>
              <a:t> Diagram</a:t>
            </a:r>
            <a:endParaRPr sz="1100">
              <a:latin typeface="Arial"/>
              <a:cs typeface="Arial"/>
            </a:endParaRPr>
          </a:p>
          <a:p>
            <a:pPr marL="12700" marR="52260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Statistical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Sampling  Inspection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Defect </a:t>
            </a:r>
            <a:r>
              <a:rPr dirty="0" sz="1100" spc="-5">
                <a:latin typeface="Arial"/>
                <a:cs typeface="Arial"/>
              </a:rPr>
              <a:t>Repair </a:t>
            </a:r>
            <a:r>
              <a:rPr dirty="0" sz="1100" spc="-20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718" y="917202"/>
            <a:ext cx="3574980" cy="2296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Trends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966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4776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680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583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394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765858"/>
            <a:ext cx="3888740" cy="25590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100" spc="-25" b="1">
                <a:latin typeface="Arial"/>
                <a:cs typeface="Arial"/>
              </a:rPr>
              <a:t>Trend</a:t>
            </a:r>
            <a:endParaRPr sz="1100">
              <a:latin typeface="Arial"/>
              <a:cs typeface="Arial"/>
            </a:endParaRPr>
          </a:p>
          <a:p>
            <a:pPr marL="289560" marR="10541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If there is </a:t>
            </a:r>
            <a:r>
              <a:rPr dirty="0" sz="1100" spc="-10">
                <a:latin typeface="Arial"/>
                <a:cs typeface="Arial"/>
              </a:rPr>
              <a:t>a continued </a:t>
            </a:r>
            <a:r>
              <a:rPr dirty="0" sz="1100">
                <a:latin typeface="Arial"/>
                <a:cs typeface="Arial"/>
              </a:rPr>
              <a:t>rise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5">
                <a:latin typeface="Arial"/>
                <a:cs typeface="Arial"/>
              </a:rPr>
              <a:t>fall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series of </a:t>
            </a:r>
            <a:r>
              <a:rPr dirty="0" sz="1100" spc="-10">
                <a:latin typeface="Arial"/>
                <a:cs typeface="Arial"/>
              </a:rPr>
              <a:t>points, </a:t>
            </a:r>
            <a:r>
              <a:rPr dirty="0" sz="1100" spc="-5">
                <a:latin typeface="Arial"/>
                <a:cs typeface="Arial"/>
              </a:rPr>
              <a:t>this  pattern is called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trend.</a:t>
            </a:r>
            <a:endParaRPr sz="1100">
              <a:latin typeface="Arial"/>
              <a:cs typeface="Arial"/>
            </a:endParaRPr>
          </a:p>
          <a:p>
            <a:pPr marL="289560" marR="178435">
              <a:lnSpc>
                <a:spcPct val="102600"/>
              </a:lnSpc>
              <a:spcBef>
                <a:spcPts val="290"/>
              </a:spcBef>
            </a:pP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general, </a:t>
            </a: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7 consecutive </a:t>
            </a:r>
            <a:r>
              <a:rPr dirty="0" sz="1100" spc="-5">
                <a:latin typeface="Arial"/>
                <a:cs typeface="Arial"/>
              </a:rPr>
              <a:t>points </a:t>
            </a:r>
            <a:r>
              <a:rPr dirty="0" sz="1100">
                <a:latin typeface="Arial"/>
                <a:cs typeface="Arial"/>
              </a:rPr>
              <a:t>rise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fall, </a:t>
            </a:r>
            <a:r>
              <a:rPr dirty="0" sz="1100" spc="-5">
                <a:latin typeface="Arial"/>
                <a:cs typeface="Arial"/>
              </a:rPr>
              <a:t>there is </a:t>
            </a:r>
            <a:r>
              <a:rPr dirty="0" sz="1100" spc="-10">
                <a:latin typeface="Arial"/>
                <a:cs typeface="Arial"/>
              </a:rPr>
              <a:t>an  </a:t>
            </a:r>
            <a:r>
              <a:rPr dirty="0" sz="1100" spc="-15">
                <a:latin typeface="Arial"/>
                <a:cs typeface="Arial"/>
              </a:rPr>
              <a:t>abnormality.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10" b="1">
                <a:latin typeface="Arial"/>
                <a:cs typeface="Arial"/>
              </a:rPr>
              <a:t>Periodicity</a:t>
            </a:r>
            <a:endParaRPr sz="1100">
              <a:latin typeface="Arial"/>
              <a:cs typeface="Arial"/>
            </a:endParaRPr>
          </a:p>
          <a:p>
            <a:pPr marL="289560" marR="125095">
              <a:lnSpc>
                <a:spcPct val="102600"/>
              </a:lnSpc>
              <a:spcBef>
                <a:spcPts val="295"/>
              </a:spcBef>
            </a:pPr>
            <a:r>
              <a:rPr dirty="0" sz="1100" spc="-15">
                <a:latin typeface="Arial"/>
                <a:cs typeface="Arial"/>
              </a:rPr>
              <a:t>Points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5">
                <a:latin typeface="Arial"/>
                <a:cs typeface="Arial"/>
              </a:rPr>
              <a:t>show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pattern of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(rise or </a:t>
            </a:r>
            <a:r>
              <a:rPr dirty="0" sz="1100" spc="-10">
                <a:latin typeface="Arial"/>
                <a:cs typeface="Arial"/>
              </a:rPr>
              <a:t>fall) 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equal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intervals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Hugging of the Centre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Line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0"/>
              </a:spcBef>
            </a:pPr>
            <a:r>
              <a:rPr dirty="0" sz="1100" spc="-15">
                <a:latin typeface="Arial"/>
                <a:cs typeface="Arial"/>
              </a:rPr>
              <a:t>Points </a:t>
            </a:r>
            <a:r>
              <a:rPr dirty="0" sz="1100" spc="-5">
                <a:latin typeface="Arial"/>
                <a:cs typeface="Arial"/>
              </a:rPr>
              <a:t>that are close to the </a:t>
            </a:r>
            <a:r>
              <a:rPr dirty="0" sz="1100" spc="-10">
                <a:latin typeface="Arial"/>
                <a:cs typeface="Arial"/>
              </a:rPr>
              <a:t>central line, </a:t>
            </a:r>
            <a:r>
              <a:rPr dirty="0" sz="1100" spc="-5">
                <a:latin typeface="Arial"/>
                <a:cs typeface="Arial"/>
              </a:rPr>
              <a:t>or to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control limit,  are said to </a:t>
            </a:r>
            <a:r>
              <a:rPr dirty="0" sz="1100" spc="-10">
                <a:latin typeface="Arial"/>
                <a:cs typeface="Arial"/>
              </a:rPr>
              <a:t>hug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line</a:t>
            </a:r>
            <a:endParaRPr sz="1100">
              <a:latin typeface="Arial"/>
              <a:cs typeface="Arial"/>
            </a:endParaRPr>
          </a:p>
          <a:p>
            <a:pPr marL="289560" marR="26416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Can be indicative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process abnormality if there is </a:t>
            </a:r>
            <a:r>
              <a:rPr dirty="0" sz="1100" spc="-10">
                <a:latin typeface="Arial"/>
                <a:cs typeface="Arial"/>
              </a:rPr>
              <a:t>a  bias.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Pareto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08734"/>
            <a:ext cx="38957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Pareto </a:t>
            </a:r>
            <a:r>
              <a:rPr dirty="0" sz="1100" spc="-10">
                <a:latin typeface="Arial"/>
                <a:cs typeface="Arial"/>
              </a:rPr>
              <a:t>Diagram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specific type of </a:t>
            </a:r>
            <a:r>
              <a:rPr dirty="0" sz="1100" spc="-10">
                <a:latin typeface="Arial"/>
                <a:cs typeface="Arial"/>
              </a:rPr>
              <a:t>histogram </a:t>
            </a:r>
            <a:r>
              <a:rPr dirty="0" sz="1100" spc="-5">
                <a:latin typeface="Arial"/>
                <a:cs typeface="Arial"/>
              </a:rPr>
              <a:t>that is ordered 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frequency of </a:t>
            </a:r>
            <a:r>
              <a:rPr dirty="0" sz="1100" spc="-10">
                <a:latin typeface="Arial"/>
                <a:cs typeface="Arial"/>
              </a:rPr>
              <a:t>occurrence. </a:t>
            </a:r>
            <a:r>
              <a:rPr dirty="0" sz="1100" spc="-5">
                <a:latin typeface="Arial"/>
                <a:cs typeface="Arial"/>
              </a:rPr>
              <a:t>Organising the data in this </a:t>
            </a:r>
            <a:r>
              <a:rPr dirty="0" sz="1100" spc="-25">
                <a:latin typeface="Arial"/>
                <a:cs typeface="Arial"/>
              </a:rPr>
              <a:t>way  </a:t>
            </a:r>
            <a:r>
              <a:rPr dirty="0" sz="1100" spc="-5">
                <a:latin typeface="Arial"/>
                <a:cs typeface="Arial"/>
              </a:rPr>
              <a:t>prioritizes the actions required to reduce</a:t>
            </a:r>
            <a:r>
              <a:rPr dirty="0" sz="1100" spc="-10">
                <a:latin typeface="Arial"/>
                <a:cs typeface="Arial"/>
              </a:rPr>
              <a:t> non-conformance.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4740" y="1396278"/>
            <a:ext cx="2880021" cy="2059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Pareto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868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2841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4813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800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508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30216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775624"/>
            <a:ext cx="3913504" cy="253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619250" indent="-277495">
              <a:lnSpc>
                <a:spcPct val="1189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There are </a:t>
            </a:r>
            <a:r>
              <a:rPr dirty="0" sz="1100" spc="-10">
                <a:latin typeface="Arial"/>
                <a:cs typeface="Arial"/>
              </a:rPr>
              <a:t>3 </a:t>
            </a:r>
            <a:r>
              <a:rPr dirty="0" sz="1100" spc="-5">
                <a:latin typeface="Arial"/>
                <a:cs typeface="Arial"/>
              </a:rPr>
              <a:t>types of </a:t>
            </a:r>
            <a:r>
              <a:rPr dirty="0" sz="1100" spc="-15">
                <a:latin typeface="Arial"/>
                <a:cs typeface="Arial"/>
              </a:rPr>
              <a:t>Pareto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Analysis:  Basic</a:t>
            </a:r>
            <a:endParaRPr sz="1100">
              <a:latin typeface="Arial"/>
              <a:cs typeface="Arial"/>
            </a:endParaRPr>
          </a:p>
          <a:p>
            <a:pPr marL="289560" marR="2835275">
              <a:lnSpc>
                <a:spcPct val="117700"/>
              </a:lnSpc>
            </a:pPr>
            <a:r>
              <a:rPr dirty="0" sz="1100" spc="-10">
                <a:latin typeface="Arial"/>
                <a:cs typeface="Arial"/>
              </a:rPr>
              <a:t>Compa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ati</a:t>
            </a:r>
            <a:r>
              <a:rPr dirty="0" sz="1100" spc="-35">
                <a:latin typeface="Arial"/>
                <a:cs typeface="Arial"/>
              </a:rPr>
              <a:t>v</a:t>
            </a:r>
            <a:r>
              <a:rPr dirty="0" sz="1100" spc="-5">
                <a:latin typeface="Arial"/>
                <a:cs typeface="Arial"/>
              </a:rPr>
              <a:t>e  </a:t>
            </a:r>
            <a:r>
              <a:rPr dirty="0" sz="1100" spc="-10">
                <a:latin typeface="Arial"/>
                <a:cs typeface="Arial"/>
              </a:rPr>
              <a:t>Weighted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5" b="1">
                <a:latin typeface="Arial"/>
                <a:cs typeface="Arial"/>
              </a:rPr>
              <a:t>Basic </a:t>
            </a:r>
            <a:r>
              <a:rPr dirty="0" sz="1100" spc="-15" b="1">
                <a:latin typeface="Arial"/>
                <a:cs typeface="Arial"/>
              </a:rPr>
              <a:t>Pareto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208279">
              <a:lnSpc>
                <a:spcPct val="102600"/>
              </a:lnSpc>
              <a:spcBef>
                <a:spcPts val="215"/>
              </a:spcBef>
            </a:pPr>
            <a:r>
              <a:rPr dirty="0" sz="1100" spc="-5">
                <a:latin typeface="Arial"/>
                <a:cs typeface="Arial"/>
              </a:rPr>
              <a:t>Identifies the vital </a:t>
            </a:r>
            <a:r>
              <a:rPr dirty="0" sz="1100" spc="-25">
                <a:latin typeface="Arial"/>
                <a:cs typeface="Arial"/>
              </a:rPr>
              <a:t>few </a:t>
            </a:r>
            <a:r>
              <a:rPr dirty="0" sz="1100" spc="-5">
                <a:latin typeface="Arial"/>
                <a:cs typeface="Arial"/>
              </a:rPr>
              <a:t>contributors that account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most  </a:t>
            </a:r>
            <a:r>
              <a:rPr dirty="0" sz="1100" spc="-10">
                <a:latin typeface="Arial"/>
                <a:cs typeface="Arial"/>
              </a:rPr>
              <a:t>non-conformances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10" b="1">
                <a:latin typeface="Arial"/>
                <a:cs typeface="Arial"/>
              </a:rPr>
              <a:t>Comparative </a:t>
            </a:r>
            <a:r>
              <a:rPr dirty="0" sz="1100" spc="-15" b="1">
                <a:latin typeface="Arial"/>
                <a:cs typeface="Arial"/>
              </a:rPr>
              <a:t>Pareto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15"/>
              </a:spcBef>
            </a:pPr>
            <a:r>
              <a:rPr dirty="0" sz="1100" spc="-10">
                <a:latin typeface="Arial"/>
                <a:cs typeface="Arial"/>
              </a:rPr>
              <a:t>Combines two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15">
                <a:latin typeface="Arial"/>
                <a:cs typeface="Arial"/>
              </a:rPr>
              <a:t>Pareto </a:t>
            </a:r>
            <a:r>
              <a:rPr dirty="0" sz="1100">
                <a:latin typeface="Arial"/>
                <a:cs typeface="Arial"/>
              </a:rPr>
              <a:t>Charts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process  </a:t>
            </a:r>
            <a:r>
              <a:rPr dirty="0" sz="1100" spc="-10">
                <a:latin typeface="Arial"/>
                <a:cs typeface="Arial"/>
              </a:rPr>
              <a:t>variable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comparison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10" b="1">
                <a:latin typeface="Arial"/>
                <a:cs typeface="Arial"/>
              </a:rPr>
              <a:t>Weighted </a:t>
            </a:r>
            <a:r>
              <a:rPr dirty="0" sz="1100" spc="-15" b="1">
                <a:latin typeface="Arial"/>
                <a:cs typeface="Arial"/>
              </a:rPr>
              <a:t>Pareto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15"/>
              </a:spcBef>
            </a:pPr>
            <a:r>
              <a:rPr dirty="0" sz="1100" spc="-5">
                <a:latin typeface="Arial"/>
                <a:cs typeface="Arial"/>
              </a:rPr>
              <a:t>Applies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significance to other </a:t>
            </a:r>
            <a:r>
              <a:rPr dirty="0" sz="1100" spc="-10">
                <a:latin typeface="Arial"/>
                <a:cs typeface="Arial"/>
              </a:rPr>
              <a:t>factors </a:t>
            </a:r>
            <a:r>
              <a:rPr dirty="0" sz="1100" spc="-5">
                <a:latin typeface="Arial"/>
                <a:cs typeface="Arial"/>
              </a:rPr>
              <a:t>such as </a:t>
            </a:r>
            <a:r>
              <a:rPr dirty="0" sz="1100" spc="-10">
                <a:latin typeface="Arial"/>
                <a:cs typeface="Arial"/>
              </a:rPr>
              <a:t>time,  </a:t>
            </a:r>
            <a:r>
              <a:rPr dirty="0" sz="1100" spc="-5">
                <a:latin typeface="Arial"/>
                <a:cs typeface="Arial"/>
              </a:rPr>
              <a:t>cost,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criticality.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91754"/>
            <a:ext cx="2847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Trend </a:t>
            </a:r>
            <a:r>
              <a:rPr dirty="0" sz="1100" spc="-5">
                <a:latin typeface="Arial"/>
                <a:cs typeface="Arial"/>
              </a:rPr>
              <a:t>Analysis is </a:t>
            </a:r>
            <a:r>
              <a:rPr dirty="0" sz="1100" spc="-10">
                <a:latin typeface="Arial"/>
                <a:cs typeface="Arial"/>
              </a:rPr>
              <a:t>performed </a:t>
            </a:r>
            <a:r>
              <a:rPr dirty="0" sz="1100" spc="-5">
                <a:latin typeface="Arial"/>
                <a:cs typeface="Arial"/>
              </a:rPr>
              <a:t>using </a:t>
            </a:r>
            <a:r>
              <a:rPr dirty="0" sz="1100" spc="-10">
                <a:latin typeface="Arial"/>
                <a:cs typeface="Arial"/>
              </a:rPr>
              <a:t>Run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743" y="1200014"/>
            <a:ext cx="3224208" cy="18649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Quality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540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61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182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375218"/>
            <a:ext cx="3402329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1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Quality </a:t>
            </a:r>
            <a:r>
              <a:rPr dirty="0" sz="1100" spc="-10">
                <a:latin typeface="Arial"/>
                <a:cs typeface="Arial"/>
              </a:rPr>
              <a:t>Management must </a:t>
            </a:r>
            <a:r>
              <a:rPr dirty="0" sz="1100" spc="-5">
                <a:latin typeface="Arial"/>
                <a:cs typeface="Arial"/>
              </a:rPr>
              <a:t>address the 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of projects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product of the project.</a:t>
            </a:r>
            <a:endParaRPr sz="1100">
              <a:latin typeface="Arial"/>
              <a:cs typeface="Arial"/>
            </a:endParaRPr>
          </a:p>
          <a:p>
            <a:pPr marL="12700" marR="30162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Quality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applies to all projects  regardless of the nature of 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product.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Quality </a:t>
            </a:r>
            <a:r>
              <a:rPr dirty="0" sz="1100" spc="-20">
                <a:latin typeface="Arial"/>
                <a:cs typeface="Arial"/>
              </a:rPr>
              <a:t>Techniques </a:t>
            </a:r>
            <a:r>
              <a:rPr dirty="0" sz="1100" spc="-5">
                <a:latin typeface="Arial"/>
                <a:cs typeface="Arial"/>
              </a:rPr>
              <a:t>are specific to 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particular  </a:t>
            </a:r>
            <a:r>
              <a:rPr dirty="0" sz="1100" spc="-5">
                <a:latin typeface="Arial"/>
                <a:cs typeface="Arial"/>
              </a:rPr>
              <a:t>type of product produced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Chart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Trend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522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62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319667"/>
            <a:ext cx="3549015" cy="1209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2423795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Run </a:t>
            </a:r>
            <a:r>
              <a:rPr dirty="0" sz="1100">
                <a:latin typeface="Arial"/>
                <a:cs typeface="Arial"/>
              </a:rPr>
              <a:t>Chart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shows:  </a:t>
            </a:r>
            <a:r>
              <a:rPr dirty="0" sz="1100">
                <a:latin typeface="Arial"/>
                <a:cs typeface="Arial"/>
              </a:rPr>
              <a:t>History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Pattern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Variation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Run </a:t>
            </a:r>
            <a:r>
              <a:rPr dirty="0" sz="1100">
                <a:latin typeface="Arial"/>
                <a:cs typeface="Arial"/>
              </a:rPr>
              <a:t>Charts </a:t>
            </a:r>
            <a:r>
              <a:rPr dirty="0" sz="1100" spc="-15">
                <a:latin typeface="Arial"/>
                <a:cs typeface="Arial"/>
              </a:rPr>
              <a:t>show </a:t>
            </a:r>
            <a:r>
              <a:rPr dirty="0" sz="1100" spc="-5">
                <a:latin typeface="Arial"/>
                <a:cs typeface="Arial"/>
              </a:rPr>
              <a:t>trends in processes </a:t>
            </a:r>
            <a:r>
              <a:rPr dirty="0" sz="1100" spc="-20">
                <a:latin typeface="Arial"/>
                <a:cs typeface="Arial"/>
              </a:rPr>
              <a:t>over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35">
                <a:latin typeface="Arial"/>
                <a:cs typeface="Arial"/>
              </a:rPr>
              <a:t>Trend </a:t>
            </a:r>
            <a:r>
              <a:rPr dirty="0" sz="1100" spc="-5">
                <a:latin typeface="Arial"/>
                <a:cs typeface="Arial"/>
              </a:rPr>
              <a:t>Analysis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using mathematical techniques to  </a:t>
            </a:r>
            <a:r>
              <a:rPr dirty="0" sz="1100" spc="-10">
                <a:latin typeface="Arial"/>
                <a:cs typeface="Arial"/>
              </a:rPr>
              <a:t>forecast </a:t>
            </a:r>
            <a:r>
              <a:rPr dirty="0" sz="1100" spc="-5">
                <a:latin typeface="Arial"/>
                <a:cs typeface="Arial"/>
              </a:rPr>
              <a:t>future outcomes </a:t>
            </a:r>
            <a:r>
              <a:rPr dirty="0" sz="1100" spc="-10">
                <a:latin typeface="Arial"/>
                <a:cs typeface="Arial"/>
              </a:rPr>
              <a:t>based on </a:t>
            </a:r>
            <a:r>
              <a:rPr dirty="0" sz="1100" spc="-5">
                <a:latin typeface="Arial"/>
                <a:cs typeface="Arial"/>
              </a:rPr>
              <a:t>historical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Trend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160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702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243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237220"/>
            <a:ext cx="3604260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12827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Arial"/>
                <a:cs typeface="Arial"/>
              </a:rPr>
              <a:t>Trend </a:t>
            </a:r>
            <a:r>
              <a:rPr dirty="0" sz="1100" spc="-5">
                <a:latin typeface="Arial"/>
                <a:cs typeface="Arial"/>
              </a:rPr>
              <a:t>Analysis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statistical </a:t>
            </a:r>
            <a:r>
              <a:rPr dirty="0" sz="1100" spc="-10">
                <a:latin typeface="Arial"/>
                <a:cs typeface="Arial"/>
              </a:rPr>
              <a:t>method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determining the  equation that best fits the data 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scatter plot or scatter  </a:t>
            </a:r>
            <a:r>
              <a:rPr dirty="0" sz="1100" spc="-10">
                <a:latin typeface="Arial"/>
                <a:cs typeface="Arial"/>
              </a:rPr>
              <a:t>diagram.</a:t>
            </a:r>
            <a:endParaRPr sz="1100">
              <a:latin typeface="Arial"/>
              <a:cs typeface="Arial"/>
            </a:endParaRPr>
          </a:p>
          <a:p>
            <a:pPr marL="12700" marR="27305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Arial"/>
                <a:cs typeface="Arial"/>
              </a:rPr>
              <a:t>Trend </a:t>
            </a:r>
            <a:r>
              <a:rPr dirty="0" sz="1100" spc="-5">
                <a:latin typeface="Arial"/>
                <a:cs typeface="Arial"/>
              </a:rPr>
              <a:t>Analysis quantifies the relationships of the data,  determines the equation </a:t>
            </a:r>
            <a:r>
              <a:rPr dirty="0" sz="1100" spc="-10">
                <a:latin typeface="Arial"/>
                <a:cs typeface="Arial"/>
              </a:rPr>
              <a:t>and measures </a:t>
            </a:r>
            <a:r>
              <a:rPr dirty="0" sz="1100" spc="-5">
                <a:latin typeface="Arial"/>
                <a:cs typeface="Arial"/>
              </a:rPr>
              <a:t>the fit of the  equation to the data, </a:t>
            </a:r>
            <a:r>
              <a:rPr dirty="0" sz="1100" spc="-10">
                <a:latin typeface="Arial"/>
                <a:cs typeface="Arial"/>
              </a:rPr>
              <a:t>e.g. </a:t>
            </a:r>
            <a:r>
              <a:rPr dirty="0" sz="1100" spc="-5">
                <a:latin typeface="Arial"/>
                <a:cs typeface="Arial"/>
              </a:rPr>
              <a:t>Curve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Fitting.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of the most </a:t>
            </a:r>
            <a:r>
              <a:rPr dirty="0" sz="1100">
                <a:latin typeface="Arial"/>
                <a:cs typeface="Arial"/>
              </a:rPr>
              <a:t>important </a:t>
            </a:r>
            <a:r>
              <a:rPr dirty="0" sz="1100" spc="-5">
                <a:latin typeface="Arial"/>
                <a:cs typeface="Arial"/>
              </a:rPr>
              <a:t>aspects of trend analysis is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that  it can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forecasting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Scatter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Diagram -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851131"/>
            <a:ext cx="2866644" cy="2508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Student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Performance -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Trend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988009"/>
            <a:ext cx="2798566" cy="2108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Scatter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Diagram - Outliers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Removed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851131"/>
            <a:ext cx="2866644" cy="2508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Scatter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Diagram -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851131"/>
            <a:ext cx="2866644" cy="2508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Scatter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386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487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687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788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888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988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06091"/>
            <a:ext cx="3828415" cy="170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67437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Scatter </a:t>
            </a:r>
            <a:r>
              <a:rPr dirty="0" sz="1100" spc="-10">
                <a:latin typeface="Arial"/>
                <a:cs typeface="Arial"/>
              </a:rPr>
              <a:t>diagrams </a:t>
            </a:r>
            <a:r>
              <a:rPr dirty="0" sz="1100" spc="-5">
                <a:latin typeface="Arial"/>
                <a:cs typeface="Arial"/>
              </a:rPr>
              <a:t>organise data using </a:t>
            </a:r>
            <a:r>
              <a:rPr dirty="0" sz="1100" spc="-10">
                <a:latin typeface="Arial"/>
                <a:cs typeface="Arial"/>
              </a:rPr>
              <a:t>two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variables  An </a:t>
            </a:r>
            <a:r>
              <a:rPr dirty="0" sz="1100" spc="-5">
                <a:latin typeface="Arial"/>
                <a:cs typeface="Arial"/>
              </a:rPr>
              <a:t>input (or independent)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output (or dependant)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  <a:p>
            <a:pPr marL="289560" marR="5080" indent="-2774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relationship </a:t>
            </a:r>
            <a:r>
              <a:rPr dirty="0" sz="1100" spc="-10">
                <a:latin typeface="Arial"/>
                <a:cs typeface="Arial"/>
              </a:rPr>
              <a:t>between variables </a:t>
            </a:r>
            <a:r>
              <a:rPr dirty="0" sz="1100" spc="-15">
                <a:latin typeface="Arial"/>
                <a:cs typeface="Arial"/>
              </a:rPr>
              <a:t>fall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20">
                <a:latin typeface="Arial"/>
                <a:cs typeface="Arial"/>
              </a:rPr>
              <a:t>several </a:t>
            </a:r>
            <a:r>
              <a:rPr dirty="0" sz="1100" spc="-5">
                <a:latin typeface="Arial"/>
                <a:cs typeface="Arial"/>
              </a:rPr>
              <a:t>categories:  </a:t>
            </a:r>
            <a:r>
              <a:rPr dirty="0" sz="1100" spc="-15">
                <a:latin typeface="Arial"/>
                <a:cs typeface="Arial"/>
              </a:rPr>
              <a:t>Positive </a:t>
            </a:r>
            <a:r>
              <a:rPr dirty="0" sz="1100" spc="-5">
                <a:latin typeface="Arial"/>
                <a:cs typeface="Arial"/>
              </a:rPr>
              <a:t>correlation (Student </a:t>
            </a:r>
            <a:r>
              <a:rPr dirty="0" sz="1100" spc="-10">
                <a:latin typeface="Arial"/>
                <a:cs typeface="Arial"/>
              </a:rPr>
              <a:t>Performance.)</a:t>
            </a:r>
            <a:endParaRPr sz="1100">
              <a:latin typeface="Arial"/>
              <a:cs typeface="Arial"/>
            </a:endParaRPr>
          </a:p>
          <a:p>
            <a:pPr marL="289560" marR="217868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Negative </a:t>
            </a:r>
            <a:r>
              <a:rPr dirty="0" sz="1100" spc="-5">
                <a:latin typeface="Arial"/>
                <a:cs typeface="Arial"/>
              </a:rPr>
              <a:t>correlation  Curvilinear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correlation  </a:t>
            </a:r>
            <a:r>
              <a:rPr dirty="0" sz="1100" spc="-10">
                <a:latin typeface="Arial"/>
                <a:cs typeface="Arial"/>
              </a:rPr>
              <a:t>No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correlation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320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939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28098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43281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353247"/>
            <a:ext cx="3572510" cy="11842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1397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Often it is </a:t>
            </a:r>
            <a:r>
              <a:rPr dirty="0" sz="1100" spc="-10">
                <a:latin typeface="Arial"/>
                <a:cs typeface="Arial"/>
              </a:rPr>
              <a:t>impractical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impossible </a:t>
            </a:r>
            <a:r>
              <a:rPr dirty="0" sz="1100" spc="-5">
                <a:latin typeface="Arial"/>
                <a:cs typeface="Arial"/>
              </a:rPr>
              <a:t>to inspect all incoming  or outgoing materials or</a:t>
            </a:r>
            <a:r>
              <a:rPr dirty="0" sz="1100" spc="-10">
                <a:latin typeface="Arial"/>
                <a:cs typeface="Arial"/>
              </a:rPr>
              <a:t> products.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In these instances it is </a:t>
            </a:r>
            <a:r>
              <a:rPr dirty="0" sz="1100" spc="-10">
                <a:latin typeface="Arial"/>
                <a:cs typeface="Arial"/>
              </a:rPr>
              <a:t>more practical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randomly </a:t>
            </a:r>
            <a:r>
              <a:rPr dirty="0" sz="1100" spc="-5">
                <a:latin typeface="Arial"/>
                <a:cs typeface="Arial"/>
              </a:rPr>
              <a:t>select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smaller </a:t>
            </a:r>
            <a:r>
              <a:rPr dirty="0" sz="1100" spc="-10">
                <a:latin typeface="Arial"/>
                <a:cs typeface="Arial"/>
              </a:rPr>
              <a:t>number </a:t>
            </a:r>
            <a:r>
              <a:rPr dirty="0" sz="1100" spc="-5">
                <a:latin typeface="Arial"/>
                <a:cs typeface="Arial"/>
              </a:rPr>
              <a:t>of items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test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conformance. </a:t>
            </a:r>
            <a:r>
              <a:rPr dirty="0" sz="1100" spc="-5">
                <a:latin typeface="Arial"/>
                <a:cs typeface="Arial"/>
              </a:rPr>
              <a:t>This is  </a:t>
            </a:r>
            <a:r>
              <a:rPr dirty="0" sz="1100" spc="-10">
                <a:latin typeface="Arial"/>
                <a:cs typeface="Arial"/>
              </a:rPr>
              <a:t>known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5" b="1">
                <a:latin typeface="Arial"/>
                <a:cs typeface="Arial"/>
              </a:rPr>
              <a:t>acceptance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sampling</a:t>
            </a:r>
            <a:endParaRPr sz="1100">
              <a:latin typeface="Arial"/>
              <a:cs typeface="Arial"/>
            </a:endParaRPr>
          </a:p>
          <a:p>
            <a:pPr algn="just" marL="289560" marR="540385">
              <a:lnSpc>
                <a:spcPct val="100000"/>
              </a:lnSpc>
              <a:spcBef>
                <a:spcPts val="145"/>
              </a:spcBef>
            </a:pPr>
            <a:r>
              <a:rPr dirty="0" sz="1000" spc="-5">
                <a:latin typeface="Arial"/>
                <a:cs typeface="Arial"/>
              </a:rPr>
              <a:t>If the sample set passes, then the lot is accepted  If the sample set </a:t>
            </a:r>
            <a:r>
              <a:rPr dirty="0" sz="1000" spc="-10">
                <a:latin typeface="Arial"/>
                <a:cs typeface="Arial"/>
              </a:rPr>
              <a:t>fails, </a:t>
            </a:r>
            <a:r>
              <a:rPr dirty="0" sz="1000" spc="-5">
                <a:latin typeface="Arial"/>
                <a:cs typeface="Arial"/>
              </a:rPr>
              <a:t>the entire lot is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rejected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743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564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385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53314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74317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041753"/>
            <a:ext cx="3660140" cy="18402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Common </a:t>
            </a:r>
            <a:r>
              <a:rPr dirty="0" sz="1100" spc="-5" b="1">
                <a:latin typeface="Arial"/>
                <a:cs typeface="Arial"/>
              </a:rPr>
              <a:t>Sampling plans: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Single Sampling - Lot is accepted or rejected </a:t>
            </a:r>
            <a:r>
              <a:rPr dirty="0" sz="1100" spc="-10">
                <a:latin typeface="Arial"/>
                <a:cs typeface="Arial"/>
              </a:rPr>
              <a:t>based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on  one </a:t>
            </a:r>
            <a:r>
              <a:rPr dirty="0" sz="1100" spc="-5">
                <a:latin typeface="Arial"/>
                <a:cs typeface="Arial"/>
              </a:rPr>
              <a:t>sampling </a:t>
            </a:r>
            <a:r>
              <a:rPr dirty="0" sz="1100">
                <a:latin typeface="Arial"/>
                <a:cs typeface="Arial"/>
              </a:rPr>
              <a:t>run</a:t>
            </a:r>
            <a:endParaRPr sz="1100">
              <a:latin typeface="Arial"/>
              <a:cs typeface="Arial"/>
            </a:endParaRPr>
          </a:p>
          <a:p>
            <a:pPr marL="289560" marR="1651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Double </a:t>
            </a:r>
            <a:r>
              <a:rPr dirty="0" sz="1100" spc="-5">
                <a:latin typeface="Arial"/>
                <a:cs typeface="Arial"/>
              </a:rPr>
              <a:t>Sampling -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small sample </a:t>
            </a:r>
            <a:r>
              <a:rPr dirty="0" sz="1100" spc="-10">
                <a:latin typeface="Arial"/>
                <a:cs typeface="Arial"/>
              </a:rPr>
              <a:t>size </a:t>
            </a:r>
            <a:r>
              <a:rPr dirty="0" sz="1100" spc="-5">
                <a:latin typeface="Arial"/>
                <a:cs typeface="Arial"/>
              </a:rPr>
              <a:t>is tested. If the  results are not </a:t>
            </a:r>
            <a:r>
              <a:rPr dirty="0" sz="1100" spc="-10">
                <a:latin typeface="Arial"/>
                <a:cs typeface="Arial"/>
              </a:rPr>
              <a:t>conclusive, a </a:t>
            </a:r>
            <a:r>
              <a:rPr dirty="0" sz="1100" spc="-5">
                <a:latin typeface="Arial"/>
                <a:cs typeface="Arial"/>
              </a:rPr>
              <a:t>second sample is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tested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Multiple Sampling - </a:t>
            </a:r>
            <a:r>
              <a:rPr dirty="0" sz="1100" spc="-20">
                <a:latin typeface="Arial"/>
                <a:cs typeface="Arial"/>
              </a:rPr>
              <a:t>Several </a:t>
            </a:r>
            <a:r>
              <a:rPr dirty="0" sz="1100" spc="-5">
                <a:latin typeface="Arial"/>
                <a:cs typeface="Arial"/>
              </a:rPr>
              <a:t>small lots are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sampled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Sampling </a:t>
            </a:r>
            <a:r>
              <a:rPr dirty="0" sz="1100" spc="-15" b="1">
                <a:latin typeface="Arial"/>
                <a:cs typeface="Arial"/>
              </a:rPr>
              <a:t>errors </a:t>
            </a:r>
            <a:r>
              <a:rPr dirty="0" sz="1100" spc="-10" b="1">
                <a:latin typeface="Arial"/>
                <a:cs typeface="Arial"/>
              </a:rPr>
              <a:t>can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occur: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An acceptable </a:t>
            </a:r>
            <a:r>
              <a:rPr dirty="0" sz="1100" spc="-5">
                <a:latin typeface="Arial"/>
                <a:cs typeface="Arial"/>
              </a:rPr>
              <a:t>lot can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rejected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An unacceptable </a:t>
            </a:r>
            <a:r>
              <a:rPr dirty="0" sz="1100" spc="-5">
                <a:latin typeface="Arial"/>
                <a:cs typeface="Arial"/>
              </a:rPr>
              <a:t>lot can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5">
                <a:latin typeface="Arial"/>
                <a:cs typeface="Arial"/>
              </a:rPr>
              <a:t> accepted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Inspection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889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710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0329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2163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681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2001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6718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210169"/>
            <a:ext cx="3202305" cy="15659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4351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Inspection is the </a:t>
            </a:r>
            <a:r>
              <a:rPr dirty="0" sz="1100" spc="-10">
                <a:latin typeface="Arial"/>
                <a:cs typeface="Arial"/>
              </a:rPr>
              <a:t>examination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work product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  determine whether it </a:t>
            </a:r>
            <a:r>
              <a:rPr dirty="0" sz="1100" spc="-10">
                <a:latin typeface="Arial"/>
                <a:cs typeface="Arial"/>
              </a:rPr>
              <a:t>conforms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standards.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Typically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the selection </a:t>
            </a:r>
            <a:r>
              <a:rPr dirty="0" sz="1100" spc="-10">
                <a:latin typeface="Arial"/>
                <a:cs typeface="Arial"/>
              </a:rPr>
              <a:t>and measurement </a:t>
            </a:r>
            <a:r>
              <a:rPr dirty="0" sz="1100" spc="-5">
                <a:latin typeface="Arial"/>
                <a:cs typeface="Arial"/>
              </a:rPr>
              <a:t>of  specific</a:t>
            </a:r>
            <a:r>
              <a:rPr dirty="0" sz="1100" spc="-10">
                <a:latin typeface="Arial"/>
                <a:cs typeface="Arial"/>
              </a:rPr>
              <a:t> characteristics.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instance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timber:</a:t>
            </a:r>
            <a:endParaRPr sz="1100">
              <a:latin typeface="Arial"/>
              <a:cs typeface="Arial"/>
            </a:endParaRPr>
          </a:p>
          <a:p>
            <a:pPr algn="just" marL="289560" marR="2567305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Arial"/>
                <a:cs typeface="Arial"/>
              </a:rPr>
              <a:t>Type  </a:t>
            </a:r>
            <a:r>
              <a:rPr dirty="0" sz="1000" spc="-10">
                <a:latin typeface="Arial"/>
                <a:cs typeface="Arial"/>
              </a:rPr>
              <a:t>Size  Warp  </a:t>
            </a:r>
            <a:r>
              <a:rPr dirty="0" sz="1000" spc="-5">
                <a:latin typeface="Arial"/>
                <a:cs typeface="Arial"/>
              </a:rPr>
              <a:t>Finish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Quality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561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323515"/>
            <a:ext cx="3782695" cy="11722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Quality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degree </a:t>
            </a:r>
            <a:r>
              <a:rPr dirty="0" sz="1100" spc="-5">
                <a:latin typeface="Arial"/>
                <a:cs typeface="Arial"/>
              </a:rPr>
              <a:t>to which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set of inherent characteristics fulfill  requirements, American Society </a:t>
            </a:r>
            <a:r>
              <a:rPr dirty="0" sz="1100" spc="-20">
                <a:latin typeface="Arial"/>
                <a:cs typeface="Arial"/>
              </a:rPr>
              <a:t>for Quality,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2000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critical element is to </a:t>
            </a:r>
            <a:r>
              <a:rPr dirty="0" sz="1100">
                <a:latin typeface="Arial"/>
                <a:cs typeface="Arial"/>
              </a:rPr>
              <a:t>turn </a:t>
            </a:r>
            <a:r>
              <a:rPr dirty="0" sz="1100" spc="-10">
                <a:latin typeface="Arial"/>
                <a:cs typeface="Arial"/>
              </a:rPr>
              <a:t>stakeholder needs, wants and  expectations </a:t>
            </a:r>
            <a:r>
              <a:rPr dirty="0" sz="1100" spc="-5">
                <a:latin typeface="Arial"/>
                <a:cs typeface="Arial"/>
              </a:rPr>
              <a:t>into requirements through </a:t>
            </a:r>
            <a:r>
              <a:rPr dirty="0" sz="1100" spc="-10">
                <a:latin typeface="Arial"/>
                <a:cs typeface="Arial"/>
              </a:rPr>
              <a:t>Stakeholder Analysis,  performed </a:t>
            </a:r>
            <a:r>
              <a:rPr dirty="0" sz="1100" spc="-5">
                <a:latin typeface="Arial"/>
                <a:cs typeface="Arial"/>
              </a:rPr>
              <a:t>during Project </a:t>
            </a:r>
            <a:r>
              <a:rPr dirty="0" sz="1100" spc="-10">
                <a:latin typeface="Arial"/>
                <a:cs typeface="Arial"/>
              </a:rPr>
              <a:t>Scope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Defect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Repair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672982"/>
            <a:ext cx="37077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Action </a:t>
            </a:r>
            <a:r>
              <a:rPr dirty="0" sz="1100" spc="-10">
                <a:latin typeface="Arial"/>
                <a:cs typeface="Arial"/>
              </a:rPr>
              <a:t>taken </a:t>
            </a:r>
            <a:r>
              <a:rPr dirty="0" sz="1100" spc="-5">
                <a:latin typeface="Arial"/>
                <a:cs typeface="Arial"/>
              </a:rPr>
              <a:t>to ensure that product </a:t>
            </a:r>
            <a:r>
              <a:rPr dirty="0" sz="1100" spc="-10">
                <a:latin typeface="Arial"/>
                <a:cs typeface="Arial"/>
              </a:rPr>
              <a:t>defects </a:t>
            </a:r>
            <a:r>
              <a:rPr dirty="0" sz="1100" spc="-5">
                <a:latin typeface="Arial"/>
                <a:cs typeface="Arial"/>
              </a:rPr>
              <a:t>are repaired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brought into compliance with requirements or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specifications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481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403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32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9246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31346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026535" cy="314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546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84861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	Outputs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285"/>
              </a:spcBef>
            </a:pPr>
            <a:r>
              <a:rPr dirty="0" sz="1100" spc="-5" b="1">
                <a:latin typeface="Arial"/>
                <a:cs typeface="Arial"/>
              </a:rPr>
              <a:t>Quality </a:t>
            </a:r>
            <a:r>
              <a:rPr dirty="0" sz="1100" spc="-10" b="1">
                <a:latin typeface="Arial"/>
                <a:cs typeface="Arial"/>
              </a:rPr>
              <a:t>Control Measurements</a:t>
            </a:r>
            <a:endParaRPr sz="1100">
              <a:latin typeface="Arial"/>
              <a:cs typeface="Arial"/>
            </a:endParaRPr>
          </a:p>
          <a:p>
            <a:pPr marL="528955" marR="54673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Measurements </a:t>
            </a:r>
            <a:r>
              <a:rPr dirty="0" sz="1100" spc="-5">
                <a:latin typeface="Arial"/>
                <a:cs typeface="Arial"/>
              </a:rPr>
              <a:t>that are </a:t>
            </a:r>
            <a:r>
              <a:rPr dirty="0" sz="1100" spc="-20">
                <a:latin typeface="Arial"/>
                <a:cs typeface="Arial"/>
              </a:rPr>
              <a:t>fed </a:t>
            </a:r>
            <a:r>
              <a:rPr dirty="0" sz="1100" spc="-15">
                <a:latin typeface="Arial"/>
                <a:cs typeface="Arial"/>
              </a:rPr>
              <a:t>back </a:t>
            </a:r>
            <a:r>
              <a:rPr dirty="0" sz="1100" spc="-5">
                <a:latin typeface="Arial"/>
                <a:cs typeface="Arial"/>
              </a:rPr>
              <a:t>into the Quality  </a:t>
            </a:r>
            <a:r>
              <a:rPr dirty="0" sz="1100" spc="-10">
                <a:latin typeface="Arial"/>
                <a:cs typeface="Arial"/>
              </a:rPr>
              <a:t>Assurance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5" b="1">
                <a:latin typeface="Arial"/>
                <a:cs typeface="Arial"/>
              </a:rPr>
              <a:t>Validated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Re-inspection after </a:t>
            </a:r>
            <a:r>
              <a:rPr dirty="0" sz="1100">
                <a:latin typeface="Arial"/>
                <a:cs typeface="Arial"/>
              </a:rPr>
              <a:t>repair; </a:t>
            </a:r>
            <a:r>
              <a:rPr dirty="0" sz="1100" spc="-5">
                <a:latin typeface="Arial"/>
                <a:cs typeface="Arial"/>
              </a:rPr>
              <a:t>results in either acceptance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  rejection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5" b="1">
                <a:latin typeface="Arial"/>
                <a:cs typeface="Arial"/>
              </a:rPr>
              <a:t>Validated</a:t>
            </a:r>
            <a:r>
              <a:rPr dirty="0" sz="1100" spc="-10" b="1">
                <a:latin typeface="Arial"/>
                <a:cs typeface="Arial"/>
              </a:rPr>
              <a:t> Deliverables</a:t>
            </a:r>
            <a:endParaRPr sz="1100">
              <a:latin typeface="Arial"/>
              <a:cs typeface="Arial"/>
            </a:endParaRPr>
          </a:p>
          <a:p>
            <a:pPr marL="528955" marR="70421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Validation </a:t>
            </a:r>
            <a:r>
              <a:rPr dirty="0" sz="1100" spc="-5">
                <a:latin typeface="Arial"/>
                <a:cs typeface="Arial"/>
              </a:rPr>
              <a:t>that project </a:t>
            </a:r>
            <a:r>
              <a:rPr dirty="0" sz="1100" spc="-10">
                <a:latin typeface="Arial"/>
                <a:cs typeface="Arial"/>
              </a:rPr>
              <a:t>deliverables conform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requirements.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Completed</a:t>
            </a:r>
            <a:r>
              <a:rPr dirty="0" sz="1100" spc="-10">
                <a:latin typeface="Arial"/>
                <a:cs typeface="Arial"/>
              </a:rPr>
              <a:t> Checklists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908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729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930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130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231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431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044950" cy="305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7243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848610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Control	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Recommended Corrective and </a:t>
            </a:r>
            <a:r>
              <a:rPr dirty="0" sz="1100" spc="-15">
                <a:latin typeface="Arial"/>
                <a:cs typeface="Arial"/>
              </a:rPr>
              <a:t>Preventative </a:t>
            </a:r>
            <a:r>
              <a:rPr dirty="0" sz="1100" spc="-5">
                <a:latin typeface="Arial"/>
                <a:cs typeface="Arial"/>
              </a:rPr>
              <a:t>Actions </a:t>
            </a:r>
            <a:r>
              <a:rPr dirty="0" sz="1100" spc="-10">
                <a:latin typeface="Arial"/>
                <a:cs typeface="Arial"/>
              </a:rPr>
              <a:t>must  be </a:t>
            </a:r>
            <a:r>
              <a:rPr dirty="0" sz="1100" spc="-5">
                <a:latin typeface="Arial"/>
                <a:cs typeface="Arial"/>
              </a:rPr>
              <a:t>sent through the </a:t>
            </a:r>
            <a:r>
              <a:rPr dirty="0" sz="1100" spc="-10">
                <a:latin typeface="Arial"/>
                <a:cs typeface="Arial"/>
              </a:rPr>
              <a:t>Integrated Change </a:t>
            </a:r>
            <a:r>
              <a:rPr dirty="0" sz="1100" spc="-5">
                <a:latin typeface="Arial"/>
                <a:cs typeface="Arial"/>
              </a:rPr>
              <a:t>Control Process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actions </a:t>
            </a:r>
            <a:r>
              <a:rPr dirty="0" sz="1100" spc="-10">
                <a:latin typeface="Arial"/>
                <a:cs typeface="Arial"/>
              </a:rPr>
              <a:t>taken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result of </a:t>
            </a:r>
            <a:r>
              <a:rPr dirty="0" sz="1100" spc="-10">
                <a:latin typeface="Arial"/>
                <a:cs typeface="Arial"/>
              </a:rPr>
              <a:t>QC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measurements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Recommended Defect</a:t>
            </a:r>
            <a:r>
              <a:rPr dirty="0" sz="1100" spc="-5" b="1">
                <a:latin typeface="Arial"/>
                <a:cs typeface="Arial"/>
              </a:rPr>
              <a:t> Repair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Repair required to address </a:t>
            </a:r>
            <a:r>
              <a:rPr dirty="0" sz="1100" spc="-10">
                <a:latin typeface="Arial"/>
                <a:cs typeface="Arial"/>
              </a:rPr>
              <a:t>a non-conformance</a:t>
            </a:r>
            <a:endParaRPr sz="1100">
              <a:latin typeface="Arial"/>
              <a:cs typeface="Arial"/>
            </a:endParaRPr>
          </a:p>
          <a:p>
            <a:pPr marL="528955" marR="1516380" indent="-277495">
              <a:lnSpc>
                <a:spcPct val="125299"/>
              </a:lnSpc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 </a:t>
            </a:r>
            <a:r>
              <a:rPr dirty="0" sz="1100" spc="-10" b="1">
                <a:latin typeface="Arial"/>
                <a:cs typeface="Arial"/>
              </a:rPr>
              <a:t>Updates  </a:t>
            </a: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Process </a:t>
            </a:r>
            <a:r>
              <a:rPr dirty="0" sz="1100" spc="-10">
                <a:latin typeface="Arial"/>
                <a:cs typeface="Arial"/>
              </a:rPr>
              <a:t>Improvement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Document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Standards, Procedures, </a:t>
            </a:r>
            <a:r>
              <a:rPr dirty="0" sz="1100" spc="-40">
                <a:latin typeface="Arial"/>
                <a:cs typeface="Arial"/>
              </a:rPr>
              <a:t>Test </a:t>
            </a:r>
            <a:r>
              <a:rPr dirty="0" sz="1100" spc="-10">
                <a:latin typeface="Arial"/>
                <a:cs typeface="Arial"/>
              </a:rPr>
              <a:t>Specs,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 and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23980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080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076793"/>
            <a:ext cx="3812540" cy="1854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0" b="1">
                <a:latin typeface="Arial"/>
                <a:cs typeface="Arial"/>
              </a:rPr>
              <a:t>Grade </a:t>
            </a:r>
            <a:r>
              <a:rPr dirty="0" sz="1100" spc="-5">
                <a:latin typeface="Arial"/>
                <a:cs typeface="Arial"/>
              </a:rPr>
              <a:t>are not the </a:t>
            </a:r>
            <a:r>
              <a:rPr dirty="0" sz="1100" spc="-10">
                <a:latin typeface="Arial"/>
                <a:cs typeface="Arial"/>
              </a:rPr>
              <a:t>same.</a:t>
            </a:r>
            <a:endParaRPr sz="1100">
              <a:latin typeface="Arial"/>
              <a:cs typeface="Arial"/>
            </a:endParaRPr>
          </a:p>
          <a:p>
            <a:pPr marL="12700" marR="1905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Grade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category assigned to products or services </a:t>
            </a:r>
            <a:r>
              <a:rPr dirty="0" sz="1100" spc="-10">
                <a:latin typeface="Arial"/>
                <a:cs typeface="Arial"/>
              </a:rPr>
              <a:t>having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functional use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different </a:t>
            </a:r>
            <a:r>
              <a:rPr dirty="0" sz="1100" spc="-5">
                <a:latin typeface="Arial"/>
                <a:cs typeface="Arial"/>
              </a:rPr>
              <a:t>technical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characteristics.</a:t>
            </a:r>
            <a:endParaRPr sz="1100">
              <a:latin typeface="Arial"/>
              <a:cs typeface="Arial"/>
            </a:endParaRPr>
          </a:p>
          <a:p>
            <a:pPr marL="410845" marR="2856230">
              <a:lnSpc>
                <a:spcPct val="102699"/>
              </a:lnSpc>
            </a:pPr>
            <a:r>
              <a:rPr dirty="0" sz="1100" spc="30">
                <a:latin typeface="Arial"/>
                <a:cs typeface="Arial"/>
              </a:rPr>
              <a:t>5</a:t>
            </a:r>
            <a:r>
              <a:rPr dirty="0" sz="1100" spc="30">
                <a:latin typeface="Verdana"/>
                <a:cs typeface="Verdana"/>
              </a:rPr>
              <a:t>*</a:t>
            </a:r>
            <a:r>
              <a:rPr dirty="0" sz="1100" spc="-170">
                <a:latin typeface="Verdana"/>
                <a:cs typeface="Verdana"/>
              </a:rPr>
              <a:t> </a:t>
            </a:r>
            <a:r>
              <a:rPr dirty="0" sz="1100" spc="-5">
                <a:latin typeface="Arial"/>
                <a:cs typeface="Arial"/>
              </a:rPr>
              <a:t>Hotel  </a:t>
            </a:r>
            <a:r>
              <a:rPr dirty="0" sz="1100" spc="30">
                <a:latin typeface="Arial"/>
                <a:cs typeface="Arial"/>
              </a:rPr>
              <a:t>2</a:t>
            </a:r>
            <a:r>
              <a:rPr dirty="0" sz="1100" spc="30">
                <a:latin typeface="Verdana"/>
                <a:cs typeface="Verdana"/>
              </a:rPr>
              <a:t>*</a:t>
            </a:r>
            <a:r>
              <a:rPr dirty="0" sz="1100" spc="-170">
                <a:latin typeface="Verdana"/>
                <a:cs typeface="Verdana"/>
              </a:rPr>
              <a:t> </a:t>
            </a:r>
            <a:r>
              <a:rPr dirty="0" sz="1100" spc="-5">
                <a:latin typeface="Arial"/>
                <a:cs typeface="Arial"/>
              </a:rPr>
              <a:t>Hotel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Both serve 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function </a:t>
            </a:r>
            <a:r>
              <a:rPr dirty="0" sz="1100" spc="-10">
                <a:latin typeface="Arial"/>
                <a:cs typeface="Arial"/>
              </a:rPr>
              <a:t>(provide a </a:t>
            </a:r>
            <a:r>
              <a:rPr dirty="0" sz="1100" spc="-5">
                <a:latin typeface="Arial"/>
                <a:cs typeface="Arial"/>
              </a:rPr>
              <a:t>bed)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differ greatly  </a:t>
            </a:r>
            <a:r>
              <a:rPr dirty="0" sz="1100" spc="-15">
                <a:latin typeface="Arial"/>
                <a:cs typeface="Arial"/>
              </a:rPr>
              <a:t>technically.</a:t>
            </a:r>
            <a:endParaRPr sz="1100">
              <a:latin typeface="Arial"/>
              <a:cs typeface="Arial"/>
            </a:endParaRPr>
          </a:p>
          <a:p>
            <a:pPr algn="ctr" marL="289560" marR="1468755" indent="-7810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Low </a:t>
            </a:r>
            <a:r>
              <a:rPr dirty="0" sz="1100" spc="-5">
                <a:latin typeface="Arial"/>
                <a:cs typeface="Arial"/>
              </a:rPr>
              <a:t>Quality is </a:t>
            </a:r>
            <a:r>
              <a:rPr dirty="0" sz="1100" spc="-15">
                <a:latin typeface="Arial"/>
                <a:cs typeface="Arial"/>
              </a:rPr>
              <a:t>always </a:t>
            </a:r>
            <a:r>
              <a:rPr dirty="0" sz="1100" spc="-10">
                <a:latin typeface="Arial"/>
                <a:cs typeface="Arial"/>
              </a:rPr>
              <a:t>a problem  </a:t>
            </a:r>
            <a:r>
              <a:rPr dirty="0" sz="1100" spc="-15">
                <a:latin typeface="Arial"/>
                <a:cs typeface="Arial"/>
              </a:rPr>
              <a:t>Low </a:t>
            </a:r>
            <a:r>
              <a:rPr dirty="0" sz="1100" spc="-10">
                <a:latin typeface="Arial"/>
                <a:cs typeface="Arial"/>
              </a:rPr>
              <a:t>Grade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problem</a:t>
            </a:r>
            <a:endParaRPr sz="1100">
              <a:latin typeface="Arial"/>
              <a:cs typeface="Arial"/>
            </a:endParaRPr>
          </a:p>
          <a:p>
            <a:pPr algn="ctr" marR="118999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Ryan </a:t>
            </a:r>
            <a:r>
              <a:rPr dirty="0" sz="1100">
                <a:latin typeface="Arial"/>
                <a:cs typeface="Arial"/>
              </a:rPr>
              <a:t>Air: </a:t>
            </a:r>
            <a:r>
              <a:rPr dirty="0" sz="1100" spc="-15">
                <a:latin typeface="Arial"/>
                <a:cs typeface="Arial"/>
              </a:rPr>
              <a:t>low grade </a:t>
            </a:r>
            <a:r>
              <a:rPr dirty="0" sz="1100" spc="-5">
                <a:latin typeface="Arial"/>
                <a:cs typeface="Arial"/>
              </a:rPr>
              <a:t>(no frills), high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quality.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Precision and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9014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214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268436"/>
            <a:ext cx="3857625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39775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Precision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0" b="1">
                <a:latin typeface="Arial"/>
                <a:cs typeface="Arial"/>
              </a:rPr>
              <a:t>Accuracy </a:t>
            </a:r>
            <a:r>
              <a:rPr dirty="0" sz="1100" spc="-5">
                <a:latin typeface="Arial"/>
                <a:cs typeface="Arial"/>
              </a:rPr>
              <a:t>are not the </a:t>
            </a:r>
            <a:r>
              <a:rPr dirty="0" sz="1100" spc="-10">
                <a:latin typeface="Arial"/>
                <a:cs typeface="Arial"/>
              </a:rPr>
              <a:t>same.  </a:t>
            </a:r>
            <a:r>
              <a:rPr dirty="0" sz="1100" spc="-5">
                <a:latin typeface="Arial"/>
                <a:cs typeface="Arial"/>
              </a:rPr>
              <a:t>Precision is consistency that the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of repeated  </a:t>
            </a:r>
            <a:r>
              <a:rPr dirty="0" sz="1100" spc="-10">
                <a:latin typeface="Arial"/>
                <a:cs typeface="Arial"/>
              </a:rPr>
              <a:t>measurements </a:t>
            </a:r>
            <a:r>
              <a:rPr dirty="0" sz="1100" spc="-5">
                <a:latin typeface="Arial"/>
                <a:cs typeface="Arial"/>
              </a:rPr>
              <a:t>are clustered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little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scatter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Multiple Unit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similarity</a:t>
            </a:r>
            <a:endParaRPr sz="1100">
              <a:latin typeface="Arial"/>
              <a:cs typeface="Arial"/>
            </a:endParaRPr>
          </a:p>
          <a:p>
            <a:pPr marL="289560" marR="5080" indent="-2774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Accuracy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‘close’ the </a:t>
            </a:r>
            <a:r>
              <a:rPr dirty="0" sz="1100" spc="-10">
                <a:latin typeface="Arial"/>
                <a:cs typeface="Arial"/>
              </a:rPr>
              <a:t>measured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is to the real </a:t>
            </a:r>
            <a:r>
              <a:rPr dirty="0" sz="1100" spc="-15">
                <a:latin typeface="Arial"/>
                <a:cs typeface="Arial"/>
              </a:rPr>
              <a:t>value  </a:t>
            </a:r>
            <a:r>
              <a:rPr dirty="0" sz="1100" spc="-10">
                <a:latin typeface="Arial"/>
                <a:cs typeface="Arial"/>
              </a:rPr>
              <a:t>Measurement </a:t>
            </a:r>
            <a:r>
              <a:rPr dirty="0" sz="1100" spc="-5"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Inaccurate measurement </a:t>
            </a:r>
            <a:r>
              <a:rPr dirty="0" sz="1100" spc="-5">
                <a:latin typeface="Arial"/>
                <a:cs typeface="Arial"/>
              </a:rPr>
              <a:t>can yield </a:t>
            </a:r>
            <a:r>
              <a:rPr dirty="0" sz="1100" spc="-15">
                <a:latin typeface="Arial"/>
                <a:cs typeface="Arial"/>
              </a:rPr>
              <a:t>false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precision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QM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PM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832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93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03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133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322386"/>
            <a:ext cx="3835400" cy="1203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Quality </a:t>
            </a:r>
            <a:r>
              <a:rPr dirty="0" sz="1100" spc="-10">
                <a:latin typeface="Arial"/>
                <a:cs typeface="Arial"/>
              </a:rPr>
              <a:t>Management and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 spc="-10">
                <a:latin typeface="Arial"/>
                <a:cs typeface="Arial"/>
              </a:rPr>
              <a:t>recognize  </a:t>
            </a:r>
            <a:r>
              <a:rPr dirty="0" sz="1100" spc="-5">
                <a:latin typeface="Arial"/>
                <a:cs typeface="Arial"/>
              </a:rPr>
              <a:t>the importance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of:</a:t>
            </a:r>
            <a:endParaRPr sz="1100">
              <a:latin typeface="Arial"/>
              <a:cs typeface="Arial"/>
            </a:endParaRPr>
          </a:p>
          <a:p>
            <a:pPr marL="289560" marR="183578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Customer </a:t>
            </a:r>
            <a:r>
              <a:rPr dirty="0" sz="1100" spc="-10">
                <a:latin typeface="Arial"/>
                <a:cs typeface="Arial"/>
              </a:rPr>
              <a:t>Satisfaction  </a:t>
            </a:r>
            <a:r>
              <a:rPr dirty="0" sz="1100" spc="-15">
                <a:latin typeface="Arial"/>
                <a:cs typeface="Arial"/>
              </a:rPr>
              <a:t>Prevention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Inspection 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Responsibility  </a:t>
            </a:r>
            <a:r>
              <a:rPr dirty="0" sz="1100" spc="-10">
                <a:latin typeface="Arial"/>
                <a:cs typeface="Arial"/>
              </a:rPr>
              <a:t>Continuous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Improvement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98361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Quality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Plan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Quality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121192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Planning Process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645" y="1455335"/>
            <a:ext cx="3548226" cy="128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52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Quality Management</dc:title>
  <dcterms:created xsi:type="dcterms:W3CDTF">2020-02-05T16:33:33Z</dcterms:created>
  <dcterms:modified xsi:type="dcterms:W3CDTF">2020-02-05T16:33:33Z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2020-02-05T00:00:00Z</vt:filetime>
  </property>
</Properties>
</file>