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72" r:id="rId14"/>
    <p:sldId id="273" r:id="rId15"/>
    <p:sldId id="274" r:id="rId16"/>
    <p:sldId id="275" r:id="rId17"/>
    <p:sldId id="260" r:id="rId18"/>
    <p:sldId id="269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815102-A1F2-4F55-8DB2-B7F74BB0C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21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17F37-83FC-43F5-96F1-F34A26B986C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8D33A-229A-40A6-B950-CBE1EB885716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98256-72D1-4F1B-8633-9FDF334E347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B7DAE-90F1-4731-9480-D2BA0C821D40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4F996-414B-4B15-B50A-CD212719B795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3D8B2-FE95-4723-AFF2-A709396E9301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5B54-C18A-457C-8F58-A70313F2DAE4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23C34-9462-4F16-89E2-F8C83458A2F4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EC9D-5B6D-482A-9CB4-C3DBD73A4FD9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5782D-FA8B-463F-91DA-1E552764D41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8DC36-50CC-41D6-A86D-96584E5277E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C263C-B39F-4067-AF66-264E144F8867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BE617-6004-4BA8-9FFF-15BF77F27AA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BB34-8C87-4B0A-BFA1-75378E9FF5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3BDCB-6A8C-4DFF-B51A-DFB97E44C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F80A5-23AA-4617-8438-3A2E20A13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057A6-7EA9-41E7-B231-0BEA0C5D33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77D6-FECC-431E-B442-D80BBEE3C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14A0F-3BC2-475A-BC17-9B1B8BF17A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2EA3-7113-4460-914C-27701E8D8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E901-0C8F-43B8-88FB-800521B87E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98A64-C549-4B73-B880-1FEA596131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3800-C6DF-4166-B76F-7C4BA1C6F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4A73-0DE1-444E-A629-46B03AD1AB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86C173-EA3F-484B-994A-556EC61B8E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Project Management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CM4 – CEM4 </a:t>
            </a:r>
            <a:endParaRPr lang="en-IE" dirty="0"/>
          </a:p>
          <a:p>
            <a:pPr eaLnBrk="1" hangingPunct="1"/>
            <a:r>
              <a:rPr lang="en-IE" dirty="0" smtClean="0"/>
              <a:t>2011-2012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Risk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Identification, quantification, mitigation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Decision tree analysis.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Sensitivity analysis.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Procurement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solicitation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source selection.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administration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close out.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Project  Communications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information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progress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storage / archiving.</a:t>
            </a:r>
          </a:p>
          <a:p>
            <a:pPr eaLnBrk="1" hangingPunct="1">
              <a:lnSpc>
                <a:spcPct val="90000"/>
              </a:lnSpc>
            </a:pPr>
            <a:endParaRPr lang="en-IE" sz="2800" smtClean="0"/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Value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planning, 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review.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Coursework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E" dirty="0" smtClean="0"/>
              <a:t>Both CA assignments issued via Moodle on the 19</a:t>
            </a:r>
            <a:r>
              <a:rPr lang="en-IE" baseline="30000" dirty="0" smtClean="0"/>
              <a:t>th</a:t>
            </a:r>
            <a:r>
              <a:rPr lang="en-IE" dirty="0" smtClean="0"/>
              <a:t> of September</a:t>
            </a:r>
          </a:p>
          <a:p>
            <a:r>
              <a:rPr lang="en-IE" dirty="0" smtClean="0"/>
              <a:t>Coursework 1 – due 23</a:t>
            </a:r>
            <a:r>
              <a:rPr lang="en-IE" baseline="30000" dirty="0" smtClean="0"/>
              <a:t>rd</a:t>
            </a:r>
            <a:r>
              <a:rPr lang="en-IE" dirty="0" smtClean="0"/>
              <a:t> November 2011 </a:t>
            </a:r>
          </a:p>
          <a:p>
            <a:pPr lvl="1"/>
            <a:r>
              <a:rPr lang="en-IE" dirty="0" smtClean="0"/>
              <a:t>10% of the 30% allocated</a:t>
            </a:r>
          </a:p>
          <a:p>
            <a:r>
              <a:rPr lang="en-IE" dirty="0"/>
              <a:t>Coursework </a:t>
            </a:r>
            <a:r>
              <a:rPr lang="en-IE" dirty="0" smtClean="0"/>
              <a:t>2 </a:t>
            </a:r>
            <a:r>
              <a:rPr lang="en-IE" dirty="0"/>
              <a:t>– due </a:t>
            </a:r>
            <a:r>
              <a:rPr lang="en-IE" dirty="0" smtClean="0"/>
              <a:t>14</a:t>
            </a:r>
            <a:r>
              <a:rPr lang="en-IE" baseline="30000" dirty="0" smtClean="0"/>
              <a:t>th</a:t>
            </a:r>
            <a:r>
              <a:rPr lang="en-IE" dirty="0" smtClean="0"/>
              <a:t> March 2012 </a:t>
            </a:r>
            <a:endParaRPr lang="en-IE" dirty="0"/>
          </a:p>
          <a:p>
            <a:pPr lvl="1"/>
            <a:r>
              <a:rPr lang="en-IE" dirty="0" smtClean="0"/>
              <a:t>20</a:t>
            </a:r>
            <a:r>
              <a:rPr lang="en-IE" dirty="0"/>
              <a:t>% of the 30% </a:t>
            </a:r>
            <a:r>
              <a:rPr lang="en-IE" dirty="0" smtClean="0"/>
              <a:t>allocated</a:t>
            </a:r>
          </a:p>
          <a:p>
            <a:r>
              <a:rPr lang="en-IE" b="1" dirty="0" smtClean="0"/>
              <a:t>Start them both early….</a:t>
            </a:r>
            <a:endParaRPr lang="en-IE" b="1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5913"/>
            <a:ext cx="68770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90675"/>
            <a:ext cx="68389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5913"/>
            <a:ext cx="68580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1150"/>
            <a:ext cx="6858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What is Expected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Don’t be late…</a:t>
            </a:r>
          </a:p>
          <a:p>
            <a:pPr eaLnBrk="1" hangingPunct="1"/>
            <a:r>
              <a:rPr lang="en-IE" dirty="0" smtClean="0"/>
              <a:t>Read the material provided, and around the subject.</a:t>
            </a:r>
          </a:p>
          <a:p>
            <a:pPr eaLnBrk="1" hangingPunct="1"/>
            <a:r>
              <a:rPr lang="en-IE" dirty="0" smtClean="0"/>
              <a:t>Ask Questions…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IE" smtClean="0"/>
              <a:t>Questions?</a:t>
            </a:r>
            <a:endParaRPr lang="en-GB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IE" dirty="0" smtClean="0"/>
          </a:p>
          <a:p>
            <a:pPr eaLnBrk="1" hangingPunct="1"/>
            <a:endParaRPr lang="en-IE" dirty="0"/>
          </a:p>
          <a:p>
            <a:pPr eaLnBrk="1" hangingPunct="1"/>
            <a:r>
              <a:rPr lang="en-IE" dirty="0" smtClean="0"/>
              <a:t>Paul </a:t>
            </a:r>
            <a:r>
              <a:rPr lang="en-IE" dirty="0" smtClean="0"/>
              <a:t>Vesey, </a:t>
            </a:r>
            <a:r>
              <a:rPr lang="en-IE" sz="2400" dirty="0" smtClean="0"/>
              <a:t>B.Eng. (</a:t>
            </a:r>
            <a:r>
              <a:rPr lang="en-IE" sz="2400" dirty="0" err="1" smtClean="0"/>
              <a:t>Hons</a:t>
            </a:r>
            <a:r>
              <a:rPr lang="en-IE" sz="2400" dirty="0" smtClean="0"/>
              <a:t>), MIE, MIEI</a:t>
            </a:r>
          </a:p>
          <a:p>
            <a:pPr lvl="1" eaLnBrk="1" hangingPunct="1"/>
            <a:r>
              <a:rPr lang="en-IE" dirty="0" smtClean="0"/>
              <a:t>Email paul.vesey@lit.ie</a:t>
            </a:r>
          </a:p>
          <a:p>
            <a:pPr lvl="1" eaLnBrk="1" hangingPunct="1"/>
            <a:r>
              <a:rPr lang="en-IE" dirty="0" smtClean="0"/>
              <a:t>Room 13B09</a:t>
            </a:r>
          </a:p>
          <a:p>
            <a:pPr lvl="1" eaLnBrk="1" hangingPunct="1"/>
            <a:r>
              <a:rPr lang="en-IE" dirty="0" smtClean="0"/>
              <a:t>Internal Tel No. 166</a:t>
            </a:r>
          </a:p>
          <a:p>
            <a:pPr lvl="1" eaLnBrk="1" hangingPunct="1"/>
            <a:r>
              <a:rPr lang="en-IE" dirty="0" smtClean="0"/>
              <a:t>External Tel No. 061 490166</a:t>
            </a:r>
          </a:p>
          <a:p>
            <a:pPr lvl="1" eaLnBrk="1" hangingPunct="1">
              <a:buFontTx/>
              <a:buNone/>
            </a:pPr>
            <a:endParaRPr lang="en-GB" dirty="0" smtClean="0"/>
          </a:p>
        </p:txBody>
      </p:sp>
      <p:pic>
        <p:nvPicPr>
          <p:cNvPr id="1026" name="Picture 2" descr="C:\Users\paul.vesey\Dropbox\Photos\PaulVesey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0"/>
            <a:ext cx="2982838" cy="29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Class Exercise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smtClean="0"/>
              <a:t>Q1 – What do you think Project 		Management is?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Q2 – Why learn about Project Management?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Q3 – What expectations do you have of this 	subject/class?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What to Expect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dirty="0" smtClean="0"/>
              <a:t>Resources will be available on </a:t>
            </a:r>
          </a:p>
          <a:p>
            <a:pPr lvl="1" eaLnBrk="1" hangingPunct="1"/>
            <a:r>
              <a:rPr lang="en-IE" sz="2400" dirty="0" smtClean="0"/>
              <a:t>CM4 - Enrolment password </a:t>
            </a:r>
            <a:r>
              <a:rPr lang="en-IE" sz="2400" dirty="0"/>
              <a:t>‘k97c3no696’.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CEM4 </a:t>
            </a:r>
            <a:r>
              <a:rPr lang="en-IE" sz="2400" dirty="0"/>
              <a:t>- Enrolment password ‘dv0mjg5409’.</a:t>
            </a:r>
            <a:endParaRPr lang="en-IE" sz="2400" dirty="0" smtClean="0"/>
          </a:p>
          <a:p>
            <a:pPr eaLnBrk="1" hangingPunct="1"/>
            <a:r>
              <a:rPr lang="en-IE" sz="2800" dirty="0" smtClean="0"/>
              <a:t>Turn-It-In will be used for assignments. </a:t>
            </a:r>
          </a:p>
          <a:p>
            <a:pPr lvl="1" eaLnBrk="1" hangingPunct="1"/>
            <a:r>
              <a:rPr lang="en-IE" sz="2400" dirty="0" smtClean="0"/>
              <a:t>Class ID Number is ‘4329866’</a:t>
            </a:r>
          </a:p>
          <a:p>
            <a:pPr lvl="1" eaLnBrk="1" hangingPunct="1"/>
            <a:r>
              <a:rPr lang="en-IE" sz="2400" dirty="0" smtClean="0"/>
              <a:t>Enrolment Password is </a:t>
            </a:r>
            <a:r>
              <a:rPr lang="en-IE" sz="2400" dirty="0"/>
              <a:t>‘knr58943ub452’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You may have to create a ‘User Profile’</a:t>
            </a:r>
          </a:p>
          <a:p>
            <a:pPr eaLnBrk="1" hangingPunct="1"/>
            <a:r>
              <a:rPr lang="en-IE" sz="2800" dirty="0" smtClean="0"/>
              <a:t>Attendance and Lectures </a:t>
            </a:r>
            <a:r>
              <a:rPr lang="en-IE" sz="2800" i="1" u="sng" dirty="0" smtClean="0"/>
              <a:t>and</a:t>
            </a:r>
            <a:r>
              <a:rPr lang="en-IE" sz="2800" dirty="0" smtClean="0"/>
              <a:t> Tutorials is vital.</a:t>
            </a:r>
          </a:p>
          <a:p>
            <a:pPr lvl="1" eaLnBrk="1" hangingPunct="1"/>
            <a:endParaRPr lang="en-IE" sz="2400" dirty="0" smtClean="0"/>
          </a:p>
          <a:p>
            <a:pPr eaLnBrk="1" hangingPunct="1"/>
            <a:endParaRPr lang="en-IE" sz="2800" dirty="0" smtClean="0"/>
          </a:p>
          <a:p>
            <a:pPr eaLnBrk="1" hangingPunct="1"/>
            <a:endParaRPr lang="en-GB" sz="2800" dirty="0" smtClean="0"/>
          </a:p>
        </p:txBody>
      </p:sp>
      <p:pic>
        <p:nvPicPr>
          <p:cNvPr id="5124" name="Picture 4" descr="ti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8165" y="3933056"/>
            <a:ext cx="2016125" cy="114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 descr="moodle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1497013"/>
            <a:ext cx="2232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Course Text</a:t>
            </a:r>
            <a:endParaRPr lang="en-GB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72" y="1600200"/>
            <a:ext cx="4857784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A Guide to the Project Management Body of Knowledge – 4</a:t>
            </a:r>
            <a:r>
              <a:rPr lang="en-IE" sz="2800" baseline="30000" dirty="0" smtClean="0"/>
              <a:t>th</a:t>
            </a:r>
            <a:r>
              <a:rPr lang="en-IE" sz="2800" dirty="0" smtClean="0"/>
              <a:t> Edition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Published by The Project Management Institute (PMI)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ISBN 978-1-933890-51-7</a:t>
            </a:r>
            <a:endParaRPr lang="en-GB" sz="2800" dirty="0" smtClean="0"/>
          </a:p>
        </p:txBody>
      </p:sp>
      <p:pic>
        <p:nvPicPr>
          <p:cNvPr id="5" name="Picture 4" descr="PMBOK 4th Edi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214422"/>
            <a:ext cx="3929058" cy="542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2 hours Lectures per week</a:t>
            </a:r>
          </a:p>
          <a:p>
            <a:pPr eaLnBrk="1" hangingPunct="1"/>
            <a:r>
              <a:rPr lang="en-IE" dirty="0" smtClean="0"/>
              <a:t>1 hour Tutorial per week</a:t>
            </a:r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70% Examination</a:t>
            </a:r>
          </a:p>
          <a:p>
            <a:pPr eaLnBrk="1" hangingPunct="1"/>
            <a:r>
              <a:rPr lang="en-IE" dirty="0" smtClean="0"/>
              <a:t>30% Coursework</a:t>
            </a:r>
          </a:p>
          <a:p>
            <a:pPr marL="0" indent="0" eaLnBrk="1" hangingPunct="1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Management 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Introduction to Project Management and the Project Management Process.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Project Management Body of Knowledge (PMBOK).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Systems Theory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Team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Role of the project manager and the project team.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Effective teams.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Conflict resolution within the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I.E.I. Code of Ethical Conduct.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smtClean="0"/>
              <a:t>The Planning  and  Scheduling  Process</a:t>
            </a:r>
          </a:p>
          <a:p>
            <a:pPr lvl="1" eaLnBrk="1" hangingPunct="1"/>
            <a:r>
              <a:rPr lang="en-IE" sz="2400" smtClean="0"/>
              <a:t>Conceptualisation / scope management,</a:t>
            </a:r>
          </a:p>
          <a:p>
            <a:pPr lvl="1" eaLnBrk="1" hangingPunct="1"/>
            <a:r>
              <a:rPr lang="en-IE" sz="2400" smtClean="0"/>
              <a:t>project time management,</a:t>
            </a:r>
          </a:p>
          <a:p>
            <a:pPr lvl="1" eaLnBrk="1" hangingPunct="1"/>
            <a:r>
              <a:rPr lang="en-IE" sz="2400" smtClean="0"/>
              <a:t>project cost management</a:t>
            </a:r>
          </a:p>
          <a:p>
            <a:pPr lvl="1" eaLnBrk="1" hangingPunct="1"/>
            <a:endParaRPr lang="en-IE" sz="2400" smtClean="0"/>
          </a:p>
          <a:p>
            <a:pPr eaLnBrk="1" hangingPunct="1"/>
            <a:r>
              <a:rPr lang="en-IE" sz="2800" smtClean="0"/>
              <a:t>Methods  of  Measuring  Work  Progress</a:t>
            </a:r>
          </a:p>
          <a:p>
            <a:pPr lvl="1" eaLnBrk="1" hangingPunct="1"/>
            <a:r>
              <a:rPr lang="en-IE" sz="2400" smtClean="0"/>
              <a:t>Updating of schedules (bar charts, networks, line of  balance, time chainage).</a:t>
            </a:r>
          </a:p>
          <a:p>
            <a:pPr lvl="1" eaLnBrk="1" hangingPunct="1"/>
            <a:r>
              <a:rPr lang="en-IE" sz="2400" smtClean="0"/>
              <a:t>Earned value and forecasting.</a:t>
            </a:r>
          </a:p>
          <a:p>
            <a:pPr lvl="1" eaLnBrk="1" hangingPunct="1"/>
            <a:r>
              <a:rPr lang="en-IE" sz="2400" smtClean="0"/>
              <a:t>Trend analysis.</a:t>
            </a:r>
          </a:p>
          <a:p>
            <a:pPr eaLnBrk="1" hangingPunct="1"/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Human  Resource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Staffing,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motivation, leadership, groups,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power, delegation, authority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performance appraisal.</a:t>
            </a:r>
          </a:p>
          <a:p>
            <a:pPr lvl="1" eaLnBrk="1" hangingPunct="1">
              <a:lnSpc>
                <a:spcPct val="80000"/>
              </a:lnSpc>
            </a:pPr>
            <a:endParaRPr lang="en-IE" sz="24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Quality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Policy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assurance,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control,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improvement.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460</Words>
  <Application>Microsoft Office PowerPoint</Application>
  <PresentationFormat>On-screen Show (4:3)</PresentationFormat>
  <Paragraphs>132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Project Management</vt:lpstr>
      <vt:lpstr>PowerPoint Presentation</vt:lpstr>
      <vt:lpstr>Class Exercise</vt:lpstr>
      <vt:lpstr>What to Expect</vt:lpstr>
      <vt:lpstr>Course Text</vt:lpstr>
      <vt:lpstr>Syllabus</vt:lpstr>
      <vt:lpstr>Syllabus</vt:lpstr>
      <vt:lpstr>Syllabus</vt:lpstr>
      <vt:lpstr>Syllabus</vt:lpstr>
      <vt:lpstr>Syllabus</vt:lpstr>
      <vt:lpstr>Syllabus</vt:lpstr>
      <vt:lpstr>Coursework</vt:lpstr>
      <vt:lpstr>What to Expect</vt:lpstr>
      <vt:lpstr>What to Expect</vt:lpstr>
      <vt:lpstr>What to Expect</vt:lpstr>
      <vt:lpstr>What to Expect</vt:lpstr>
      <vt:lpstr>What is Expected</vt:lpstr>
      <vt:lpstr>Questions?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paul.vesey</dc:creator>
  <cp:lastModifiedBy>Paul.Vesey</cp:lastModifiedBy>
  <cp:revision>37</cp:revision>
  <dcterms:created xsi:type="dcterms:W3CDTF">2007-09-12T12:53:20Z</dcterms:created>
  <dcterms:modified xsi:type="dcterms:W3CDTF">2011-09-19T12:57:37Z</dcterms:modified>
</cp:coreProperties>
</file>