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3" r:id="rId2"/>
    <p:sldId id="359" r:id="rId3"/>
    <p:sldId id="360" r:id="rId4"/>
    <p:sldId id="361" r:id="rId5"/>
    <p:sldId id="362" r:id="rId6"/>
    <p:sldId id="363" r:id="rId7"/>
    <p:sldId id="340" r:id="rId8"/>
    <p:sldId id="343" r:id="rId9"/>
    <p:sldId id="341" r:id="rId10"/>
    <p:sldId id="328" r:id="rId11"/>
    <p:sldId id="338" r:id="rId12"/>
    <p:sldId id="342" r:id="rId13"/>
    <p:sldId id="339" r:id="rId14"/>
    <p:sldId id="329" r:id="rId15"/>
    <p:sldId id="344" r:id="rId16"/>
    <p:sldId id="347" r:id="rId17"/>
    <p:sldId id="346" r:id="rId18"/>
    <p:sldId id="364" r:id="rId19"/>
    <p:sldId id="331" r:id="rId20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FFFF66"/>
    <a:srgbClr val="CC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49" autoAdjust="0"/>
    <p:restoredTop sz="94660"/>
  </p:normalViewPr>
  <p:slideViewPr>
    <p:cSldViewPr>
      <p:cViewPr varScale="1">
        <p:scale>
          <a:sx n="78" d="100"/>
          <a:sy n="78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fld id="{9F08AA9B-5172-4836-B238-90771F7A51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>
                <a:latin typeface="Arial" pitchFamily="34" charset="0"/>
              </a:defRPr>
            </a:lvl1pPr>
          </a:lstStyle>
          <a:p>
            <a:pPr>
              <a:defRPr/>
            </a:pPr>
            <a:fld id="{CB0816A8-FF8C-4B4C-9255-0D1741A53A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7C56C-4359-4B97-8137-1CFA9D0403DE}" type="slidenum">
              <a:rPr lang="en-GB">
                <a:latin typeface="Arial" charset="0"/>
              </a:rPr>
              <a:pPr/>
              <a:t>1</a:t>
            </a:fld>
            <a:endParaRPr lang="en-GB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75DC4-03C2-4AED-B849-C31911D7FB26}" type="slidenum">
              <a:rPr lang="en-GB">
                <a:latin typeface="Arial" charset="0"/>
              </a:rPr>
              <a:pPr/>
              <a:t>10</a:t>
            </a:fld>
            <a:endParaRPr lang="en-GB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F0C3A-78C8-43E7-A044-D5C31781C52F}" type="slidenum">
              <a:rPr lang="en-GB">
                <a:latin typeface="Arial" charset="0"/>
              </a:rPr>
              <a:pPr/>
              <a:t>11</a:t>
            </a:fld>
            <a:endParaRPr lang="en-GB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AF496-12C8-4C2A-B935-831C7D729DCF}" type="slidenum">
              <a:rPr lang="en-GB">
                <a:latin typeface="Arial" charset="0"/>
              </a:rPr>
              <a:pPr/>
              <a:t>12</a:t>
            </a:fld>
            <a:endParaRPr lang="en-GB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0F1BE-F0C1-4B30-A608-BD158195BB9F}" type="slidenum">
              <a:rPr lang="en-GB">
                <a:latin typeface="Arial" charset="0"/>
              </a:rPr>
              <a:pPr/>
              <a:t>13</a:t>
            </a:fld>
            <a:endParaRPr lang="en-GB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8BC2B-4F1E-45AA-8F56-8D06668C645C}" type="slidenum">
              <a:rPr lang="en-GB">
                <a:latin typeface="Arial" charset="0"/>
              </a:rPr>
              <a:pPr/>
              <a:t>14</a:t>
            </a:fld>
            <a:endParaRPr lang="en-GB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4C5BA-8706-4FBA-954D-257927423DA3}" type="slidenum">
              <a:rPr lang="en-GB">
                <a:latin typeface="Arial" charset="0"/>
              </a:rPr>
              <a:pPr/>
              <a:t>15</a:t>
            </a:fld>
            <a:endParaRPr lang="en-GB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7ADE0-0AC8-4E70-B243-A20066CB155B}" type="slidenum">
              <a:rPr lang="en-GB">
                <a:latin typeface="Arial" charset="0"/>
              </a:rPr>
              <a:pPr/>
              <a:t>16</a:t>
            </a:fld>
            <a:endParaRPr lang="en-GB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EEB0A-FCE0-40C7-885F-E0F25A464A23}" type="slidenum">
              <a:rPr lang="en-GB">
                <a:latin typeface="Arial" charset="0"/>
              </a:rPr>
              <a:pPr/>
              <a:t>17</a:t>
            </a:fld>
            <a:endParaRPr lang="en-GB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EEB0A-FCE0-40C7-885F-E0F25A464A23}" type="slidenum">
              <a:rPr lang="en-GB">
                <a:latin typeface="Arial" charset="0"/>
              </a:rPr>
              <a:pPr/>
              <a:t>18</a:t>
            </a:fld>
            <a:endParaRPr lang="en-GB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67073-E391-4B41-AE41-943D2C932F80}" type="slidenum">
              <a:rPr lang="en-GB">
                <a:latin typeface="Arial" charset="0"/>
              </a:rPr>
              <a:pPr/>
              <a:t>19</a:t>
            </a:fld>
            <a:endParaRPr lang="en-GB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EC13-762C-49DC-8293-7CB49334E9B7}" type="slidenum">
              <a:rPr lang="en-GB">
                <a:latin typeface="Arial" charset="0"/>
              </a:rPr>
              <a:pPr/>
              <a:t>2</a:t>
            </a:fld>
            <a:endParaRPr lang="en-GB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B4666-65C7-4608-BB03-8910E82A8BC9}" type="slidenum">
              <a:rPr lang="en-GB">
                <a:latin typeface="Arial" charset="0"/>
              </a:rPr>
              <a:pPr/>
              <a:t>3</a:t>
            </a:fld>
            <a:endParaRPr lang="en-GB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69B1D-391B-4DFC-BAD9-596D95A03DFA}" type="slidenum">
              <a:rPr lang="en-GB">
                <a:latin typeface="Arial" charset="0"/>
              </a:rPr>
              <a:pPr/>
              <a:t>4</a:t>
            </a:fld>
            <a:endParaRPr lang="en-GB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AE067-00DB-4B03-A25C-96FB20DF0A56}" type="slidenum">
              <a:rPr lang="en-GB">
                <a:latin typeface="Arial" charset="0"/>
              </a:rPr>
              <a:pPr/>
              <a:t>5</a:t>
            </a:fld>
            <a:endParaRPr lang="en-GB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46280-F601-4D30-A0F1-ED4FAF444A0E}" type="slidenum">
              <a:rPr lang="en-GB">
                <a:latin typeface="Arial" charset="0"/>
              </a:rPr>
              <a:pPr/>
              <a:t>6</a:t>
            </a:fld>
            <a:endParaRPr lang="en-GB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F61D9-A091-4DBA-A42C-77F2455CCAB0}" type="slidenum">
              <a:rPr lang="en-GB">
                <a:latin typeface="Arial" charset="0"/>
              </a:rPr>
              <a:pPr/>
              <a:t>7</a:t>
            </a:fld>
            <a:endParaRPr lang="en-GB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431F6-DD06-4B69-A9ED-633AFCBB4A6B}" type="slidenum">
              <a:rPr lang="en-GB">
                <a:latin typeface="Arial" charset="0"/>
              </a:rPr>
              <a:pPr/>
              <a:t>8</a:t>
            </a:fld>
            <a:endParaRPr lang="en-GB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9FA14-445A-4E1C-B413-F8BA8A392D66}" type="slidenum">
              <a:rPr lang="en-GB">
                <a:latin typeface="Arial" charset="0"/>
              </a:rPr>
              <a:pPr/>
              <a:t>9</a:t>
            </a:fld>
            <a:endParaRPr lang="en-GB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94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94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885113" y="6545263"/>
            <a:ext cx="1258887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  <a:buFontTx/>
              <a:buNone/>
              <a:defRPr/>
            </a:pPr>
            <a:r>
              <a:rPr lang="en-IE" sz="1600" b="0">
                <a:latin typeface="Arial" pitchFamily="34" charset="0"/>
              </a:rPr>
              <a:t>Slide </a:t>
            </a:r>
            <a:fld id="{455026C4-D492-43E9-A9CC-00DE7958B884}" type="slidenum">
              <a:rPr lang="en-IE" sz="1600" b="0">
                <a:latin typeface="Arial" pitchFamily="34" charset="0"/>
              </a:rPr>
              <a:pPr marL="342900" indent="-342900"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600" b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Project Time Management</a:t>
            </a:r>
            <a:br>
              <a:rPr lang="en-US" sz="4000" smtClean="0"/>
            </a:br>
            <a:r>
              <a:rPr lang="en-US" sz="4000" smtClean="0"/>
              <a:t>(Cont.)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b="1" smtClean="0"/>
              <a:t>Project Management</a:t>
            </a:r>
          </a:p>
          <a:p>
            <a:pPr eaLnBrk="1" hangingPunct="1"/>
            <a:r>
              <a:rPr lang="en-IE" b="1" smtClean="0"/>
              <a:t>Year 4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dirty="0" smtClean="0"/>
              <a:t>Control Schedule</a:t>
            </a:r>
            <a:endParaRPr lang="en-GB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68863"/>
            <a:ext cx="8229600" cy="1800225"/>
          </a:xfrm>
        </p:spPr>
        <p:txBody>
          <a:bodyPr/>
          <a:lstStyle/>
          <a:p>
            <a:pPr eaLnBrk="1" hangingPunct="1"/>
            <a:r>
              <a:rPr lang="en-IE" smtClean="0"/>
              <a:t>Part of the Monitoring &amp; Controlling Process Group</a:t>
            </a:r>
            <a:endParaRPr lang="en-GB" smtClean="0"/>
          </a:p>
        </p:txBody>
      </p:sp>
      <p:pic>
        <p:nvPicPr>
          <p:cNvPr id="5" name="Picture 4" descr="Fig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285860"/>
            <a:ext cx="8643998" cy="2803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dirty="0" smtClean="0"/>
              <a:t>Control Schedule</a:t>
            </a:r>
            <a:endParaRPr lang="en-GB" sz="40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Schedule Control is concerned with</a:t>
            </a:r>
          </a:p>
          <a:p>
            <a:pPr lvl="1" eaLnBrk="1" hangingPunct="1"/>
            <a:r>
              <a:rPr lang="en-IE" smtClean="0"/>
              <a:t>Determining the current status of the project schedule</a:t>
            </a:r>
          </a:p>
          <a:p>
            <a:pPr lvl="1" eaLnBrk="1" hangingPunct="1"/>
            <a:r>
              <a:rPr lang="en-IE" smtClean="0"/>
              <a:t>Influencing the factors that create schedule changes</a:t>
            </a:r>
          </a:p>
          <a:p>
            <a:pPr lvl="1" eaLnBrk="1" hangingPunct="1"/>
            <a:r>
              <a:rPr lang="en-IE" smtClean="0"/>
              <a:t>Determining that the project schedule has changed</a:t>
            </a:r>
          </a:p>
          <a:p>
            <a:pPr lvl="1" eaLnBrk="1" hangingPunct="1"/>
            <a:r>
              <a:rPr lang="en-IE" smtClean="0"/>
              <a:t>Managing the actual changes </a:t>
            </a:r>
            <a:r>
              <a:rPr lang="en-IE" b="1" u="sng" smtClean="0"/>
              <a:t>as they occur</a:t>
            </a:r>
            <a:endParaRPr lang="en-GB" b="1" u="sng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dirty="0" smtClean="0"/>
              <a:t>Control Schedule</a:t>
            </a:r>
            <a:endParaRPr lang="en-GB" sz="40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Inputs</a:t>
            </a:r>
          </a:p>
          <a:p>
            <a:pPr lvl="1" eaLnBrk="1" hangingPunct="1"/>
            <a:r>
              <a:rPr lang="en-IE" dirty="0" smtClean="0"/>
              <a:t>Project Management </a:t>
            </a:r>
            <a:r>
              <a:rPr lang="en-IE" dirty="0" smtClean="0"/>
              <a:t>Plan</a:t>
            </a:r>
          </a:p>
          <a:p>
            <a:pPr lvl="2" eaLnBrk="1" hangingPunct="1"/>
            <a:r>
              <a:rPr lang="en-IE" dirty="0" smtClean="0"/>
              <a:t>Schedule Management Plan is part </a:t>
            </a:r>
            <a:r>
              <a:rPr lang="en-IE" dirty="0" smtClean="0"/>
              <a:t>of overall Project Management Plan</a:t>
            </a:r>
          </a:p>
          <a:p>
            <a:pPr lvl="2" eaLnBrk="1" hangingPunct="1"/>
            <a:r>
              <a:rPr lang="en-IE" dirty="0" smtClean="0"/>
              <a:t>States how the Schedule will be managed and controlled</a:t>
            </a:r>
          </a:p>
          <a:p>
            <a:pPr lvl="3" eaLnBrk="1" hangingPunct="1"/>
            <a:r>
              <a:rPr lang="en-IE" dirty="0" smtClean="0"/>
              <a:t>Version number, circulation, processes, etc.</a:t>
            </a:r>
          </a:p>
          <a:p>
            <a:pPr lvl="1" eaLnBrk="1" hangingPunct="1"/>
            <a:r>
              <a:rPr lang="en-IE" dirty="0" smtClean="0"/>
              <a:t>Project Schedule</a:t>
            </a:r>
            <a:endParaRPr lang="en-IE" dirty="0" smtClean="0"/>
          </a:p>
          <a:p>
            <a:pPr lvl="2" eaLnBrk="1" hangingPunct="1"/>
            <a:r>
              <a:rPr lang="en-IE" dirty="0" smtClean="0"/>
              <a:t>Initial Approved Project Schedule</a:t>
            </a:r>
          </a:p>
          <a:p>
            <a:pPr lvl="2" eaLnBrk="1" hangingPunct="1"/>
            <a:r>
              <a:rPr lang="en-IE" dirty="0" smtClean="0"/>
              <a:t>Controlled Updated version of Approved Project Schedule</a:t>
            </a:r>
          </a:p>
          <a:p>
            <a:pPr lvl="2" eaLnBrk="1" hangingPunct="1"/>
            <a:r>
              <a:rPr lang="en-IE" dirty="0" smtClean="0"/>
              <a:t>Used as a yardstick against which project progress and performance is measured</a:t>
            </a:r>
            <a:endParaRPr lang="en-GB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dirty="0" smtClean="0"/>
              <a:t>Control Schedule</a:t>
            </a:r>
            <a:endParaRPr lang="en-GB" sz="40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903913"/>
          </a:xfrm>
        </p:spPr>
        <p:txBody>
          <a:bodyPr/>
          <a:lstStyle/>
          <a:p>
            <a:pPr eaLnBrk="1" hangingPunct="1"/>
            <a:r>
              <a:rPr lang="en-IE" dirty="0" smtClean="0"/>
              <a:t>Inputs</a:t>
            </a:r>
          </a:p>
          <a:p>
            <a:pPr lvl="1" eaLnBrk="1" hangingPunct="1"/>
            <a:r>
              <a:rPr lang="en-IE" dirty="0" smtClean="0"/>
              <a:t>Work Performance Information</a:t>
            </a:r>
          </a:p>
          <a:p>
            <a:pPr lvl="2" eaLnBrk="1" hangingPunct="1"/>
            <a:r>
              <a:rPr lang="en-IE" dirty="0" smtClean="0"/>
              <a:t>Performance Reports</a:t>
            </a:r>
            <a:endParaRPr lang="en-IE" dirty="0" smtClean="0"/>
          </a:p>
          <a:p>
            <a:pPr lvl="2" eaLnBrk="1" hangingPunct="1"/>
            <a:r>
              <a:rPr lang="en-IE" dirty="0" smtClean="0"/>
              <a:t>Contain Information on schedule performance</a:t>
            </a:r>
          </a:p>
          <a:p>
            <a:pPr lvl="3" eaLnBrk="1" hangingPunct="1"/>
            <a:r>
              <a:rPr lang="en-IE" dirty="0" smtClean="0"/>
              <a:t>Planned v. Actual start dates, completion dates, milestones, etc. (Ms Project </a:t>
            </a:r>
            <a:r>
              <a:rPr lang="en-IE" dirty="0" err="1" smtClean="0"/>
              <a:t>View|Table:Tracking</a:t>
            </a:r>
            <a:r>
              <a:rPr lang="en-IE" dirty="0" smtClean="0"/>
              <a:t>)</a:t>
            </a:r>
          </a:p>
          <a:p>
            <a:pPr lvl="2" eaLnBrk="1" hangingPunct="1"/>
            <a:r>
              <a:rPr lang="en-IE" dirty="0" smtClean="0"/>
              <a:t>Also highlight potential issues before they arise</a:t>
            </a:r>
          </a:p>
          <a:p>
            <a:pPr lvl="3" eaLnBrk="1" hangingPunct="1"/>
            <a:r>
              <a:rPr lang="en-IE" dirty="0" smtClean="0"/>
              <a:t>‘look-aheads’</a:t>
            </a:r>
          </a:p>
          <a:p>
            <a:pPr lvl="1" eaLnBrk="1" hangingPunct="1"/>
            <a:r>
              <a:rPr lang="en-IE" dirty="0" smtClean="0"/>
              <a:t>Organisational Process Assets</a:t>
            </a:r>
            <a:endParaRPr lang="en-IE" dirty="0" smtClean="0"/>
          </a:p>
        </p:txBody>
      </p:sp>
      <p:pic>
        <p:nvPicPr>
          <p:cNvPr id="14340" name="Picture 4" descr="TimeTrack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970" y="4786322"/>
            <a:ext cx="8713310" cy="167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Control Schedule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Tools &amp; Techniques</a:t>
            </a:r>
          </a:p>
          <a:p>
            <a:pPr lvl="1" eaLnBrk="1" hangingPunct="1"/>
            <a:r>
              <a:rPr lang="en-IE" smtClean="0"/>
              <a:t>Progress Reports</a:t>
            </a:r>
          </a:p>
          <a:p>
            <a:pPr lvl="2" eaLnBrk="1" hangingPunct="1"/>
            <a:r>
              <a:rPr lang="en-IE" smtClean="0"/>
              <a:t>Information on actual start and finish dates, rates of progress, </a:t>
            </a:r>
          </a:p>
          <a:p>
            <a:pPr lvl="2" eaLnBrk="1" hangingPunct="1"/>
            <a:r>
              <a:rPr lang="en-IE" smtClean="0"/>
              <a:t>Potential issues arising (unforeseen ground conditions)</a:t>
            </a:r>
          </a:p>
          <a:p>
            <a:pPr lvl="2" eaLnBrk="1" hangingPunct="1"/>
            <a:r>
              <a:rPr lang="en-IE" smtClean="0"/>
              <a:t>Earned Value</a:t>
            </a:r>
          </a:p>
          <a:p>
            <a:pPr lvl="1" eaLnBrk="1" hangingPunct="1"/>
            <a:r>
              <a:rPr lang="en-IE" smtClean="0"/>
              <a:t>Schedule Change Control System</a:t>
            </a:r>
          </a:p>
          <a:p>
            <a:pPr lvl="2" eaLnBrk="1" hangingPunct="1"/>
            <a:r>
              <a:rPr lang="en-IE" smtClean="0"/>
              <a:t>Details the processes that need to be undertaken to modify the project schedule.</a:t>
            </a:r>
          </a:p>
          <a:p>
            <a:pPr lvl="3" eaLnBrk="1" hangingPunct="1"/>
            <a:r>
              <a:rPr lang="en-IE" smtClean="0"/>
              <a:t>Tracking Systems, Approvals, etc.</a:t>
            </a:r>
          </a:p>
          <a:p>
            <a:pPr lvl="2" eaLnBrk="1" hangingPunct="1"/>
            <a:r>
              <a:rPr lang="en-IE" smtClean="0"/>
              <a:t>Part of the Integrated Change Control Process</a:t>
            </a:r>
            <a:endParaRPr lang="en-GB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20725"/>
          </a:xfrm>
        </p:spPr>
        <p:txBody>
          <a:bodyPr/>
          <a:lstStyle/>
          <a:p>
            <a:pPr eaLnBrk="1" hangingPunct="1"/>
            <a:r>
              <a:rPr lang="en-IE" dirty="0" smtClean="0"/>
              <a:t>Control Schedule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5616575"/>
          </a:xfrm>
        </p:spPr>
        <p:txBody>
          <a:bodyPr/>
          <a:lstStyle/>
          <a:p>
            <a:pPr eaLnBrk="1" hangingPunct="1"/>
            <a:r>
              <a:rPr lang="en-IE" dirty="0" smtClean="0"/>
              <a:t>Tools &amp; Techniques</a:t>
            </a:r>
          </a:p>
          <a:p>
            <a:pPr lvl="1" eaLnBrk="1" hangingPunct="1"/>
            <a:r>
              <a:rPr lang="en-IE" dirty="0" smtClean="0"/>
              <a:t>Performance Measurement</a:t>
            </a:r>
          </a:p>
          <a:p>
            <a:pPr lvl="2" eaLnBrk="1" hangingPunct="1"/>
            <a:r>
              <a:rPr lang="en-IE" dirty="0" smtClean="0"/>
              <a:t>Schedule Variance (SV) and Schedule Performance Index (SPI); used to assess the magnitude of project schedule </a:t>
            </a:r>
            <a:r>
              <a:rPr lang="en-IE" dirty="0" smtClean="0"/>
              <a:t>variations; all part of Earned Value Management System</a:t>
            </a:r>
            <a:endParaRPr lang="en-IE" dirty="0" smtClean="0"/>
          </a:p>
          <a:p>
            <a:pPr lvl="1" eaLnBrk="1" hangingPunct="1"/>
            <a:r>
              <a:rPr lang="en-IE" dirty="0" smtClean="0"/>
              <a:t>Project Management Software</a:t>
            </a:r>
          </a:p>
          <a:p>
            <a:pPr lvl="2" eaLnBrk="1" hangingPunct="1"/>
            <a:r>
              <a:rPr lang="en-IE" dirty="0" smtClean="0"/>
              <a:t>MS Project, et al</a:t>
            </a:r>
          </a:p>
          <a:p>
            <a:pPr lvl="1" eaLnBrk="1" hangingPunct="1"/>
            <a:r>
              <a:rPr lang="en-IE" dirty="0" smtClean="0"/>
              <a:t>Variance Analysis</a:t>
            </a:r>
          </a:p>
          <a:p>
            <a:pPr lvl="2" eaLnBrk="1" hangingPunct="1"/>
            <a:r>
              <a:rPr lang="en-IE" dirty="0" smtClean="0"/>
              <a:t>Comparison of target dates with actual and forecast dates</a:t>
            </a:r>
          </a:p>
          <a:p>
            <a:pPr lvl="2" eaLnBrk="1" hangingPunct="1"/>
            <a:r>
              <a:rPr lang="en-IE" dirty="0" smtClean="0"/>
              <a:t>Identification of trends and magnitudes of variances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/>
          <a:lstStyle/>
          <a:p>
            <a:pPr eaLnBrk="1" hangingPunct="1"/>
            <a:r>
              <a:rPr lang="en-IE" dirty="0" smtClean="0"/>
              <a:t>Control Schedule</a:t>
            </a:r>
            <a:endParaRPr lang="en-GB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4824413"/>
          </a:xfrm>
        </p:spPr>
        <p:txBody>
          <a:bodyPr/>
          <a:lstStyle/>
          <a:p>
            <a:pPr eaLnBrk="1" hangingPunct="1"/>
            <a:r>
              <a:rPr lang="en-IE" smtClean="0"/>
              <a:t>Tools &amp; Techniques</a:t>
            </a:r>
          </a:p>
          <a:p>
            <a:pPr lvl="1" eaLnBrk="1" hangingPunct="1"/>
            <a:r>
              <a:rPr lang="en-IE" smtClean="0"/>
              <a:t>Schedule Comparison Bar Charts</a:t>
            </a:r>
          </a:p>
          <a:p>
            <a:pPr lvl="2" eaLnBrk="1" hangingPunct="1"/>
            <a:r>
              <a:rPr lang="en-IE" smtClean="0"/>
              <a:t>e.g. MS Project %age completion</a:t>
            </a:r>
            <a:endParaRPr lang="en-GB" smtClean="0"/>
          </a:p>
        </p:txBody>
      </p:sp>
      <p:pic>
        <p:nvPicPr>
          <p:cNvPr id="17412" name="Picture 4" descr="PercentageCompleteGant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92375"/>
            <a:ext cx="82677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Control Schedule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Outputs</a:t>
            </a:r>
          </a:p>
          <a:p>
            <a:pPr lvl="1" eaLnBrk="1" hangingPunct="1"/>
            <a:r>
              <a:rPr lang="en-IE" dirty="0" smtClean="0"/>
              <a:t>Work Performance Measurements</a:t>
            </a:r>
          </a:p>
          <a:p>
            <a:pPr lvl="2" eaLnBrk="1" hangingPunct="1"/>
            <a:r>
              <a:rPr lang="en-IE" dirty="0" smtClean="0"/>
              <a:t>EVMS Information</a:t>
            </a:r>
            <a:endParaRPr lang="en-IE" dirty="0" smtClean="0"/>
          </a:p>
          <a:p>
            <a:pPr lvl="1" eaLnBrk="1" hangingPunct="1"/>
            <a:r>
              <a:rPr lang="en-IE" dirty="0" smtClean="0"/>
              <a:t>Organisational Process Assets Updates</a:t>
            </a:r>
          </a:p>
          <a:p>
            <a:pPr lvl="2" eaLnBrk="1" hangingPunct="1"/>
            <a:r>
              <a:rPr lang="en-IE" dirty="0" smtClean="0"/>
              <a:t>Causes of Variances</a:t>
            </a:r>
          </a:p>
          <a:p>
            <a:pPr lvl="2" eaLnBrk="1" hangingPunct="1"/>
            <a:r>
              <a:rPr lang="en-IE" dirty="0" smtClean="0"/>
              <a:t>Corrective Actions chosen and reason for</a:t>
            </a:r>
          </a:p>
          <a:p>
            <a:pPr lvl="2" eaLnBrk="1" hangingPunct="1"/>
            <a:r>
              <a:rPr lang="en-IE" dirty="0" smtClean="0"/>
              <a:t>Lessons Learned</a:t>
            </a:r>
            <a:endParaRPr lang="en-IE" dirty="0" smtClean="0"/>
          </a:p>
          <a:p>
            <a:pPr lvl="1" eaLnBrk="1" hangingPunct="1"/>
            <a:r>
              <a:rPr lang="en-IE" dirty="0" smtClean="0"/>
              <a:t>Change Requests</a:t>
            </a:r>
          </a:p>
          <a:p>
            <a:pPr lvl="2" eaLnBrk="1" hangingPunct="1"/>
            <a:r>
              <a:rPr lang="en-IE" dirty="0" smtClean="0"/>
              <a:t>Processed through Integrated Change Control</a:t>
            </a:r>
            <a:endParaRPr lang="en-IE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Control Schedule</a:t>
            </a:r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Outputs</a:t>
            </a:r>
          </a:p>
          <a:p>
            <a:pPr lvl="1" eaLnBrk="1" hangingPunct="1"/>
            <a:r>
              <a:rPr lang="en-IE" dirty="0" smtClean="0"/>
              <a:t>Project </a:t>
            </a:r>
            <a:r>
              <a:rPr lang="en-IE" dirty="0" smtClean="0"/>
              <a:t>Management Plan </a:t>
            </a:r>
            <a:r>
              <a:rPr lang="en-IE" dirty="0" smtClean="0"/>
              <a:t>Updates</a:t>
            </a:r>
          </a:p>
          <a:p>
            <a:pPr lvl="2" eaLnBrk="1" hangingPunct="1"/>
            <a:r>
              <a:rPr lang="en-IE" dirty="0" smtClean="0"/>
              <a:t>Project Baseline Updates</a:t>
            </a:r>
          </a:p>
          <a:p>
            <a:pPr lvl="2" eaLnBrk="1" hangingPunct="1"/>
            <a:r>
              <a:rPr lang="en-IE" dirty="0" smtClean="0"/>
              <a:t>Cost Baseline Updates</a:t>
            </a:r>
          </a:p>
          <a:p>
            <a:pPr lvl="2" eaLnBrk="1" hangingPunct="1"/>
            <a:r>
              <a:rPr lang="en-IE" dirty="0" smtClean="0"/>
              <a:t>Schedule Management Plan Updates</a:t>
            </a:r>
          </a:p>
          <a:p>
            <a:pPr lvl="1" eaLnBrk="1" hangingPunct="1"/>
            <a:r>
              <a:rPr lang="en-IE" dirty="0" smtClean="0"/>
              <a:t>Project Document Updates</a:t>
            </a:r>
          </a:p>
          <a:p>
            <a:pPr lvl="2" eaLnBrk="1" hangingPunct="1"/>
            <a:r>
              <a:rPr lang="en-IE" dirty="0" smtClean="0"/>
              <a:t>Schedule Data</a:t>
            </a:r>
          </a:p>
          <a:p>
            <a:pPr lvl="2" eaLnBrk="1" hangingPunct="1"/>
            <a:r>
              <a:rPr lang="en-IE" dirty="0" smtClean="0"/>
              <a:t>Project Schedule</a:t>
            </a:r>
            <a:endParaRPr lang="en-IE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z="4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b="1" smtClean="0"/>
              <a:t>Next Lecture	</a:t>
            </a:r>
          </a:p>
          <a:p>
            <a:pPr lvl="1" eaLnBrk="1" hangingPunct="1"/>
            <a:r>
              <a:rPr lang="en-IE" smtClean="0"/>
              <a:t>Reading: ‘A Guide to the Project Management Body of Knowledge’ Chapter 7</a:t>
            </a:r>
          </a:p>
          <a:p>
            <a:pPr lvl="2" eaLnBrk="1" hangingPunct="1"/>
            <a:r>
              <a:rPr lang="en-IE" smtClean="0"/>
              <a:t>Cost Estimating</a:t>
            </a:r>
          </a:p>
          <a:p>
            <a:pPr lvl="2" eaLnBrk="1" hangingPunct="1"/>
            <a:r>
              <a:rPr lang="en-IE" smtClean="0"/>
              <a:t>Cost Budgeting</a:t>
            </a:r>
          </a:p>
          <a:p>
            <a:pPr lvl="2" eaLnBrk="1" hangingPunct="1"/>
            <a:r>
              <a:rPr lang="en-IE" smtClean="0"/>
              <a:t>Cost Control</a:t>
            </a:r>
          </a:p>
        </p:txBody>
      </p:sp>
      <p:pic>
        <p:nvPicPr>
          <p:cNvPr id="5" name="Picture 4" descr="PMBOK 4th Edi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643182"/>
            <a:ext cx="2634987" cy="3636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Fast Tracking</a:t>
            </a:r>
            <a:endParaRPr lang="en-US" sz="400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Fast-Tracking: commencing phases (or activities) before their logical predecessor is completed.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/>
              <a:t>Increases Risk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Can result in having to re-work elements of the project, which may result in a net gain of zero time.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/>
              <a:t>Fast Tracking carries many of the risks and trade-offs associated with Crashing.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/>
              <a:t>Fast Tracking will also have costs associated.  Analysis can be carried out in a similar manner to Crash Costing.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What-If Scenario Analysis</a:t>
            </a:r>
            <a:endParaRPr lang="en-US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688013"/>
          </a:xfrm>
        </p:spPr>
        <p:txBody>
          <a:bodyPr/>
          <a:lstStyle/>
          <a:p>
            <a:pPr eaLnBrk="1" hangingPunct="1"/>
            <a:r>
              <a:rPr lang="en-IE" sz="2800" smtClean="0"/>
              <a:t>Can be useful for gaining a better understanding of the project schedule</a:t>
            </a:r>
          </a:p>
          <a:p>
            <a:pPr lvl="1" eaLnBrk="1" hangingPunct="1"/>
            <a:r>
              <a:rPr lang="en-IE" sz="2400" smtClean="0"/>
              <a:t>What if activity B is extended by 3 weeks</a:t>
            </a:r>
          </a:p>
          <a:p>
            <a:pPr lvl="1" eaLnBrk="1" hangingPunct="1"/>
            <a:r>
              <a:rPr lang="en-IE" sz="2400" smtClean="0"/>
              <a:t>What if the start of activity E is delayed by 1 week</a:t>
            </a:r>
          </a:p>
          <a:p>
            <a:pPr lvl="1" eaLnBrk="1" hangingPunct="1"/>
            <a:r>
              <a:rPr lang="en-IE" sz="2400" smtClean="0"/>
              <a:t>Etc.</a:t>
            </a:r>
          </a:p>
          <a:p>
            <a:pPr eaLnBrk="1" hangingPunct="1"/>
            <a:r>
              <a:rPr lang="en-IE" sz="2800" smtClean="0"/>
              <a:t>Significant ‘What If’ questions should be posed (and recorded) as part of Risk Analysis</a:t>
            </a:r>
          </a:p>
          <a:p>
            <a:pPr eaLnBrk="1" hangingPunct="1"/>
            <a:r>
              <a:rPr lang="en-IE" sz="2800" smtClean="0"/>
              <a:t>What-If questions need to be realistic</a:t>
            </a:r>
          </a:p>
          <a:p>
            <a:pPr lvl="1" eaLnBrk="1" hangingPunct="1"/>
            <a:r>
              <a:rPr lang="en-IE" sz="2400" smtClean="0"/>
              <a:t>Year 2000 contingency plan for a factory</a:t>
            </a:r>
          </a:p>
          <a:p>
            <a:pPr lvl="2" eaLnBrk="1" hangingPunct="1"/>
            <a:r>
              <a:rPr lang="en-IE" sz="2000" smtClean="0"/>
              <a:t>Enough Fuel held on site to run electricity generators for 3 months.</a:t>
            </a:r>
          </a:p>
          <a:p>
            <a:pPr lvl="2" eaLnBrk="1" hangingPunct="1"/>
            <a:r>
              <a:rPr lang="en-IE" sz="2000" smtClean="0"/>
              <a:t>Question ‘What if the ESB is not generating again after that time’</a:t>
            </a:r>
          </a:p>
          <a:p>
            <a:pPr lvl="2" eaLnBrk="1" hangingPunct="1"/>
            <a:r>
              <a:rPr lang="en-IE" sz="2000" smtClean="0"/>
              <a:t>It won’t matter….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Resource Levelling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Remember:</a:t>
            </a:r>
            <a:endParaRPr lang="en-GB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628775"/>
            <a:ext cx="6119813" cy="45989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Resource Levelling</a:t>
            </a:r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Resource Levelling involves changing the project program to ensure that</a:t>
            </a:r>
          </a:p>
          <a:p>
            <a:pPr lvl="1" eaLnBrk="1" hangingPunct="1"/>
            <a:r>
              <a:rPr lang="en-IE" smtClean="0"/>
              <a:t>Resources are not over allocated, and only used when available</a:t>
            </a:r>
          </a:p>
          <a:p>
            <a:pPr lvl="1" eaLnBrk="1" hangingPunct="1"/>
            <a:r>
              <a:rPr lang="en-IE" smtClean="0"/>
              <a:t>The logic of the project is maintained</a:t>
            </a:r>
          </a:p>
          <a:p>
            <a:pPr eaLnBrk="1" hangingPunct="1"/>
            <a:r>
              <a:rPr lang="en-IE" smtClean="0"/>
              <a:t>In the ‘Bob &amp; Jim’ example no logic is stated in the Gantt Chart. </a:t>
            </a:r>
          </a:p>
          <a:p>
            <a:pPr lvl="1" eaLnBrk="1" hangingPunct="1"/>
            <a:r>
              <a:rPr lang="en-IE" smtClean="0"/>
              <a:t>One of the limitations of Gantt Charts</a:t>
            </a:r>
          </a:p>
          <a:p>
            <a:pPr eaLnBrk="1" hangingPunct="1"/>
            <a:r>
              <a:rPr lang="en-IE" smtClean="0"/>
              <a:t>So, to level the resources we move tasks to suit resource availability</a:t>
            </a:r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Resource Levelled Gantt Chart</a:t>
            </a:r>
            <a:endParaRPr lang="en-GB" sz="4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013325"/>
            <a:ext cx="7273925" cy="1655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This example is not particularly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Bob is not used on Day 1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There is no indication that Tasks D and F can be moved in this manner.  (no network logic)</a:t>
            </a:r>
            <a:endParaRPr lang="en-GB" sz="240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981075"/>
            <a:ext cx="8785225" cy="38798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</p:pic>
      <p:pic>
        <p:nvPicPr>
          <p:cNvPr id="7173" name="Picture 5" descr="toxic-summary-inform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4941888"/>
            <a:ext cx="93821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Schedule Development</a:t>
            </a:r>
            <a:endParaRPr lang="en-GB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84763"/>
            <a:ext cx="8229600" cy="1584325"/>
          </a:xfrm>
        </p:spPr>
        <p:txBody>
          <a:bodyPr/>
          <a:lstStyle/>
          <a:p>
            <a:pPr eaLnBrk="1" hangingPunct="1"/>
            <a:r>
              <a:rPr lang="en-IE" smtClean="0"/>
              <a:t>Part of the Planning Process Group</a:t>
            </a:r>
            <a:endParaRPr lang="en-GB" smtClean="0"/>
          </a:p>
        </p:txBody>
      </p:sp>
      <p:pic>
        <p:nvPicPr>
          <p:cNvPr id="1026" name="Picture 2" descr="C:\Documents and Settings\paul.vesey\My Documents\1--2009-2010\PMBOK Images\Fig6-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928670"/>
            <a:ext cx="7785933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Schedule Development</a:t>
            </a:r>
            <a:endParaRPr lang="en-GB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z="2800" smtClean="0"/>
              <a:t>Tools &amp; Techniques (cont.)</a:t>
            </a:r>
          </a:p>
          <a:p>
            <a:pPr lvl="1" eaLnBrk="1" hangingPunct="1"/>
            <a:r>
              <a:rPr lang="en-IE" sz="2400" smtClean="0"/>
              <a:t>Project Management Software</a:t>
            </a:r>
          </a:p>
          <a:p>
            <a:pPr lvl="2" eaLnBrk="1" hangingPunct="1"/>
            <a:r>
              <a:rPr lang="en-IE" sz="2000" smtClean="0"/>
              <a:t>Primavera, MS Project, etc.</a:t>
            </a:r>
          </a:p>
          <a:p>
            <a:pPr lvl="1" eaLnBrk="1" hangingPunct="1"/>
            <a:r>
              <a:rPr lang="en-IE" sz="2400" smtClean="0"/>
              <a:t>Applying Calendars</a:t>
            </a:r>
          </a:p>
          <a:p>
            <a:pPr lvl="2" eaLnBrk="1" hangingPunct="1"/>
            <a:r>
              <a:rPr lang="en-IE" sz="2000" smtClean="0"/>
              <a:t>Project Calendars: Identification of working time and non-working time</a:t>
            </a:r>
          </a:p>
          <a:p>
            <a:pPr lvl="2" eaLnBrk="1" hangingPunct="1"/>
            <a:r>
              <a:rPr lang="en-IE" sz="2000" smtClean="0"/>
              <a:t>Resource Calendars:  Identification of resource availability (holidays, shift workers, resource utilised elsewhere, etc.)</a:t>
            </a:r>
          </a:p>
          <a:p>
            <a:pPr lvl="1" eaLnBrk="1" hangingPunct="1"/>
            <a:r>
              <a:rPr lang="en-IE" sz="2400" smtClean="0"/>
              <a:t>Adjusting Leads and Lags</a:t>
            </a:r>
          </a:p>
          <a:p>
            <a:pPr lvl="1" eaLnBrk="1" hangingPunct="1"/>
            <a:r>
              <a:rPr lang="en-IE" sz="2400" smtClean="0"/>
              <a:t>Schedule Model</a:t>
            </a:r>
          </a:p>
          <a:p>
            <a:pPr lvl="2" eaLnBrk="1" hangingPunct="1"/>
            <a:r>
              <a:rPr lang="en-IE" sz="2000" smtClean="0"/>
              <a:t>Compilation of Schedule Data and Information used to generate the schedule.  </a:t>
            </a:r>
          </a:p>
          <a:p>
            <a:pPr lvl="2" eaLnBrk="1" hangingPunct="1"/>
            <a:r>
              <a:rPr lang="en-IE" sz="2000" smtClean="0"/>
              <a:t>Typically used for reference later on during the project </a:t>
            </a:r>
          </a:p>
          <a:p>
            <a:pPr lvl="1" eaLnBrk="1" hangingPunct="1"/>
            <a:endParaRPr lang="en-GB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Schedule Development</a:t>
            </a:r>
            <a:endParaRPr lang="en-GB" sz="40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Project Schedule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smtClean="0"/>
              <a:t>Network Diagrams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smtClean="0"/>
              <a:t>Bar Charts (Gantt)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smtClean="0"/>
              <a:t>Milestone 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Schedule Model Data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smtClean="0"/>
              <a:t>Supporting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Schedule Baseline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Resource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Activity Attributes (Updates)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Project Calendar (Updates)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Requested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Project Management Plan (Updates)</a:t>
            </a:r>
          </a:p>
          <a:p>
            <a:pPr lvl="2" eaLnBrk="1" hangingPunct="1">
              <a:lnSpc>
                <a:spcPct val="90000"/>
              </a:lnSpc>
            </a:pPr>
            <a:r>
              <a:rPr lang="en-IE" sz="2000" smtClean="0"/>
              <a:t>Schedule Management Plan (Updates)</a:t>
            </a:r>
            <a:endParaRPr lang="en-GB" sz="2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6671</TotalTime>
  <Words>786</Words>
  <Application>Microsoft PowerPoint</Application>
  <PresentationFormat>On-screen Show (4:3)</PresentationFormat>
  <Paragraphs>154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Project Time Management (Cont.)</vt:lpstr>
      <vt:lpstr>Fast Tracking</vt:lpstr>
      <vt:lpstr>What-If Scenario Analysis</vt:lpstr>
      <vt:lpstr>Resource Levelling</vt:lpstr>
      <vt:lpstr>Resource Levelling</vt:lpstr>
      <vt:lpstr>Resource Levelled Gantt Chart</vt:lpstr>
      <vt:lpstr>Schedule Development</vt:lpstr>
      <vt:lpstr>Schedule Development</vt:lpstr>
      <vt:lpstr>Schedule Development</vt:lpstr>
      <vt:lpstr>Control Schedule</vt:lpstr>
      <vt:lpstr>Control Schedule</vt:lpstr>
      <vt:lpstr>Control Schedule</vt:lpstr>
      <vt:lpstr>Control Schedule</vt:lpstr>
      <vt:lpstr>Control Schedule</vt:lpstr>
      <vt:lpstr>Control Schedule</vt:lpstr>
      <vt:lpstr>Control Schedule</vt:lpstr>
      <vt:lpstr>Control Schedule</vt:lpstr>
      <vt:lpstr>Control Schedule</vt:lpstr>
      <vt:lpstr>Slide 19</vt:lpstr>
    </vt:vector>
  </TitlesOfParts>
  <Company>Limerick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Management</dc:title>
  <dc:creator>Paul Vesey</dc:creator>
  <cp:lastModifiedBy>paul.vesey</cp:lastModifiedBy>
  <cp:revision>308</cp:revision>
  <dcterms:created xsi:type="dcterms:W3CDTF">2007-09-17T16:33:38Z</dcterms:created>
  <dcterms:modified xsi:type="dcterms:W3CDTF">2009-11-25T10:24:44Z</dcterms:modified>
</cp:coreProperties>
</file>