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30643"/>
            <a:ext cx="3890111" cy="372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1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1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7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Relationship Id="rId5" Type="http://schemas.openxmlformats.org/officeDocument/2006/relationships/image" Target="../media/image1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Relationship Id="rId5" Type="http://schemas.openxmlformats.org/officeDocument/2006/relationships/image" Target="../media/image12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Relationship Id="rId5" Type="http://schemas.openxmlformats.org/officeDocument/2006/relationships/image" Target="../media/image13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Relationship Id="rId4" Type="http://schemas.openxmlformats.org/officeDocument/2006/relationships/image" Target="../media/image14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Relationship Id="rId4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30643"/>
            <a:ext cx="3888104" cy="372745"/>
          </a:xfrm>
          <a:prstGeom prst="rect"/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420"/>
              </a:spcBef>
            </a:pPr>
            <a:r>
              <a:rPr dirty="0" spc="15"/>
              <a:t>Project </a:t>
            </a:r>
            <a:r>
              <a:rPr dirty="0" spc="20"/>
              <a:t>Human </a:t>
            </a:r>
            <a:r>
              <a:rPr dirty="0" spc="15"/>
              <a:t>Resource</a:t>
            </a:r>
            <a:r>
              <a:rPr dirty="0" spc="-40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060" y="1603018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Spring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530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3428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52631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781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2996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8179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336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3171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5005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65238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738" y="28042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295605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738" y="31078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8000" y="101733"/>
            <a:ext cx="3541395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11455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66636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32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28955" marR="512445">
              <a:lnSpc>
                <a:spcPct val="113199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Historical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- Lessons Learned  </a:t>
            </a:r>
            <a:r>
              <a:rPr dirty="0" sz="1100" spc="-20">
                <a:latin typeface="Arial"/>
                <a:cs typeface="Arial"/>
              </a:rPr>
              <a:t>Templates</a:t>
            </a:r>
            <a:endParaRPr sz="1100">
              <a:latin typeface="Arial"/>
              <a:cs typeface="Arial"/>
            </a:endParaRPr>
          </a:p>
          <a:p>
            <a:pPr marL="805815" marR="130873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Organisation Structures  Job Descriptions 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 spc="-5">
                <a:latin typeface="Arial"/>
                <a:cs typeface="Arial"/>
              </a:rPr>
              <a:t>Appraisals  </a:t>
            </a:r>
            <a:r>
              <a:rPr dirty="0" sz="1000" spc="-10">
                <a:latin typeface="Arial"/>
                <a:cs typeface="Arial"/>
              </a:rPr>
              <a:t>Employee </a:t>
            </a:r>
            <a:r>
              <a:rPr dirty="0" sz="1000" spc="-20">
                <a:latin typeface="Arial"/>
                <a:cs typeface="Arial"/>
              </a:rPr>
              <a:t>Voice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Systems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80"/>
              </a:lnSpc>
            </a:pPr>
            <a:r>
              <a:rPr dirty="0" sz="1000" spc="-5">
                <a:latin typeface="Arial"/>
                <a:cs typeface="Arial"/>
              </a:rPr>
              <a:t>Conflict Management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Systems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10">
                <a:latin typeface="Arial"/>
                <a:cs typeface="Arial"/>
              </a:rPr>
              <a:t>Checklists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75"/>
              </a:spcBef>
            </a:pPr>
            <a:r>
              <a:rPr dirty="0" sz="1000" spc="-20">
                <a:latin typeface="Arial"/>
                <a:cs typeface="Arial"/>
              </a:rPr>
              <a:t>Typical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Competencies</a:t>
            </a:r>
            <a:endParaRPr sz="1000">
              <a:latin typeface="Arial"/>
              <a:cs typeface="Arial"/>
            </a:endParaRPr>
          </a:p>
          <a:p>
            <a:pPr marL="805815" marR="5080">
              <a:lnSpc>
                <a:spcPts val="1200"/>
              </a:lnSpc>
              <a:spcBef>
                <a:spcPts val="40"/>
              </a:spcBef>
            </a:pPr>
            <a:r>
              <a:rPr dirty="0" sz="1000" spc="-10">
                <a:latin typeface="Arial"/>
                <a:cs typeface="Arial"/>
              </a:rPr>
              <a:t>Safety </a:t>
            </a:r>
            <a:r>
              <a:rPr dirty="0" sz="1000" spc="-5">
                <a:latin typeface="Arial"/>
                <a:cs typeface="Arial"/>
              </a:rPr>
              <a:t>Considerations, </a:t>
            </a:r>
            <a:r>
              <a:rPr dirty="0" sz="1000" spc="-45">
                <a:latin typeface="Arial"/>
                <a:cs typeface="Arial"/>
              </a:rPr>
              <a:t>Tax </a:t>
            </a:r>
            <a:r>
              <a:rPr dirty="0" sz="1000" spc="-5">
                <a:latin typeface="Arial"/>
                <a:cs typeface="Arial"/>
              </a:rPr>
              <a:t>Clearance </a:t>
            </a:r>
            <a:r>
              <a:rPr dirty="0" sz="1000">
                <a:latin typeface="Arial"/>
                <a:cs typeface="Arial"/>
              </a:rPr>
              <a:t>Certs, </a:t>
            </a:r>
            <a:r>
              <a:rPr dirty="0" sz="1000" spc="-5">
                <a:latin typeface="Arial"/>
                <a:cs typeface="Arial"/>
              </a:rPr>
              <a:t>etc.  </a:t>
            </a:r>
            <a:r>
              <a:rPr dirty="0" sz="1000" spc="-10">
                <a:latin typeface="Arial"/>
                <a:cs typeface="Arial"/>
              </a:rPr>
              <a:t>Safe </a:t>
            </a:r>
            <a:r>
              <a:rPr dirty="0" sz="1000" spc="-15">
                <a:latin typeface="Arial"/>
                <a:cs typeface="Arial"/>
              </a:rPr>
              <a:t>Pass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Insurance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15">
                <a:latin typeface="Arial"/>
                <a:cs typeface="Arial"/>
              </a:rPr>
              <a:t>Vetting </a:t>
            </a:r>
            <a:r>
              <a:rPr dirty="0" sz="1000" spc="-5">
                <a:latin typeface="Arial"/>
                <a:cs typeface="Arial"/>
              </a:rPr>
              <a:t>(South Midland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Construction)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4001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4814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779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88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980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417090"/>
            <a:ext cx="3315970" cy="994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Activity </a:t>
            </a:r>
            <a:r>
              <a:rPr dirty="0" sz="1100" spc="-10" b="1">
                <a:latin typeface="Arial"/>
                <a:cs typeface="Arial"/>
              </a:rPr>
              <a:t>Resource </a:t>
            </a:r>
            <a:r>
              <a:rPr dirty="0" sz="1100" spc="-5" b="1">
                <a:latin typeface="Arial"/>
                <a:cs typeface="Arial"/>
              </a:rPr>
              <a:t>Requirements: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Resource </a:t>
            </a:r>
            <a:r>
              <a:rPr dirty="0" sz="1100" spc="-40">
                <a:latin typeface="Arial"/>
                <a:cs typeface="Arial"/>
              </a:rPr>
              <a:t>Type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Quantity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determined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from: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WBS</a:t>
            </a:r>
            <a:endParaRPr sz="1100">
              <a:latin typeface="Arial"/>
              <a:cs typeface="Arial"/>
            </a:endParaRPr>
          </a:p>
          <a:p>
            <a:pPr marL="289560" marR="166814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Parametric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Estimating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802379" cy="127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7553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4025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Organisational </a:t>
            </a:r>
            <a:r>
              <a:rPr dirty="0" sz="1100" spc="-5" b="1">
                <a:latin typeface="Arial"/>
                <a:cs typeface="Arial"/>
              </a:rPr>
              <a:t>Charts </a:t>
            </a:r>
            <a:r>
              <a:rPr dirty="0" sz="1100" spc="-10" b="1">
                <a:latin typeface="Arial"/>
                <a:cs typeface="Arial"/>
              </a:rPr>
              <a:t>and Position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Descriptions.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Arial"/>
                <a:cs typeface="Arial"/>
              </a:rPr>
              <a:t>Typically </a:t>
            </a:r>
            <a:r>
              <a:rPr dirty="0" sz="1100" spc="-10">
                <a:latin typeface="Arial"/>
                <a:cs typeface="Arial"/>
              </a:rPr>
              <a:t>3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types: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493818"/>
            <a:ext cx="3571097" cy="140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431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632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732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933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110574"/>
            <a:ext cx="3149600" cy="16681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Hierarchical-Type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Arial"/>
                <a:cs typeface="Arial"/>
              </a:rPr>
              <a:t>Typical </a:t>
            </a:r>
            <a:r>
              <a:rPr dirty="0" sz="1100" spc="-5">
                <a:latin typeface="Arial"/>
                <a:cs typeface="Arial"/>
              </a:rPr>
              <a:t>Organisational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Organisational Breakdown</a:t>
            </a:r>
            <a:r>
              <a:rPr dirty="0" sz="1100" spc="-5" b="1">
                <a:latin typeface="Arial"/>
                <a:cs typeface="Arial"/>
              </a:rPr>
              <a:t> Structure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5">
                <a:latin typeface="Arial"/>
                <a:cs typeface="Arial"/>
              </a:rPr>
              <a:t>Top-Down</a:t>
            </a:r>
            <a:r>
              <a:rPr dirty="0" sz="1100" spc="-10">
                <a:latin typeface="Arial"/>
                <a:cs typeface="Arial"/>
              </a:rPr>
              <a:t> Format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Those </a:t>
            </a:r>
            <a:r>
              <a:rPr dirty="0" sz="1100" spc="-5">
                <a:latin typeface="Arial"/>
                <a:cs typeface="Arial"/>
              </a:rPr>
              <a:t>at the bottom tend not to </a:t>
            </a:r>
            <a:r>
              <a:rPr dirty="0" sz="1100" spc="-10">
                <a:latin typeface="Arial"/>
                <a:cs typeface="Arial"/>
              </a:rPr>
              <a:t>like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Resource Breakdown</a:t>
            </a:r>
            <a:r>
              <a:rPr dirty="0" sz="1100" spc="-5" b="1">
                <a:latin typeface="Arial"/>
                <a:cs typeface="Arial"/>
              </a:rPr>
              <a:t> Structure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Breaks </a:t>
            </a:r>
            <a:r>
              <a:rPr dirty="0" sz="1100" spc="-15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resources according to skills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competencies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Organisational Breakdown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002637"/>
            <a:ext cx="3599995" cy="2051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Resource Breakdown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5631" y="951031"/>
            <a:ext cx="3571317" cy="2192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RBS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972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2453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818412"/>
            <a:ext cx="3503929" cy="712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sophisticated </a:t>
            </a:r>
            <a:r>
              <a:rPr dirty="0" sz="1100" spc="-10">
                <a:latin typeface="Arial"/>
                <a:cs typeface="Arial"/>
              </a:rPr>
              <a:t>PM Software, </a:t>
            </a:r>
            <a:r>
              <a:rPr dirty="0" sz="1100" spc="-5">
                <a:latin typeface="Arial"/>
                <a:cs typeface="Arial"/>
              </a:rPr>
              <a:t>such as </a:t>
            </a:r>
            <a:r>
              <a:rPr dirty="0" sz="1100" spc="-15">
                <a:latin typeface="Arial"/>
                <a:cs typeface="Arial"/>
              </a:rPr>
              <a:t>Primavera </a:t>
            </a:r>
            <a:r>
              <a:rPr dirty="0" sz="1100" spc="-10">
                <a:latin typeface="Arial"/>
                <a:cs typeface="Arial"/>
              </a:rPr>
              <a:t>and  MS </a:t>
            </a:r>
            <a:r>
              <a:rPr dirty="0" sz="1100" spc="-5">
                <a:latin typeface="Arial"/>
                <a:cs typeface="Arial"/>
              </a:rPr>
              <a:t>Project Server will include </a:t>
            </a:r>
            <a:r>
              <a:rPr dirty="0" sz="1100" spc="-10">
                <a:latin typeface="Arial"/>
                <a:cs typeface="Arial"/>
              </a:rPr>
              <a:t>RBS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functionality.</a:t>
            </a:r>
            <a:endParaRPr sz="1100">
              <a:latin typeface="Arial"/>
              <a:cs typeface="Arial"/>
            </a:endParaRPr>
          </a:p>
          <a:p>
            <a:pPr marL="12700" marR="233679">
              <a:lnSpc>
                <a:spcPct val="102600"/>
              </a:lnSpc>
              <a:spcBef>
                <a:spcPts val="30"/>
              </a:spcBef>
            </a:pPr>
            <a:r>
              <a:rPr dirty="0" sz="1100" spc="-5">
                <a:latin typeface="Arial"/>
                <a:cs typeface="Arial"/>
              </a:rPr>
              <a:t>Note that Standard </a:t>
            </a:r>
            <a:r>
              <a:rPr dirty="0" sz="1100" spc="-10">
                <a:latin typeface="Arial"/>
                <a:cs typeface="Arial"/>
              </a:rPr>
              <a:t>MS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include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RBS  </a:t>
            </a:r>
            <a:r>
              <a:rPr dirty="0" sz="1100" spc="-5">
                <a:latin typeface="Arial"/>
                <a:cs typeface="Arial"/>
              </a:rPr>
              <a:t>functionality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746" y="1599219"/>
            <a:ext cx="3599978" cy="1644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RBS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099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199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300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400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500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49069"/>
            <a:ext cx="3048000" cy="1414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RBS (MS Project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Server)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Databases </a:t>
            </a:r>
            <a:r>
              <a:rPr dirty="0" sz="1100" spc="-10">
                <a:latin typeface="Arial"/>
                <a:cs typeface="Arial"/>
              </a:rPr>
              <a:t>allow greater information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stored:</a:t>
            </a:r>
            <a:endParaRPr sz="1100">
              <a:latin typeface="Arial"/>
              <a:cs typeface="Arial"/>
            </a:endParaRPr>
          </a:p>
          <a:p>
            <a:pPr marL="289560" marR="21043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Skills  </a:t>
            </a:r>
            <a:r>
              <a:rPr dirty="0" sz="1100" spc="-55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ailability  </a:t>
            </a:r>
            <a:r>
              <a:rPr dirty="0" sz="1100" spc="-5">
                <a:latin typeface="Arial"/>
                <a:cs typeface="Arial"/>
              </a:rPr>
              <a:t>Location</a:t>
            </a:r>
            <a:endParaRPr sz="1100">
              <a:latin typeface="Arial"/>
              <a:cs typeface="Arial"/>
            </a:endParaRPr>
          </a:p>
          <a:p>
            <a:pPr marL="289560" marR="15328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Responsibility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Level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796592"/>
            <a:ext cx="3913504" cy="7264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5" b="1">
                <a:latin typeface="Arial"/>
                <a:cs typeface="Arial"/>
              </a:rPr>
              <a:t>Responsibility </a:t>
            </a:r>
            <a:r>
              <a:rPr dirty="0" sz="1100" spc="-10" b="1">
                <a:latin typeface="Arial"/>
                <a:cs typeface="Arial"/>
              </a:rPr>
              <a:t>Assignment </a:t>
            </a:r>
            <a:r>
              <a:rPr dirty="0" sz="1100" spc="-5" b="1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Illustrates the connection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the work required from  the </a:t>
            </a:r>
            <a:r>
              <a:rPr dirty="0" sz="1100" spc="-10">
                <a:latin typeface="Arial"/>
                <a:cs typeface="Arial"/>
              </a:rPr>
              <a:t>WBS and who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 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it from the </a:t>
            </a:r>
            <a:r>
              <a:rPr dirty="0" sz="1100" spc="-10">
                <a:latin typeface="Arial"/>
                <a:cs typeface="Arial"/>
              </a:rPr>
              <a:t>OBS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0">
                <a:latin typeface="Arial"/>
                <a:cs typeface="Arial"/>
              </a:rPr>
              <a:t>RBS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438" y="1580656"/>
            <a:ext cx="3545456" cy="1724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17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2728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638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270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780768"/>
            <a:ext cx="3913504" cy="13315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89560" marR="1043305" indent="-277495">
              <a:lnSpc>
                <a:spcPct val="114900"/>
              </a:lnSpc>
              <a:spcBef>
                <a:spcPts val="115"/>
              </a:spcBef>
            </a:pPr>
            <a:r>
              <a:rPr dirty="0" sz="1100" spc="-20" b="1">
                <a:latin typeface="Arial"/>
                <a:cs typeface="Arial"/>
              </a:rPr>
              <a:t>RACI </a:t>
            </a:r>
            <a:r>
              <a:rPr dirty="0" sz="1100" spc="-5" b="1">
                <a:latin typeface="Arial"/>
                <a:cs typeface="Arial"/>
              </a:rPr>
              <a:t>Responsibility </a:t>
            </a:r>
            <a:r>
              <a:rPr dirty="0" sz="1100" spc="-10" b="1">
                <a:latin typeface="Arial"/>
                <a:cs typeface="Arial"/>
              </a:rPr>
              <a:t>Assignment </a:t>
            </a:r>
            <a:r>
              <a:rPr dirty="0" sz="1100" spc="-5" b="1">
                <a:latin typeface="Arial"/>
                <a:cs typeface="Arial"/>
              </a:rPr>
              <a:t>Matrix 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40">
                <a:latin typeface="Arial"/>
                <a:cs typeface="Arial"/>
              </a:rPr>
              <a:t>Task  </a:t>
            </a:r>
            <a:r>
              <a:rPr dirty="0" sz="1100" spc="-10">
                <a:latin typeface="Arial"/>
                <a:cs typeface="Arial"/>
              </a:rPr>
              <a:t>Accountable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7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whom </a:t>
            </a:r>
            <a:r>
              <a:rPr dirty="0" sz="1100" spc="-5">
                <a:latin typeface="Arial"/>
                <a:cs typeface="Arial"/>
              </a:rPr>
              <a:t>‘R’ is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Accountable</a:t>
            </a:r>
            <a:endParaRPr sz="1100">
              <a:latin typeface="Arial"/>
              <a:cs typeface="Arial"/>
            </a:endParaRPr>
          </a:p>
          <a:p>
            <a:pPr marL="289560" marR="177800">
              <a:lnSpc>
                <a:spcPct val="1026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Consult - </a:t>
            </a:r>
            <a:r>
              <a:rPr dirty="0" sz="1100" spc="-10">
                <a:latin typeface="Arial"/>
                <a:cs typeface="Arial"/>
              </a:rPr>
              <a:t>Has </a:t>
            </a:r>
            <a:r>
              <a:rPr dirty="0" sz="1100" spc="-5">
                <a:latin typeface="Arial"/>
                <a:cs typeface="Arial"/>
              </a:rPr>
              <a:t>capability and/or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necessary to 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the work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50"/>
              </a:spcBef>
            </a:pPr>
            <a:r>
              <a:rPr dirty="0" sz="1100" spc="-10">
                <a:latin typeface="Arial"/>
                <a:cs typeface="Arial"/>
              </a:rPr>
              <a:t>Inform </a:t>
            </a:r>
            <a:r>
              <a:rPr dirty="0" sz="1100" spc="-5">
                <a:latin typeface="Arial"/>
                <a:cs typeface="Arial"/>
              </a:rPr>
              <a:t>- Must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notified of </a:t>
            </a:r>
            <a:r>
              <a:rPr dirty="0" sz="1100" spc="-10">
                <a:latin typeface="Arial"/>
                <a:cs typeface="Arial"/>
              </a:rPr>
              <a:t>results,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consulted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20162" y="2206158"/>
            <a:ext cx="2127263" cy="1034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HRM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69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515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134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968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4867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0051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90661"/>
            <a:ext cx="3913504" cy="16268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38925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HRM </a:t>
            </a:r>
            <a:r>
              <a:rPr dirty="0" sz="1100" spc="-5">
                <a:latin typeface="Arial"/>
                <a:cs typeface="Arial"/>
              </a:rPr>
              <a:t>includes the processes to organise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  manage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35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  <a:p>
            <a:pPr marL="289560" marR="128905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subset of the Project  </a:t>
            </a:r>
            <a:r>
              <a:rPr dirty="0" sz="1100" spc="-35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responsible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for:</a:t>
            </a:r>
            <a:endParaRPr sz="1100">
              <a:latin typeface="Arial"/>
              <a:cs typeface="Arial"/>
            </a:endParaRPr>
          </a:p>
          <a:p>
            <a:pPr marL="566420" marR="2733675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Planning  </a:t>
            </a:r>
            <a:r>
              <a:rPr dirty="0" sz="1000" spc="-5">
                <a:latin typeface="Arial"/>
                <a:cs typeface="Arial"/>
              </a:rPr>
              <a:t>Controlling  </a:t>
            </a:r>
            <a:r>
              <a:rPr dirty="0" sz="1000" spc="-5">
                <a:latin typeface="Arial"/>
                <a:cs typeface="Arial"/>
              </a:rPr>
              <a:t>Closing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Sponsor works with the 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703" y="119489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703" y="140492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59471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80362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11347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223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4742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87778"/>
            <a:ext cx="3876040" cy="16910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Typical </a:t>
            </a:r>
            <a:r>
              <a:rPr dirty="0" sz="1100" spc="-10" b="1">
                <a:latin typeface="Arial"/>
                <a:cs typeface="Arial"/>
              </a:rPr>
              <a:t>Process </a:t>
            </a:r>
            <a:r>
              <a:rPr dirty="0" sz="1100" spc="-5" b="1">
                <a:latin typeface="Arial"/>
                <a:cs typeface="Arial"/>
              </a:rPr>
              <a:t>to Generate </a:t>
            </a:r>
            <a:r>
              <a:rPr dirty="0" sz="1100" spc="-10" b="1">
                <a:latin typeface="Arial"/>
                <a:cs typeface="Arial"/>
              </a:rPr>
              <a:t>an </a:t>
            </a:r>
            <a:r>
              <a:rPr dirty="0" sz="1100" spc="-20" b="1">
                <a:latin typeface="Arial"/>
                <a:cs typeface="Arial"/>
              </a:rPr>
              <a:t>RACI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Chart: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Identify all of the activities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the project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(WBS!)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Identify all roles necessary to complete 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Identify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will satisfy R, A, </a:t>
            </a:r>
            <a:r>
              <a:rPr dirty="0" sz="1100" spc="-25">
                <a:latin typeface="Arial"/>
                <a:cs typeface="Arial"/>
              </a:rPr>
              <a:t>C, </a:t>
            </a: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task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In general only one person or group should be assigned as  ‘Responsible’</a:t>
            </a:r>
            <a:endParaRPr sz="1000">
              <a:latin typeface="Arial"/>
              <a:cs typeface="Arial"/>
            </a:endParaRPr>
          </a:p>
          <a:p>
            <a:pPr marL="290195" marR="1846580" indent="-290195">
              <a:lnSpc>
                <a:spcPct val="106400"/>
              </a:lnSpc>
              <a:spcBef>
                <a:spcPts val="105"/>
              </a:spcBef>
              <a:buClr>
                <a:srgbClr val="FFFFFF"/>
              </a:buClr>
              <a:buSzPct val="72727"/>
              <a:buAutoNum type="arabicPlain" startAt="4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Resolve overlaps and gaps  </a:t>
            </a:r>
            <a:r>
              <a:rPr dirty="0" sz="1000" spc="-5">
                <a:latin typeface="Arial"/>
                <a:cs typeface="Arial"/>
              </a:rPr>
              <a:t>Overlap; more than one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  Gap; no R, no A,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001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48357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354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93907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909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046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3802379" cy="286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7553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4025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 </a:t>
            </a:r>
            <a:r>
              <a:rPr dirty="0" sz="1100" spc="-5" b="1">
                <a:latin typeface="Arial"/>
                <a:cs typeface="Arial"/>
              </a:rPr>
              <a:t>Charts </a:t>
            </a:r>
            <a:r>
              <a:rPr dirty="0" sz="1100" spc="-10" b="1">
                <a:latin typeface="Arial"/>
                <a:cs typeface="Arial"/>
              </a:rPr>
              <a:t>and Position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Descriptions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0">
                <a:latin typeface="Arial"/>
                <a:cs typeface="Arial"/>
              </a:rPr>
              <a:t>Text </a:t>
            </a:r>
            <a:r>
              <a:rPr dirty="0" sz="1100" spc="-5">
                <a:latin typeface="Arial"/>
                <a:cs typeface="Arial"/>
              </a:rPr>
              <a:t>Orientated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Formats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Usually an outline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form.</a:t>
            </a:r>
            <a:endParaRPr sz="1000">
              <a:latin typeface="Arial"/>
              <a:cs typeface="Arial"/>
            </a:endParaRPr>
          </a:p>
          <a:p>
            <a:pPr marL="805815" marR="32384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Provides information such as </a:t>
            </a:r>
            <a:r>
              <a:rPr dirty="0" sz="1000" spc="-10">
                <a:latin typeface="Arial"/>
                <a:cs typeface="Arial"/>
              </a:rPr>
              <a:t>responsibility, </a:t>
            </a:r>
            <a:r>
              <a:rPr dirty="0" sz="1000" spc="-15">
                <a:latin typeface="Arial"/>
                <a:cs typeface="Arial"/>
              </a:rPr>
              <a:t>authority,  </a:t>
            </a:r>
            <a:r>
              <a:rPr dirty="0" sz="1000" spc="-5">
                <a:latin typeface="Arial"/>
                <a:cs typeface="Arial"/>
              </a:rPr>
              <a:t>competencies, 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qualifications.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Good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capturing lessons </a:t>
            </a:r>
            <a:r>
              <a:rPr dirty="0" sz="1000">
                <a:latin typeface="Arial"/>
                <a:cs typeface="Arial"/>
              </a:rPr>
              <a:t>learned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information.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Networking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5"/>
              </a:spcBef>
            </a:pPr>
            <a:r>
              <a:rPr dirty="0" sz="1100" spc="-10" b="1">
                <a:latin typeface="Arial"/>
                <a:cs typeface="Arial"/>
              </a:rPr>
              <a:t>Organisation </a:t>
            </a:r>
            <a:r>
              <a:rPr dirty="0" sz="1100" spc="-5" b="1">
                <a:latin typeface="Arial"/>
                <a:cs typeface="Arial"/>
              </a:rPr>
              <a:t>Theory</a:t>
            </a:r>
            <a:endParaRPr sz="1100">
              <a:latin typeface="Arial"/>
              <a:cs typeface="Arial"/>
            </a:endParaRPr>
          </a:p>
          <a:p>
            <a:pPr marL="528955" marR="128905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regarding the </a:t>
            </a:r>
            <a:r>
              <a:rPr dirty="0" sz="1100" spc="-20">
                <a:latin typeface="Arial"/>
                <a:cs typeface="Arial"/>
              </a:rPr>
              <a:t>ways </a:t>
            </a:r>
            <a:r>
              <a:rPr dirty="0" sz="1100" spc="-10">
                <a:latin typeface="Arial"/>
                <a:cs typeface="Arial"/>
              </a:rPr>
              <a:t>people, </a:t>
            </a:r>
            <a:r>
              <a:rPr dirty="0" sz="1100" spc="-5">
                <a:latin typeface="Arial"/>
                <a:cs typeface="Arial"/>
              </a:rPr>
              <a:t>teams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organisational units </a:t>
            </a:r>
            <a:r>
              <a:rPr dirty="0" sz="1100" spc="-15">
                <a:latin typeface="Arial"/>
                <a:cs typeface="Arial"/>
              </a:rPr>
              <a:t>behave </a:t>
            </a:r>
            <a:r>
              <a:rPr dirty="0" sz="1100" spc="-5">
                <a:latin typeface="Arial"/>
                <a:cs typeface="Arial"/>
              </a:rPr>
              <a:t>such as the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Hawthorne  </a:t>
            </a:r>
            <a:r>
              <a:rPr dirty="0" sz="1100" spc="-10">
                <a:latin typeface="Arial"/>
                <a:cs typeface="Arial"/>
              </a:rPr>
              <a:t>Studies, </a:t>
            </a:r>
            <a:r>
              <a:rPr dirty="0" sz="1100" spc="-20">
                <a:latin typeface="Arial"/>
                <a:cs typeface="Arial"/>
              </a:rPr>
              <a:t>Maslow, </a:t>
            </a:r>
            <a:r>
              <a:rPr dirty="0" sz="1100">
                <a:latin typeface="Arial"/>
                <a:cs typeface="Arial"/>
              </a:rPr>
              <a:t>Theory </a:t>
            </a:r>
            <a:r>
              <a:rPr dirty="0" sz="1100" spc="-5">
                <a:latin typeface="Arial"/>
                <a:cs typeface="Arial"/>
              </a:rPr>
              <a:t>X-Theory </a:t>
            </a:r>
            <a:r>
              <a:rPr dirty="0" sz="1100" spc="-85">
                <a:latin typeface="Arial"/>
                <a:cs typeface="Arial"/>
              </a:rPr>
              <a:t>Y,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4001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3939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432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4215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5999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7783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3176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960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6744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8527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30311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363" y="32094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294" y="808734"/>
            <a:ext cx="1884045" cy="25139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033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Human Resource </a:t>
            </a:r>
            <a:r>
              <a:rPr dirty="0" sz="1100" spc="-5" b="1">
                <a:latin typeface="Arial"/>
                <a:cs typeface="Arial"/>
              </a:rPr>
              <a:t>Plan  Roles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-8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289560" marR="731520">
              <a:lnSpc>
                <a:spcPct val="1064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Role  </a:t>
            </a:r>
            <a:r>
              <a:rPr dirty="0" sz="1100" spc="-10">
                <a:latin typeface="Arial"/>
                <a:cs typeface="Arial"/>
              </a:rPr>
              <a:t>Authority  </a:t>
            </a:r>
            <a:r>
              <a:rPr dirty="0" sz="1100" spc="-5">
                <a:latin typeface="Arial"/>
                <a:cs typeface="Arial"/>
              </a:rPr>
              <a:t>Responsibility  </a:t>
            </a:r>
            <a:r>
              <a:rPr dirty="0" sz="1100" spc="-10">
                <a:latin typeface="Arial"/>
                <a:cs typeface="Arial"/>
              </a:rPr>
              <a:t>Competency</a:t>
            </a:r>
            <a:endParaRPr sz="1100">
              <a:latin typeface="Arial"/>
              <a:cs typeface="Arial"/>
            </a:endParaRPr>
          </a:p>
          <a:p>
            <a:pPr marL="12700" marR="25400">
              <a:lnSpc>
                <a:spcPct val="102600"/>
              </a:lnSpc>
              <a:spcBef>
                <a:spcPts val="95"/>
              </a:spcBef>
            </a:pPr>
            <a:r>
              <a:rPr dirty="0" sz="1100" spc="-10" b="1">
                <a:latin typeface="Arial"/>
                <a:cs typeface="Arial"/>
              </a:rPr>
              <a:t>Project Organisation </a:t>
            </a:r>
            <a:r>
              <a:rPr dirty="0" sz="1100" spc="-5" b="1">
                <a:latin typeface="Arial"/>
                <a:cs typeface="Arial"/>
              </a:rPr>
              <a:t>Charts  </a:t>
            </a: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588645">
              <a:lnSpc>
                <a:spcPct val="1064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Staff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Acquisition  </a:t>
            </a:r>
            <a:r>
              <a:rPr dirty="0" sz="1100" spc="-10">
                <a:latin typeface="Arial"/>
                <a:cs typeface="Arial"/>
              </a:rPr>
              <a:t>Timetable  </a:t>
            </a:r>
            <a:r>
              <a:rPr dirty="0" sz="1100" spc="-5">
                <a:latin typeface="Arial"/>
                <a:cs typeface="Arial"/>
              </a:rPr>
              <a:t>Release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  </a:t>
            </a:r>
            <a:r>
              <a:rPr dirty="0" sz="1100" spc="-25">
                <a:latin typeface="Arial"/>
                <a:cs typeface="Arial"/>
              </a:rPr>
              <a:t>Training </a:t>
            </a:r>
            <a:r>
              <a:rPr dirty="0" sz="1100" spc="-10">
                <a:latin typeface="Arial"/>
                <a:cs typeface="Arial"/>
              </a:rPr>
              <a:t>Needs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6400"/>
              </a:lnSpc>
            </a:pPr>
            <a:r>
              <a:rPr dirty="0" sz="1100" spc="-5">
                <a:latin typeface="Arial"/>
                <a:cs typeface="Arial"/>
              </a:rPr>
              <a:t>Recognition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Rewards  </a:t>
            </a:r>
            <a:r>
              <a:rPr dirty="0" sz="1100" spc="-5">
                <a:latin typeface="Arial"/>
                <a:cs typeface="Arial"/>
              </a:rPr>
              <a:t>Compliance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Safety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7592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323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982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	Reading:</a:t>
            </a:r>
            <a:endParaRPr sz="1400">
              <a:latin typeface="Arial"/>
              <a:cs typeface="Arial"/>
            </a:endParaRPr>
          </a:p>
          <a:p>
            <a:pPr marL="251460" marR="5080">
              <a:lnSpc>
                <a:spcPct val="102699"/>
              </a:lnSpc>
              <a:spcBef>
                <a:spcPts val="1015"/>
              </a:spcBef>
            </a:pPr>
            <a:r>
              <a:rPr dirty="0" sz="1100" spc="-5">
                <a:latin typeface="Arial"/>
                <a:cs typeface="Arial"/>
              </a:rPr>
              <a:t>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Knowledge’  </a:t>
            </a:r>
            <a:r>
              <a:rPr dirty="0" sz="1100" spc="-5">
                <a:latin typeface="Arial"/>
                <a:cs typeface="Arial"/>
              </a:rPr>
              <a:t>Chapter</a:t>
            </a:r>
            <a:r>
              <a:rPr dirty="0" sz="1100" spc="-10">
                <a:latin typeface="Arial"/>
                <a:cs typeface="Arial"/>
              </a:rPr>
              <a:t> 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3994" y="1308478"/>
            <a:ext cx="1439927" cy="1869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047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868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689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10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72119"/>
            <a:ext cx="3824604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Roles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5" b="1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289560" marR="177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Role: Label describing the </a:t>
            </a:r>
            <a:r>
              <a:rPr dirty="0" sz="1100">
                <a:latin typeface="Arial"/>
                <a:cs typeface="Arial"/>
              </a:rPr>
              <a:t>portion </a:t>
            </a:r>
            <a:r>
              <a:rPr dirty="0" sz="1100" spc="-5">
                <a:latin typeface="Arial"/>
                <a:cs typeface="Arial"/>
              </a:rPr>
              <a:t>of the project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which 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individual is </a:t>
            </a:r>
            <a:r>
              <a:rPr dirty="0" sz="1100" spc="-10">
                <a:latin typeface="Arial"/>
                <a:cs typeface="Arial"/>
              </a:rPr>
              <a:t>responsible</a:t>
            </a:r>
            <a:endParaRPr sz="1100">
              <a:latin typeface="Arial"/>
              <a:cs typeface="Arial"/>
            </a:endParaRPr>
          </a:p>
          <a:p>
            <a:pPr marL="289560" marR="3149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Authority: Authority </a:t>
            </a:r>
            <a:r>
              <a:rPr dirty="0" sz="1100" spc="-5">
                <a:latin typeface="Arial"/>
                <a:cs typeface="Arial"/>
              </a:rPr>
              <a:t>to apply project </a:t>
            </a:r>
            <a:r>
              <a:rPr dirty="0" sz="1100" spc="-10">
                <a:latin typeface="Arial"/>
                <a:cs typeface="Arial"/>
              </a:rPr>
              <a:t>resources, </a:t>
            </a:r>
            <a:r>
              <a:rPr dirty="0" sz="1100" spc="-15">
                <a:latin typeface="Arial"/>
                <a:cs typeface="Arial"/>
              </a:rPr>
              <a:t>make  </a:t>
            </a:r>
            <a:r>
              <a:rPr dirty="0" sz="1100" spc="-10">
                <a:latin typeface="Arial"/>
                <a:cs typeface="Arial"/>
              </a:rPr>
              <a:t>decisions, and </a:t>
            </a:r>
            <a:r>
              <a:rPr dirty="0" sz="1100" spc="-5">
                <a:latin typeface="Arial"/>
                <a:cs typeface="Arial"/>
              </a:rPr>
              <a:t>sign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approvals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Responsibility: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a PM team member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expected 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in order to complete the </a:t>
            </a:r>
            <a:r>
              <a:rPr dirty="0" sz="1100" spc="-15">
                <a:latin typeface="Arial"/>
                <a:cs typeface="Arial"/>
              </a:rPr>
              <a:t>project’s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289560" marR="26035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Competency: Skill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Capacity required to complete  project</a:t>
            </a:r>
            <a:r>
              <a:rPr dirty="0" sz="1100" spc="-10">
                <a:latin typeface="Arial"/>
                <a:cs typeface="Arial"/>
              </a:rPr>
              <a:t> objectives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650" y="1105331"/>
            <a:ext cx="3996690" cy="23177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Responsibility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and Authority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are not the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thing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50" y="1336954"/>
            <a:ext cx="3996690" cy="428625"/>
          </a:xfrm>
          <a:prstGeom prst="rect">
            <a:avLst/>
          </a:prstGeom>
          <a:solidFill>
            <a:srgbClr val="E9E9F2"/>
          </a:solidFill>
        </p:spPr>
        <p:txBody>
          <a:bodyPr wrap="square" lIns="0" tIns="27939" rIns="0" bIns="0" rtlCol="0" vert="horz">
            <a:spAutoFit/>
          </a:bodyPr>
          <a:lstStyle/>
          <a:p>
            <a:pPr marL="53975" marR="457834">
              <a:lnSpc>
                <a:spcPct val="102699"/>
              </a:lnSpc>
              <a:spcBef>
                <a:spcPts val="219"/>
              </a:spcBef>
            </a:pPr>
            <a:r>
              <a:rPr dirty="0" sz="1100" spc="-5">
                <a:latin typeface="Arial"/>
                <a:cs typeface="Arial"/>
              </a:rPr>
              <a:t>Individuals will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best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responsibility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authority are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matched.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22847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668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823884"/>
            <a:ext cx="365760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Responsibility / </a:t>
            </a:r>
            <a:r>
              <a:rPr dirty="0" sz="1100" spc="-10">
                <a:latin typeface="Arial"/>
                <a:cs typeface="Arial"/>
              </a:rPr>
              <a:t>Authority </a:t>
            </a:r>
            <a:r>
              <a:rPr dirty="0" sz="1100" spc="-5">
                <a:latin typeface="Arial"/>
                <a:cs typeface="Arial"/>
              </a:rPr>
              <a:t>miss-match is very </a:t>
            </a:r>
            <a:r>
              <a:rPr dirty="0" sz="1100" spc="-10">
                <a:latin typeface="Arial"/>
                <a:cs typeface="Arial"/>
              </a:rPr>
              <a:t>common. </a:t>
            </a:r>
            <a:r>
              <a:rPr dirty="0" sz="1100" spc="-15">
                <a:latin typeface="Arial"/>
                <a:cs typeface="Arial"/>
              </a:rPr>
              <a:t>How  many </a:t>
            </a:r>
            <a:r>
              <a:rPr dirty="0" sz="1100" spc="-5">
                <a:latin typeface="Arial"/>
                <a:cs typeface="Arial"/>
              </a:rPr>
              <a:t>times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experienced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either:</a:t>
            </a:r>
            <a:endParaRPr sz="1100">
              <a:latin typeface="Arial"/>
              <a:cs typeface="Arial"/>
            </a:endParaRPr>
          </a:p>
          <a:p>
            <a:pPr marL="289560" marR="276860">
              <a:lnSpc>
                <a:spcPct val="102699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Someone’s </a:t>
            </a:r>
            <a:r>
              <a:rPr dirty="0" sz="1100" spc="-5">
                <a:latin typeface="Arial"/>
                <a:cs typeface="Arial"/>
              </a:rPr>
              <a:t>decision/instructions being </a:t>
            </a:r>
            <a:r>
              <a:rPr dirty="0" sz="1100" spc="-15">
                <a:latin typeface="Arial"/>
                <a:cs typeface="Arial"/>
              </a:rPr>
              <a:t>reversed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0">
                <a:latin typeface="Arial"/>
                <a:cs typeface="Arial"/>
              </a:rPr>
              <a:t>changed?</a:t>
            </a:r>
            <a:endParaRPr sz="1100">
              <a:latin typeface="Arial"/>
              <a:cs typeface="Arial"/>
            </a:endParaRPr>
          </a:p>
          <a:p>
            <a:pPr marL="289560" marR="18732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Someone having </a:t>
            </a:r>
            <a:r>
              <a:rPr dirty="0" sz="1100" spc="-5">
                <a:latin typeface="Arial"/>
                <a:cs typeface="Arial"/>
              </a:rPr>
              <a:t>to constantly respond with ‘I </a:t>
            </a:r>
            <a:r>
              <a:rPr dirty="0" sz="1100" spc="-10">
                <a:latin typeface="Arial"/>
                <a:cs typeface="Arial"/>
              </a:rPr>
              <a:t>need  </a:t>
            </a:r>
            <a:r>
              <a:rPr dirty="0" sz="1100" spc="-15">
                <a:latin typeface="Arial"/>
                <a:cs typeface="Arial"/>
              </a:rPr>
              <a:t>approval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X </a:t>
            </a:r>
            <a:r>
              <a:rPr dirty="0" sz="1100" spc="-15">
                <a:latin typeface="Arial"/>
                <a:cs typeface="Arial"/>
              </a:rPr>
              <a:t>before </a:t>
            </a:r>
            <a:r>
              <a:rPr dirty="0" sz="1100" spc="-5">
                <a:latin typeface="Arial"/>
                <a:cs typeface="Arial"/>
              </a:rPr>
              <a:t>I can </a:t>
            </a:r>
            <a:r>
              <a:rPr dirty="0" sz="1100" spc="-15">
                <a:latin typeface="Arial"/>
                <a:cs typeface="Arial"/>
              </a:rPr>
              <a:t>give you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go-ahead’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60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033460"/>
            <a:ext cx="3912870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Project Organisation</a:t>
            </a:r>
            <a:r>
              <a:rPr dirty="0" sz="1100" spc="-5" b="1">
                <a:latin typeface="Arial"/>
                <a:cs typeface="Arial"/>
              </a:rPr>
              <a:t> Charts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Graphic </a:t>
            </a:r>
            <a:r>
              <a:rPr dirty="0" sz="1100" spc="-5">
                <a:latin typeface="Arial"/>
                <a:cs typeface="Arial"/>
              </a:rPr>
              <a:t>Representation of project </a:t>
            </a:r>
            <a:r>
              <a:rPr dirty="0" sz="1100" spc="-10">
                <a:latin typeface="Arial"/>
                <a:cs typeface="Arial"/>
              </a:rPr>
              <a:t>team members and </a:t>
            </a:r>
            <a:r>
              <a:rPr dirty="0" sz="1100" spc="-5">
                <a:latin typeface="Arial"/>
                <a:cs typeface="Arial"/>
              </a:rPr>
              <a:t>their 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relationships which are usually included in </a:t>
            </a:r>
            <a:r>
              <a:rPr dirty="0" sz="1100" spc="-10">
                <a:latin typeface="Arial"/>
                <a:cs typeface="Arial"/>
              </a:rPr>
              <a:t>H&amp;S  </a:t>
            </a:r>
            <a:r>
              <a:rPr dirty="0" sz="1100" spc="-5">
                <a:latin typeface="Arial"/>
                <a:cs typeface="Arial"/>
              </a:rPr>
              <a:t>Plan, Quality </a:t>
            </a:r>
            <a:r>
              <a:rPr dirty="0" sz="1100" spc="-10">
                <a:latin typeface="Arial"/>
                <a:cs typeface="Arial"/>
              </a:rPr>
              <a:t>Plans,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4741" y="1976819"/>
            <a:ext cx="1439929" cy="820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670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491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03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854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01733"/>
            <a:ext cx="4163695" cy="294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3685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02789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 Outputs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Staff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Acquisition:</a:t>
            </a:r>
            <a:endParaRPr sz="1100">
              <a:latin typeface="Arial"/>
              <a:cs typeface="Arial"/>
            </a:endParaRPr>
          </a:p>
          <a:p>
            <a:pPr marL="528955" marR="38227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5">
                <a:latin typeface="Arial"/>
                <a:cs typeface="Arial"/>
              </a:rPr>
              <a:t>will staff </a:t>
            </a:r>
            <a:r>
              <a:rPr dirty="0" sz="1100" spc="-10">
                <a:latin typeface="Arial"/>
                <a:cs typeface="Arial"/>
              </a:rPr>
              <a:t>come </a:t>
            </a:r>
            <a:r>
              <a:rPr dirty="0" sz="1100" spc="-5">
                <a:latin typeface="Arial"/>
                <a:cs typeface="Arial"/>
              </a:rPr>
              <a:t>from; </a:t>
            </a:r>
            <a:r>
              <a:rPr dirty="0" sz="1100" spc="-10">
                <a:latin typeface="Arial"/>
                <a:cs typeface="Arial"/>
              </a:rPr>
              <a:t>Subcontract, </a:t>
            </a:r>
            <a:r>
              <a:rPr dirty="0" sz="1100" spc="-5">
                <a:latin typeface="Arial"/>
                <a:cs typeface="Arial"/>
              </a:rPr>
              <a:t>Direct </a:t>
            </a:r>
            <a:r>
              <a:rPr dirty="0" sz="1100" spc="-10">
                <a:latin typeface="Arial"/>
                <a:cs typeface="Arial"/>
              </a:rPr>
              <a:t>Staff,  Contract </a:t>
            </a:r>
            <a:r>
              <a:rPr dirty="0" sz="1100" spc="-5">
                <a:latin typeface="Arial"/>
                <a:cs typeface="Arial"/>
              </a:rPr>
              <a:t>Staff</a:t>
            </a:r>
            <a:endParaRPr sz="1100">
              <a:latin typeface="Arial"/>
              <a:cs typeface="Arial"/>
            </a:endParaRPr>
          </a:p>
          <a:p>
            <a:pPr marL="528955" marR="1358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Proximity; Do </a:t>
            </a:r>
            <a:r>
              <a:rPr dirty="0" sz="1100" spc="-5">
                <a:latin typeface="Arial"/>
                <a:cs typeface="Arial"/>
              </a:rPr>
              <a:t>staff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location? Not  </a:t>
            </a:r>
            <a:r>
              <a:rPr dirty="0" sz="1100" spc="-15">
                <a:latin typeface="Arial"/>
                <a:cs typeface="Arial"/>
              </a:rPr>
              <a:t>always </a:t>
            </a:r>
            <a:r>
              <a:rPr dirty="0" sz="1100" spc="-5">
                <a:latin typeface="Arial"/>
                <a:cs typeface="Arial"/>
              </a:rPr>
              <a:t>the case; </a:t>
            </a:r>
            <a:r>
              <a:rPr dirty="0" sz="1100" spc="-10">
                <a:latin typeface="Arial"/>
                <a:cs typeface="Arial"/>
              </a:rPr>
              <a:t>does QS </a:t>
            </a:r>
            <a:r>
              <a:rPr dirty="0" sz="1100" spc="-5">
                <a:latin typeface="Arial"/>
                <a:cs typeface="Arial"/>
              </a:rPr>
              <a:t>or Engineer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on </a:t>
            </a:r>
            <a:r>
              <a:rPr dirty="0" sz="1100" spc="-5">
                <a:latin typeface="Arial"/>
                <a:cs typeface="Arial"/>
              </a:rPr>
              <a:t>site  all, </a:t>
            </a:r>
            <a:r>
              <a:rPr dirty="0" sz="1100" spc="-20">
                <a:latin typeface="Arial"/>
                <a:cs typeface="Arial"/>
              </a:rPr>
              <a:t>day </a:t>
            </a:r>
            <a:r>
              <a:rPr dirty="0" sz="1100" spc="-15">
                <a:latin typeface="Arial"/>
                <a:cs typeface="Arial"/>
              </a:rPr>
              <a:t>every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day?</a:t>
            </a:r>
            <a:endParaRPr sz="1100">
              <a:latin typeface="Arial"/>
              <a:cs typeface="Arial"/>
            </a:endParaRPr>
          </a:p>
          <a:p>
            <a:pPr marL="528955" marR="6540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HR </a:t>
            </a:r>
            <a:r>
              <a:rPr dirty="0" sz="1100" spc="-5">
                <a:latin typeface="Arial"/>
                <a:cs typeface="Arial"/>
              </a:rPr>
              <a:t>Department; </a:t>
            </a:r>
            <a:r>
              <a:rPr dirty="0" sz="1100" spc="-10">
                <a:latin typeface="Arial"/>
                <a:cs typeface="Arial"/>
              </a:rPr>
              <a:t>Can HR </a:t>
            </a:r>
            <a:r>
              <a:rPr dirty="0" sz="1100" spc="-5">
                <a:latin typeface="Arial"/>
                <a:cs typeface="Arial"/>
              </a:rPr>
              <a:t>Department assist in staffing the  project?</a:t>
            </a:r>
            <a:endParaRPr sz="1100">
              <a:latin typeface="Arial"/>
              <a:cs typeface="Arial"/>
            </a:endParaRPr>
          </a:p>
          <a:p>
            <a:pPr marL="528955" marR="33718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Timetable; When </a:t>
            </a:r>
            <a:r>
              <a:rPr dirty="0" sz="1100" spc="-5">
                <a:latin typeface="Arial"/>
                <a:cs typeface="Arial"/>
              </a:rPr>
              <a:t>will staff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required.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will  acquisition (recruitment)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5">
                <a:latin typeface="Arial"/>
                <a:cs typeface="Arial"/>
              </a:rPr>
              <a:t>in order to </a:t>
            </a:r>
            <a:r>
              <a:rPr dirty="0" sz="1100" spc="-10">
                <a:latin typeface="Arial"/>
                <a:cs typeface="Arial"/>
              </a:rPr>
              <a:t>meet  </a:t>
            </a:r>
            <a:r>
              <a:rPr dirty="0" sz="1100" spc="-5">
                <a:latin typeface="Arial"/>
                <a:cs typeface="Arial"/>
              </a:rPr>
              <a:t>requirements?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3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456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037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3556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579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147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7234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88152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1851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261931"/>
            <a:ext cx="4163695" cy="31794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02789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 Outputs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ts val="1285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Release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Criteria: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ts val="1270"/>
              </a:lnSpc>
            </a:pPr>
            <a:r>
              <a:rPr dirty="0" sz="1100" spc="-10">
                <a:latin typeface="Arial"/>
                <a:cs typeface="Arial"/>
              </a:rPr>
              <a:t>Method and </a:t>
            </a:r>
            <a:r>
              <a:rPr dirty="0" sz="1100" spc="-5">
                <a:latin typeface="Arial"/>
                <a:cs typeface="Arial"/>
              </a:rPr>
              <a:t>Timing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release of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staff.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185"/>
              </a:lnSpc>
            </a:pPr>
            <a:r>
              <a:rPr dirty="0" sz="1000" spc="-5">
                <a:latin typeface="Arial"/>
                <a:cs typeface="Arial"/>
              </a:rPr>
              <a:t>Method: Milestone, Time based,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5">
                <a:latin typeface="Arial"/>
                <a:cs typeface="Arial"/>
              </a:rPr>
              <a:t>based,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805815" marR="42545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Timing: Need to consider </a:t>
            </a:r>
            <a:r>
              <a:rPr dirty="0" sz="1000" spc="-1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individuals are </a:t>
            </a:r>
            <a:r>
              <a:rPr dirty="0" sz="1000" spc="-10">
                <a:latin typeface="Arial"/>
                <a:cs typeface="Arial"/>
              </a:rPr>
              <a:t>transferred </a:t>
            </a:r>
            <a:r>
              <a:rPr dirty="0" sz="1000" spc="-5">
                <a:latin typeface="Arial"/>
                <a:cs typeface="Arial"/>
              </a:rPr>
              <a:t>to  other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projects.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60"/>
              </a:spcBef>
            </a:pPr>
            <a:r>
              <a:rPr dirty="0" sz="1100" spc="-20" b="1">
                <a:latin typeface="Arial"/>
                <a:cs typeface="Arial"/>
              </a:rPr>
              <a:t>Training</a:t>
            </a:r>
            <a:r>
              <a:rPr dirty="0" sz="1100" spc="-10" b="1">
                <a:latin typeface="Arial"/>
                <a:cs typeface="Arial"/>
              </a:rPr>
              <a:t> Needs: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85"/>
              </a:spcBef>
            </a:pPr>
            <a:r>
              <a:rPr dirty="0" sz="1100" spc="-10">
                <a:latin typeface="Arial"/>
                <a:cs typeface="Arial"/>
              </a:rPr>
              <a:t>What training </a:t>
            </a:r>
            <a:r>
              <a:rPr dirty="0" sz="1100" spc="-5">
                <a:latin typeface="Arial"/>
                <a:cs typeface="Arial"/>
              </a:rPr>
              <a:t>staff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required 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undertake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Recognition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Rewards:</a:t>
            </a:r>
            <a:endParaRPr sz="1100">
              <a:latin typeface="Arial"/>
              <a:cs typeface="Arial"/>
            </a:endParaRPr>
          </a:p>
          <a:p>
            <a:pPr marL="528955" marR="102235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Clear </a:t>
            </a:r>
            <a:r>
              <a:rPr dirty="0" sz="1100" spc="-15">
                <a:latin typeface="Arial"/>
                <a:cs typeface="Arial"/>
              </a:rPr>
              <a:t>reward </a:t>
            </a:r>
            <a:r>
              <a:rPr dirty="0" sz="1100" spc="-5">
                <a:latin typeface="Arial"/>
                <a:cs typeface="Arial"/>
              </a:rPr>
              <a:t>structure; ideally aligned with the individuals  </a:t>
            </a:r>
            <a:r>
              <a:rPr dirty="0" sz="1100" spc="-10">
                <a:latin typeface="Arial"/>
                <a:cs typeface="Arial"/>
              </a:rPr>
              <a:t>performance 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ts val="1285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Compliance:</a:t>
            </a:r>
            <a:endParaRPr sz="1100">
              <a:latin typeface="Arial"/>
              <a:cs typeface="Arial"/>
            </a:endParaRPr>
          </a:p>
          <a:p>
            <a:pPr marL="805815" marR="273050" indent="-277495">
              <a:lnSpc>
                <a:spcPts val="12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Strategies </a:t>
            </a:r>
            <a:r>
              <a:rPr dirty="0" sz="1100" spc="-5">
                <a:latin typeface="Arial"/>
                <a:cs typeface="Arial"/>
              </a:rPr>
              <a:t>to comply with </a:t>
            </a:r>
            <a:r>
              <a:rPr dirty="0" sz="1100" spc="-10">
                <a:latin typeface="Arial"/>
                <a:cs typeface="Arial"/>
              </a:rPr>
              <a:t>Government </a:t>
            </a:r>
            <a:r>
              <a:rPr dirty="0" sz="1100" spc="-5">
                <a:latin typeface="Arial"/>
                <a:cs typeface="Arial"/>
              </a:rPr>
              <a:t>Regulations  </a:t>
            </a:r>
            <a:r>
              <a:rPr dirty="0" sz="1000" spc="-5">
                <a:latin typeface="Arial"/>
                <a:cs typeface="Arial"/>
              </a:rPr>
              <a:t>Construction </a:t>
            </a:r>
            <a:r>
              <a:rPr dirty="0" sz="1000" spc="-10">
                <a:latin typeface="Arial"/>
                <a:cs typeface="Arial"/>
              </a:rPr>
              <a:t>Worker Pension </a:t>
            </a:r>
            <a:r>
              <a:rPr dirty="0" sz="1000" spc="-5">
                <a:latin typeface="Arial"/>
                <a:cs typeface="Arial"/>
              </a:rPr>
              <a:t>Scheme (Supreme </a:t>
            </a:r>
            <a:r>
              <a:rPr dirty="0" sz="1000" spc="5">
                <a:latin typeface="Arial"/>
                <a:cs typeface="Arial"/>
              </a:rPr>
              <a:t>Court  </a:t>
            </a:r>
            <a:r>
              <a:rPr dirty="0" sz="1000" spc="-5">
                <a:latin typeface="Arial"/>
                <a:cs typeface="Arial"/>
              </a:rPr>
              <a:t>Ruling 9th </a:t>
            </a:r>
            <a:r>
              <a:rPr dirty="0" sz="1000" spc="-15">
                <a:latin typeface="Arial"/>
                <a:cs typeface="Arial"/>
              </a:rPr>
              <a:t>May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2013)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45"/>
              </a:lnSpc>
            </a:pPr>
            <a:r>
              <a:rPr dirty="0" sz="1000" spc="-10">
                <a:latin typeface="Arial"/>
                <a:cs typeface="Arial"/>
              </a:rPr>
              <a:t>Safety Policies </a:t>
            </a:r>
            <a:r>
              <a:rPr dirty="0" sz="1000" spc="-5">
                <a:latin typeface="Arial"/>
                <a:cs typeface="Arial"/>
              </a:rPr>
              <a:t>and Procedures that protect staff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from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hazards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28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Histogram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655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1756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842998"/>
            <a:ext cx="248793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Details quantity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timing 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resources.  Does </a:t>
            </a:r>
            <a:r>
              <a:rPr dirty="0" sz="1100" spc="-5">
                <a:latin typeface="Arial"/>
                <a:cs typeface="Arial"/>
              </a:rPr>
              <a:t>not detail skill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level.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4737" y="1414689"/>
            <a:ext cx="2519951" cy="1734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HRM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04275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444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6951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968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19580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3974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69641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980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794281"/>
            <a:ext cx="3837940" cy="25120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04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HRM </a:t>
            </a:r>
            <a:r>
              <a:rPr dirty="0" sz="1100" spc="-5">
                <a:latin typeface="Arial"/>
                <a:cs typeface="Arial"/>
              </a:rPr>
              <a:t>processes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are:</a:t>
            </a:r>
            <a:endParaRPr sz="11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Human </a:t>
            </a:r>
            <a:r>
              <a:rPr dirty="0" sz="1100" spc="-5">
                <a:latin typeface="Arial"/>
                <a:cs typeface="Arial"/>
              </a:rPr>
              <a:t>Resource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algn="just" marL="566420" marR="508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Identifying and documenting project roles, responsibilities,  and </a:t>
            </a:r>
            <a:r>
              <a:rPr dirty="0" sz="1000">
                <a:latin typeface="Arial"/>
                <a:cs typeface="Arial"/>
              </a:rPr>
              <a:t>reporting </a:t>
            </a:r>
            <a:r>
              <a:rPr dirty="0" sz="1000" spc="-5">
                <a:latin typeface="Arial"/>
                <a:cs typeface="Arial"/>
              </a:rPr>
              <a:t>relationships, as well as creating the staffing  management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plan</a:t>
            </a:r>
            <a:endParaRPr sz="10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Acquire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algn="just" marL="566420" marR="97790">
              <a:lnSpc>
                <a:spcPct val="100000"/>
              </a:lnSpc>
              <a:spcBef>
                <a:spcPts val="114"/>
              </a:spcBef>
            </a:pPr>
            <a:r>
              <a:rPr dirty="0" sz="1000" spc="-5">
                <a:latin typeface="Arial"/>
                <a:cs typeface="Arial"/>
              </a:rPr>
              <a:t>Obtaining the human resources required to complete the  project.</a:t>
            </a:r>
            <a:endParaRPr sz="10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72727"/>
              <a:buAutoNum type="arabicPlain" startAt="3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algn="just" marL="566420" marR="48133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Improving Competencies and interactions of team  members to enhance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performance</a:t>
            </a:r>
            <a:endParaRPr sz="10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2727"/>
              <a:buAutoNum type="arabicPlain" startAt="4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Manage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4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marL="566420" marR="78740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Arial"/>
                <a:cs typeface="Arial"/>
              </a:rPr>
              <a:t>Tracking </a:t>
            </a:r>
            <a:r>
              <a:rPr dirty="0" sz="1000" spc="-5">
                <a:latin typeface="Arial"/>
                <a:cs typeface="Arial"/>
              </a:rPr>
              <a:t>team member performance, providing </a:t>
            </a:r>
            <a:r>
              <a:rPr dirty="0" sz="1000" spc="-10">
                <a:latin typeface="Arial"/>
                <a:cs typeface="Arial"/>
              </a:rPr>
              <a:t>feedback,  </a:t>
            </a:r>
            <a:r>
              <a:rPr dirty="0" sz="1000" spc="-5">
                <a:latin typeface="Arial"/>
                <a:cs typeface="Arial"/>
              </a:rPr>
              <a:t>resolving issues, and coordinating changes to enhance 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performance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251460">
              <a:lnSpc>
                <a:spcPct val="106700"/>
              </a:lnSpc>
              <a:spcBef>
                <a:spcPts val="380"/>
              </a:spcBef>
              <a:tabLst>
                <a:tab pos="203898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Part 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 Planning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  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518156"/>
            <a:ext cx="3554590" cy="1076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430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 Project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6079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129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229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329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430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530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179955"/>
            <a:ext cx="3746500" cy="1586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Process </a:t>
            </a:r>
            <a:r>
              <a:rPr dirty="0" sz="1100" spc="-5" b="1">
                <a:latin typeface="Arial"/>
                <a:cs typeface="Arial"/>
              </a:rPr>
              <a:t>of obtaining the </a:t>
            </a:r>
            <a:r>
              <a:rPr dirty="0" sz="1100" spc="-10" b="1">
                <a:latin typeface="Arial"/>
                <a:cs typeface="Arial"/>
              </a:rPr>
              <a:t>resources </a:t>
            </a:r>
            <a:r>
              <a:rPr dirty="0" sz="1100" spc="-5" b="1">
                <a:latin typeface="Arial"/>
                <a:cs typeface="Arial"/>
              </a:rPr>
              <a:t>required to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complete  the</a:t>
            </a:r>
            <a:r>
              <a:rPr dirty="0" sz="1100" spc="-10" b="1">
                <a:latin typeface="Arial"/>
                <a:cs typeface="Arial"/>
              </a:rPr>
              <a:t> project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Environmental</a:t>
            </a:r>
            <a:r>
              <a:rPr dirty="0" sz="1100" spc="-15">
                <a:latin typeface="Arial"/>
                <a:cs typeface="Arial"/>
              </a:rPr>
              <a:t> Factors:</a:t>
            </a:r>
            <a:endParaRPr sz="1100">
              <a:latin typeface="Arial"/>
              <a:cs typeface="Arial"/>
            </a:endParaRPr>
          </a:p>
          <a:p>
            <a:pPr marL="289560" marR="275336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Availability  </a:t>
            </a:r>
            <a:r>
              <a:rPr dirty="0" sz="1100" spc="-5">
                <a:latin typeface="Arial"/>
                <a:cs typeface="Arial"/>
              </a:rPr>
              <a:t>Ability  </a:t>
            </a:r>
            <a:r>
              <a:rPr dirty="0" sz="1100" spc="-10">
                <a:latin typeface="Arial"/>
                <a:cs typeface="Arial"/>
              </a:rPr>
              <a:t>Expe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ience  </a:t>
            </a:r>
            <a:r>
              <a:rPr dirty="0" sz="1100" spc="-5">
                <a:latin typeface="Arial"/>
                <a:cs typeface="Arial"/>
              </a:rPr>
              <a:t>Interests  Cost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858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958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88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080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9281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3911600" cy="293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48539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83781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HR </a:t>
            </a:r>
            <a:r>
              <a:rPr dirty="0" sz="1100" spc="-5">
                <a:latin typeface="Arial"/>
                <a:cs typeface="Arial"/>
              </a:rPr>
              <a:t>Department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Policies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Procedures in relation to staff; Disciplinary  </a:t>
            </a:r>
            <a:r>
              <a:rPr dirty="0" sz="1100" spc="-10">
                <a:latin typeface="Arial"/>
                <a:cs typeface="Arial"/>
              </a:rPr>
              <a:t>procedures, Annual </a:t>
            </a:r>
            <a:r>
              <a:rPr dirty="0" sz="1100" spc="-20">
                <a:latin typeface="Arial"/>
                <a:cs typeface="Arial"/>
              </a:rPr>
              <a:t>Leave,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Roles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5" b="1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Definition of </a:t>
            </a:r>
            <a:r>
              <a:rPr dirty="0" sz="1100" spc="-10">
                <a:latin typeface="Arial"/>
                <a:cs typeface="Arial"/>
              </a:rPr>
              <a:t>positions, competencies, </a:t>
            </a:r>
            <a:r>
              <a:rPr dirty="0" sz="1100" spc="-5">
                <a:latin typeface="Arial"/>
                <a:cs typeface="Arial"/>
              </a:rPr>
              <a:t>skills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Organisation</a:t>
            </a:r>
            <a:r>
              <a:rPr dirty="0" sz="1100" spc="-5" b="1">
                <a:latin typeface="Arial"/>
                <a:cs typeface="Arial"/>
              </a:rPr>
              <a:t> Chart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</a:t>
            </a:r>
            <a:r>
              <a:rPr dirty="0" sz="1100" spc="-5">
                <a:latin typeface="Arial"/>
                <a:cs typeface="Arial"/>
              </a:rPr>
              <a:t>earlier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</a:t>
            </a:r>
            <a:r>
              <a:rPr dirty="0" sz="1100" spc="-5">
                <a:latin typeface="Arial"/>
                <a:cs typeface="Arial"/>
              </a:rPr>
              <a:t>earlier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430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 Project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9869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816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092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647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49030"/>
            <a:ext cx="3913504" cy="15722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Pre-Assignment:</a:t>
            </a:r>
            <a:endParaRPr sz="1100">
              <a:latin typeface="Arial"/>
              <a:cs typeface="Arial"/>
            </a:endParaRPr>
          </a:p>
          <a:p>
            <a:pPr algn="just" marL="289560" marR="16256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10">
                <a:latin typeface="Arial"/>
                <a:cs typeface="Arial"/>
              </a:rPr>
              <a:t>Members, </a:t>
            </a:r>
            <a:r>
              <a:rPr dirty="0" sz="1100">
                <a:latin typeface="Arial"/>
                <a:cs typeface="Arial"/>
              </a:rPr>
              <a:t>particularly </a:t>
            </a:r>
            <a:r>
              <a:rPr dirty="0" sz="1100" spc="-5">
                <a:latin typeface="Arial"/>
                <a:cs typeface="Arial"/>
              </a:rPr>
              <a:t>senior </a:t>
            </a:r>
            <a:r>
              <a:rPr dirty="0" sz="1100" spc="-10">
                <a:latin typeface="Arial"/>
                <a:cs typeface="Arial"/>
              </a:rPr>
              <a:t>staff, </a:t>
            </a:r>
            <a:r>
              <a:rPr dirty="0" sz="1100" spc="-20">
                <a:latin typeface="Arial"/>
                <a:cs typeface="Arial"/>
              </a:rPr>
              <a:t>may have </a:t>
            </a:r>
            <a:r>
              <a:rPr dirty="0" sz="1100" spc="-10">
                <a:latin typeface="Arial"/>
                <a:cs typeface="Arial"/>
              </a:rPr>
              <a:t>been  </a:t>
            </a:r>
            <a:r>
              <a:rPr dirty="0" sz="1100" spc="-5">
                <a:latin typeface="Arial"/>
                <a:cs typeface="Arial"/>
              </a:rPr>
              <a:t>allocated to the project at tender </a:t>
            </a:r>
            <a:r>
              <a:rPr dirty="0" sz="1100" spc="-10">
                <a:latin typeface="Arial"/>
                <a:cs typeface="Arial"/>
              </a:rPr>
              <a:t>stage, </a:t>
            </a:r>
            <a:r>
              <a:rPr dirty="0" sz="1100" spc="-5">
                <a:latin typeface="Arial"/>
                <a:cs typeface="Arial"/>
              </a:rPr>
              <a:t>and/or </a:t>
            </a:r>
            <a:r>
              <a:rPr dirty="0" sz="1100" spc="-20">
                <a:latin typeface="Arial"/>
                <a:cs typeface="Arial"/>
              </a:rPr>
              <a:t>may have  </a:t>
            </a:r>
            <a:r>
              <a:rPr dirty="0" sz="1100" spc="-10">
                <a:latin typeface="Arial"/>
                <a:cs typeface="Arial"/>
              </a:rPr>
              <a:t>been a </a:t>
            </a:r>
            <a:r>
              <a:rPr dirty="0" sz="1100" spc="-5">
                <a:latin typeface="Arial"/>
                <a:cs typeface="Arial"/>
              </a:rPr>
              <a:t>included as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tender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proposal.</a:t>
            </a:r>
            <a:endParaRPr sz="1100">
              <a:latin typeface="Arial"/>
              <a:cs typeface="Arial"/>
            </a:endParaRPr>
          </a:p>
          <a:p>
            <a:pPr algn="just" marL="566420" marR="58419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Arial"/>
                <a:cs typeface="Arial"/>
              </a:rPr>
              <a:t>Very </a:t>
            </a:r>
            <a:r>
              <a:rPr dirty="0" sz="1000" spc="-5">
                <a:latin typeface="Arial"/>
                <a:cs typeface="Arial"/>
              </a:rPr>
              <a:t>common on Construction Projects; Usual get-out is a  provision somewhere in the tender that states that the staff  are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‘indicative’.</a:t>
            </a:r>
            <a:endParaRPr sz="1000">
              <a:latin typeface="Arial"/>
              <a:cs typeface="Arial"/>
            </a:endParaRPr>
          </a:p>
          <a:p>
            <a:pPr algn="just" marL="566420" marR="5080">
              <a:lnSpc>
                <a:spcPts val="1200"/>
              </a:lnSpc>
              <a:spcBef>
                <a:spcPts val="25"/>
              </a:spcBef>
            </a:pPr>
            <a:r>
              <a:rPr dirty="0" sz="1000" spc="-5">
                <a:latin typeface="Arial"/>
                <a:cs typeface="Arial"/>
              </a:rPr>
              <a:t>Need to be very careful; can lead to a tender being deemed  non-compliant.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684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45186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7555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692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14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039870" cy="290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61302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1170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Negotiations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Organisation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Structure;</a:t>
            </a:r>
            <a:endParaRPr sz="1100">
              <a:latin typeface="Arial"/>
              <a:cs typeface="Arial"/>
            </a:endParaRPr>
          </a:p>
          <a:p>
            <a:pPr marL="805815" marR="18605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Functional organisation; PM will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to negotiate with  Functional Managers in order to obtain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staff.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90"/>
              </a:lnSpc>
            </a:pPr>
            <a:r>
              <a:rPr dirty="0" sz="1000" spc="-5">
                <a:latin typeface="Arial"/>
                <a:cs typeface="Arial"/>
              </a:rPr>
              <a:t>Competition from other PM teams within the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organisation.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5"/>
              </a:spcBef>
            </a:pPr>
            <a:r>
              <a:rPr dirty="0" sz="1100" spc="-5" b="1">
                <a:latin typeface="Arial"/>
                <a:cs typeface="Arial"/>
              </a:rPr>
              <a:t>Acquisition</a:t>
            </a:r>
            <a:endParaRPr sz="1100">
              <a:latin typeface="Arial"/>
              <a:cs typeface="Arial"/>
            </a:endParaRPr>
          </a:p>
          <a:p>
            <a:pPr marL="528955" marR="3429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Source resource from outside organisation: Recruit; Hire  Consultant;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26034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Virtual </a:t>
            </a:r>
            <a:r>
              <a:rPr dirty="0" sz="1100" spc="-30">
                <a:latin typeface="Arial"/>
                <a:cs typeface="Arial"/>
              </a:rPr>
              <a:t>Teams: </a:t>
            </a:r>
            <a:r>
              <a:rPr dirty="0" sz="1100" spc="-5">
                <a:latin typeface="Arial"/>
                <a:cs typeface="Arial"/>
              </a:rPr>
              <a:t>Groups of people with shared goals </a:t>
            </a:r>
            <a:r>
              <a:rPr dirty="0" sz="1100" spc="-10">
                <a:latin typeface="Arial"/>
                <a:cs typeface="Arial"/>
              </a:rPr>
              <a:t>who  </a:t>
            </a:r>
            <a:r>
              <a:rPr dirty="0" sz="1100" spc="-5">
                <a:latin typeface="Arial"/>
                <a:cs typeface="Arial"/>
              </a:rPr>
              <a:t>fulfil their roles with little or </a:t>
            </a:r>
            <a:r>
              <a:rPr dirty="0" sz="1100" spc="-10">
                <a:latin typeface="Arial"/>
                <a:cs typeface="Arial"/>
              </a:rPr>
              <a:t>no </a:t>
            </a:r>
            <a:r>
              <a:rPr dirty="0" sz="1100" spc="-5">
                <a:latin typeface="Arial"/>
                <a:cs typeface="Arial"/>
              </a:rPr>
              <a:t>time spent meeting </a:t>
            </a:r>
            <a:r>
              <a:rPr dirty="0" sz="1100" spc="-15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5">
                <a:latin typeface="Arial"/>
                <a:cs typeface="Arial"/>
              </a:rPr>
              <a:t>face. </a:t>
            </a:r>
            <a:r>
              <a:rPr dirty="0" sz="1100" spc="-5">
                <a:latin typeface="Arial"/>
                <a:cs typeface="Arial"/>
              </a:rPr>
              <a:t>Most Construction </a:t>
            </a:r>
            <a:r>
              <a:rPr dirty="0" sz="1100" spc="-10">
                <a:latin typeface="Arial"/>
                <a:cs typeface="Arial"/>
              </a:rPr>
              <a:t>Contract Management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Teams.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3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48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389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678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399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9840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8000" y="261931"/>
            <a:ext cx="4147820" cy="31794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76669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5" b="1">
                <a:latin typeface="Arial"/>
                <a:cs typeface="Arial"/>
              </a:rPr>
              <a:t>Staff </a:t>
            </a:r>
            <a:r>
              <a:rPr dirty="0" sz="1100" spc="-10" b="1">
                <a:latin typeface="Arial"/>
                <a:cs typeface="Arial"/>
              </a:rPr>
              <a:t>Assignments</a:t>
            </a:r>
            <a:endParaRPr sz="1100">
              <a:latin typeface="Arial"/>
              <a:cs typeface="Arial"/>
            </a:endParaRPr>
          </a:p>
          <a:p>
            <a:pPr marL="528955" marR="34544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Project is </a:t>
            </a:r>
            <a:r>
              <a:rPr dirty="0" sz="1100" spc="-10">
                <a:latin typeface="Arial"/>
                <a:cs typeface="Arial"/>
              </a:rPr>
              <a:t>staffed when </a:t>
            </a:r>
            <a:r>
              <a:rPr dirty="0" sz="1100" spc="-5">
                <a:latin typeface="Arial"/>
                <a:cs typeface="Arial"/>
              </a:rPr>
              <a:t>appropriate people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been  </a:t>
            </a:r>
            <a:r>
              <a:rPr dirty="0" sz="1100" spc="-5">
                <a:latin typeface="Arial"/>
                <a:cs typeface="Arial"/>
              </a:rPr>
              <a:t>assigned to work </a:t>
            </a:r>
            <a:r>
              <a:rPr dirty="0" sz="1100" spc="-10">
                <a:latin typeface="Arial"/>
                <a:cs typeface="Arial"/>
              </a:rPr>
              <a:t>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10" b="1">
                <a:latin typeface="Arial"/>
                <a:cs typeface="Arial"/>
              </a:rPr>
              <a:t>Resource Availability</a:t>
            </a:r>
            <a:endParaRPr sz="1100">
              <a:latin typeface="Arial"/>
              <a:cs typeface="Arial"/>
            </a:endParaRPr>
          </a:p>
          <a:p>
            <a:pPr marL="528955" marR="189230">
              <a:lnSpc>
                <a:spcPct val="102600"/>
              </a:lnSpc>
              <a:spcBef>
                <a:spcPts val="50"/>
              </a:spcBef>
            </a:pPr>
            <a:r>
              <a:rPr dirty="0" sz="1100" spc="-10">
                <a:latin typeface="Arial"/>
                <a:cs typeface="Arial"/>
              </a:rPr>
              <a:t>Documents </a:t>
            </a:r>
            <a:r>
              <a:rPr dirty="0" sz="1100" spc="-5">
                <a:latin typeface="Arial"/>
                <a:cs typeface="Arial"/>
              </a:rPr>
              <a:t>the time period that </a:t>
            </a:r>
            <a:r>
              <a:rPr dirty="0" sz="1100" spc="-10">
                <a:latin typeface="Arial"/>
                <a:cs typeface="Arial"/>
              </a:rPr>
              <a:t>each team member </a:t>
            </a:r>
            <a:r>
              <a:rPr dirty="0" sz="1100" spc="-5">
                <a:latin typeface="Arial"/>
                <a:cs typeface="Arial"/>
              </a:rPr>
              <a:t>can  work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project.</a:t>
            </a:r>
            <a:endParaRPr sz="1100">
              <a:latin typeface="Arial"/>
              <a:cs typeface="Arial"/>
            </a:endParaRPr>
          </a:p>
          <a:p>
            <a:pPr marL="528955" marR="22860">
              <a:lnSpc>
                <a:spcPct val="102699"/>
              </a:lnSpc>
            </a:pPr>
            <a:r>
              <a:rPr dirty="0" sz="1100" spc="-20">
                <a:latin typeface="Arial"/>
                <a:cs typeface="Arial"/>
              </a:rPr>
              <a:t>Very </a:t>
            </a:r>
            <a:r>
              <a:rPr dirty="0" sz="1100" spc="-5">
                <a:latin typeface="Arial"/>
                <a:cs typeface="Arial"/>
              </a:rPr>
              <a:t>difficult in most </a:t>
            </a:r>
            <a:r>
              <a:rPr dirty="0" sz="1100" spc="-10">
                <a:latin typeface="Arial"/>
                <a:cs typeface="Arial"/>
              </a:rPr>
              <a:t>environments; </a:t>
            </a:r>
            <a:r>
              <a:rPr dirty="0" sz="1100" spc="-5">
                <a:latin typeface="Arial"/>
                <a:cs typeface="Arial"/>
              </a:rPr>
              <a:t>often </a:t>
            </a:r>
            <a:r>
              <a:rPr dirty="0" sz="1100" spc="-10">
                <a:latin typeface="Arial"/>
                <a:cs typeface="Arial"/>
              </a:rPr>
              <a:t>availability </a:t>
            </a:r>
            <a:r>
              <a:rPr dirty="0" sz="1100" spc="-5">
                <a:latin typeface="Arial"/>
                <a:cs typeface="Arial"/>
              </a:rPr>
              <a:t>issues  lead to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delays.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  <a:p>
            <a:pPr marL="528955" marR="467995">
              <a:lnSpc>
                <a:spcPct val="102600"/>
              </a:lnSpc>
              <a:spcBef>
                <a:spcPts val="50"/>
              </a:spcBef>
            </a:pPr>
            <a:r>
              <a:rPr dirty="0" sz="1100" spc="-15">
                <a:latin typeface="Arial"/>
                <a:cs typeface="Arial"/>
              </a:rPr>
              <a:t>People </a:t>
            </a:r>
            <a:r>
              <a:rPr dirty="0" sz="1100" spc="-5">
                <a:latin typeface="Arial"/>
                <a:cs typeface="Arial"/>
              </a:rPr>
              <a:t>seldom fit the original requirements </a:t>
            </a:r>
            <a:r>
              <a:rPr dirty="0" sz="1100" spc="-10">
                <a:latin typeface="Arial"/>
                <a:cs typeface="Arial"/>
              </a:rPr>
              <a:t>profiles.  </a:t>
            </a:r>
            <a:r>
              <a:rPr dirty="0" sz="1100" spc="-5">
                <a:latin typeface="Arial"/>
                <a:cs typeface="Arial"/>
              </a:rPr>
              <a:t>Usually the Plan 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modified to fit with  individuals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course of the project individuals </a:t>
            </a:r>
            <a:r>
              <a:rPr dirty="0" sz="1100" spc="-20">
                <a:latin typeface="Arial"/>
                <a:cs typeface="Arial"/>
              </a:rPr>
              <a:t>may leave </a:t>
            </a:r>
            <a:r>
              <a:rPr dirty="0" sz="1100" spc="-5">
                <a:latin typeface="Arial"/>
                <a:cs typeface="Arial"/>
              </a:rPr>
              <a:t>the  project </a:t>
            </a:r>
            <a:r>
              <a:rPr dirty="0" sz="1100" spc="-10">
                <a:latin typeface="Arial"/>
                <a:cs typeface="Arial"/>
              </a:rPr>
              <a:t>unexpectedly; </a:t>
            </a:r>
            <a:r>
              <a:rPr dirty="0" sz="1100" spc="-5">
                <a:latin typeface="Arial"/>
                <a:cs typeface="Arial"/>
              </a:rPr>
              <a:t>promotion, </a:t>
            </a:r>
            <a:r>
              <a:rPr dirty="0" sz="1100" spc="-10">
                <a:latin typeface="Arial"/>
                <a:cs typeface="Arial"/>
              </a:rPr>
              <a:t>annual </a:t>
            </a:r>
            <a:r>
              <a:rPr dirty="0" sz="1100" spc="-20">
                <a:latin typeface="Arial"/>
                <a:cs typeface="Arial"/>
              </a:rPr>
              <a:t>leave, </a:t>
            </a:r>
            <a:r>
              <a:rPr dirty="0" sz="1100" spc="-5">
                <a:latin typeface="Arial"/>
                <a:cs typeface="Arial"/>
              </a:rPr>
              <a:t>resignation,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35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64068"/>
            <a:ext cx="2434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</a:t>
            </a:r>
            <a:r>
              <a:rPr dirty="0" sz="1100" spc="-10" b="1">
                <a:latin typeface="Arial"/>
                <a:cs typeface="Arial"/>
              </a:rPr>
              <a:t>Executing Process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3493" y="1475122"/>
            <a:ext cx="3551822" cy="1201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9012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620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3779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045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5650" y="1888845"/>
            <a:ext cx="3996690" cy="233679"/>
          </a:xfrm>
          <a:custGeom>
            <a:avLst/>
            <a:gdLst/>
            <a:ahLst/>
            <a:cxnLst/>
            <a:rect l="l" t="t" r="r" b="b"/>
            <a:pathLst>
              <a:path w="3996690" h="233680">
                <a:moveTo>
                  <a:pt x="0" y="233070"/>
                </a:moveTo>
                <a:lnTo>
                  <a:pt x="3996690" y="233070"/>
                </a:lnTo>
                <a:lnTo>
                  <a:pt x="3996690" y="0"/>
                </a:lnTo>
                <a:lnTo>
                  <a:pt x="0" y="0"/>
                </a:lnTo>
                <a:lnTo>
                  <a:pt x="0" y="23307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650" y="2121916"/>
            <a:ext cx="3996690" cy="1173480"/>
          </a:xfrm>
          <a:custGeom>
            <a:avLst/>
            <a:gdLst/>
            <a:ahLst/>
            <a:cxnLst/>
            <a:rect l="l" t="t" r="r" b="b"/>
            <a:pathLst>
              <a:path w="3996690" h="1173479">
                <a:moveTo>
                  <a:pt x="0" y="1172946"/>
                </a:moveTo>
                <a:lnTo>
                  <a:pt x="3996690" y="1172946"/>
                </a:lnTo>
                <a:lnTo>
                  <a:pt x="3996690" y="0"/>
                </a:lnTo>
                <a:lnTo>
                  <a:pt x="0" y="0"/>
                </a:lnTo>
                <a:lnTo>
                  <a:pt x="0" y="1172946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23401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44405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03" y="26540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8703" y="286411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8703" y="307414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000" y="101733"/>
            <a:ext cx="4142740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1653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65811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Objectives:</a:t>
            </a:r>
            <a:endParaRPr sz="1400">
              <a:latin typeface="Arial"/>
              <a:cs typeface="Arial"/>
            </a:endParaRPr>
          </a:p>
          <a:p>
            <a:pPr marL="528955">
              <a:lnSpc>
                <a:spcPts val="1295"/>
              </a:lnSpc>
              <a:spcBef>
                <a:spcPts val="995"/>
              </a:spcBef>
            </a:pP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5">
                <a:latin typeface="Arial"/>
                <a:cs typeface="Arial"/>
              </a:rPr>
              <a:t>skills of </a:t>
            </a:r>
            <a:r>
              <a:rPr dirty="0" sz="1100" spc="-40">
                <a:latin typeface="Arial"/>
                <a:cs typeface="Arial"/>
              </a:rPr>
              <a:t>Team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Members.</a:t>
            </a:r>
            <a:endParaRPr sz="1100">
              <a:latin typeface="Arial"/>
              <a:cs typeface="Arial"/>
            </a:endParaRPr>
          </a:p>
          <a:p>
            <a:pPr marL="528955" marR="182245">
              <a:lnSpc>
                <a:spcPts val="1200"/>
              </a:lnSpc>
              <a:spcBef>
                <a:spcPts val="110"/>
              </a:spcBef>
            </a:pP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10">
                <a:latin typeface="Arial"/>
                <a:cs typeface="Arial"/>
              </a:rPr>
              <a:t>feelings </a:t>
            </a:r>
            <a:r>
              <a:rPr dirty="0" sz="1100" spc="-5">
                <a:latin typeface="Arial"/>
                <a:cs typeface="Arial"/>
              </a:rPr>
              <a:t>of trust </a:t>
            </a:r>
            <a:r>
              <a:rPr dirty="0" sz="1100" spc="-10">
                <a:latin typeface="Arial"/>
                <a:cs typeface="Arial"/>
              </a:rPr>
              <a:t>and cohesiveness among team  members.</a:t>
            </a:r>
            <a:endParaRPr sz="1100">
              <a:latin typeface="Arial"/>
              <a:cs typeface="Arial"/>
            </a:endParaRPr>
          </a:p>
          <a:p>
            <a:pPr marL="805815" marR="13335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Construction Sector is notoriously bad at this, </a:t>
            </a:r>
            <a:r>
              <a:rPr dirty="0" sz="1000" spc="-10">
                <a:latin typeface="Arial"/>
                <a:cs typeface="Arial"/>
              </a:rPr>
              <a:t>evidenced </a:t>
            </a:r>
            <a:r>
              <a:rPr dirty="0" sz="1000" spc="-15">
                <a:latin typeface="Arial"/>
                <a:cs typeface="Arial"/>
              </a:rPr>
              <a:t>by 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levels </a:t>
            </a:r>
            <a:r>
              <a:rPr dirty="0" sz="1000" spc="-5">
                <a:latin typeface="Arial"/>
                <a:cs typeface="Arial"/>
              </a:rPr>
              <a:t>of conciliation, arbitration,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80"/>
              </a:spcBef>
            </a:pPr>
            <a:r>
              <a:rPr dirty="0" sz="1100" spc="-5">
                <a:latin typeface="Arial"/>
                <a:cs typeface="Arial"/>
              </a:rPr>
              <a:t>Best accomplished at the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785"/>
              </a:spcBef>
              <a:tabLst>
                <a:tab pos="2830195" algn="l"/>
              </a:tabLst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Dynamics	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Bruce </a:t>
            </a:r>
            <a:r>
              <a:rPr dirty="0" sz="1100" spc="-30" i="1">
                <a:solidFill>
                  <a:srgbClr val="FFFFFF"/>
                </a:solidFill>
                <a:latin typeface="Arial"/>
                <a:cs typeface="Arial"/>
              </a:rPr>
              <a:t>Tuckman</a:t>
            </a:r>
            <a:r>
              <a:rPr dirty="0" sz="1100" spc="-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1965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944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10">
                <a:latin typeface="Arial"/>
                <a:cs typeface="Arial"/>
              </a:rPr>
              <a:t>Forming; </a:t>
            </a:r>
            <a:r>
              <a:rPr dirty="0" sz="1100" spc="-5">
                <a:latin typeface="Arial"/>
                <a:cs typeface="Arial"/>
              </a:rPr>
              <a:t>coming together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5">
                <a:latin typeface="Arial"/>
                <a:cs typeface="Arial"/>
              </a:rPr>
              <a:t>Storming; unsettled, </a:t>
            </a:r>
            <a:r>
              <a:rPr dirty="0" sz="1100" spc="-10">
                <a:latin typeface="Arial"/>
                <a:cs typeface="Arial"/>
              </a:rPr>
              <a:t>team members </a:t>
            </a:r>
            <a:r>
              <a:rPr dirty="0" sz="1100" spc="-5">
                <a:latin typeface="Arial"/>
                <a:cs typeface="Arial"/>
              </a:rPr>
              <a:t>vie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position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5">
                <a:latin typeface="Arial"/>
                <a:cs typeface="Arial"/>
              </a:rPr>
              <a:t>Norming; </a:t>
            </a:r>
            <a:r>
              <a:rPr dirty="0" sz="1100" spc="-10">
                <a:latin typeface="Arial"/>
                <a:cs typeface="Arial"/>
              </a:rPr>
              <a:t>team members </a:t>
            </a:r>
            <a:r>
              <a:rPr dirty="0" sz="1100" spc="-5">
                <a:latin typeface="Arial"/>
                <a:cs typeface="Arial"/>
              </a:rPr>
              <a:t>adjust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moderate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15">
                <a:latin typeface="Arial"/>
                <a:cs typeface="Arial"/>
              </a:rPr>
              <a:t>Performing;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gets work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done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5">
                <a:latin typeface="Arial"/>
                <a:cs typeface="Arial"/>
              </a:rPr>
              <a:t>Mourning; completion of task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break-up of</a:t>
            </a:r>
            <a:r>
              <a:rPr dirty="0" sz="1100" spc="-10">
                <a:latin typeface="Arial"/>
                <a:cs typeface="Arial"/>
              </a:rPr>
              <a:t> team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957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157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358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63114"/>
            <a:ext cx="228981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5" b="1">
                <a:latin typeface="Arial"/>
                <a:cs typeface="Arial"/>
              </a:rPr>
              <a:t>Staff </a:t>
            </a:r>
            <a:r>
              <a:rPr dirty="0" sz="1100" spc="-10" b="1">
                <a:latin typeface="Arial"/>
                <a:cs typeface="Arial"/>
              </a:rPr>
              <a:t>Assignments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List of </a:t>
            </a:r>
            <a:r>
              <a:rPr dirty="0" sz="1100" spc="-10">
                <a:latin typeface="Arial"/>
                <a:cs typeface="Arial"/>
              </a:rPr>
              <a:t>team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members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 previous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Resource </a:t>
            </a:r>
            <a:r>
              <a:rPr dirty="0" sz="1100" spc="-5" b="1">
                <a:latin typeface="Arial"/>
                <a:cs typeface="Arial"/>
              </a:rPr>
              <a:t>Calendar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Resource </a:t>
            </a:r>
            <a:r>
              <a:rPr dirty="0" sz="1100" spc="-10">
                <a:latin typeface="Arial"/>
                <a:cs typeface="Arial"/>
              </a:rPr>
              <a:t>availability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671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3795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5827" y="19024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5827" y="20416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5827" y="21808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5827" y="24591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1275077"/>
            <a:ext cx="3464560" cy="12858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 b="1">
                <a:latin typeface="Arial"/>
                <a:cs typeface="Arial"/>
              </a:rPr>
              <a:t>General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Soft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latin typeface="Arial"/>
                <a:cs typeface="Arial"/>
              </a:rPr>
              <a:t>Interpersonal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Skills</a:t>
            </a:r>
            <a:endParaRPr sz="1000">
              <a:latin typeface="Arial"/>
              <a:cs typeface="Arial"/>
            </a:endParaRPr>
          </a:p>
          <a:p>
            <a:pPr marL="843915" marR="504825">
              <a:lnSpc>
                <a:spcPct val="101499"/>
              </a:lnSpc>
              <a:spcBef>
                <a:spcPts val="180"/>
              </a:spcBef>
            </a:pPr>
            <a:r>
              <a:rPr dirty="0" sz="900" spc="-5">
                <a:latin typeface="Arial"/>
                <a:cs typeface="Arial"/>
              </a:rPr>
              <a:t>Understanding sentiments of project team  Listening to what is being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said</a:t>
            </a:r>
            <a:endParaRPr sz="900">
              <a:latin typeface="Arial"/>
              <a:cs typeface="Arial"/>
            </a:endParaRPr>
          </a:p>
          <a:p>
            <a:pPr marL="843915" marR="5080">
              <a:lnSpc>
                <a:spcPct val="101499"/>
              </a:lnSpc>
            </a:pPr>
            <a:r>
              <a:rPr dirty="0" sz="900" spc="-5">
                <a:latin typeface="Arial"/>
                <a:cs typeface="Arial"/>
              </a:rPr>
              <a:t>Understanding the individual circumstances of team  members</a:t>
            </a:r>
            <a:endParaRPr sz="9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Anticipating Likely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reactions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Human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91195"/>
            <a:ext cx="235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Planning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095" y="1499035"/>
            <a:ext cx="3574718" cy="113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162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983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183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284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105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110990" cy="289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68414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3202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20" b="1">
                <a:latin typeface="Arial"/>
                <a:cs typeface="Arial"/>
              </a:rPr>
              <a:t>Training</a:t>
            </a:r>
            <a:endParaRPr sz="1100">
              <a:latin typeface="Arial"/>
              <a:cs typeface="Arial"/>
            </a:endParaRPr>
          </a:p>
          <a:p>
            <a:pPr marL="528955" marR="5715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Training </a:t>
            </a:r>
            <a:r>
              <a:rPr dirty="0" sz="1100" spc="-5">
                <a:latin typeface="Arial"/>
                <a:cs typeface="Arial"/>
              </a:rPr>
              <a:t>Activities designed to </a:t>
            </a:r>
            <a:r>
              <a:rPr dirty="0" sz="1100" spc="-10">
                <a:latin typeface="Arial"/>
                <a:cs typeface="Arial"/>
              </a:rPr>
              <a:t>enhance </a:t>
            </a:r>
            <a:r>
              <a:rPr dirty="0" sz="1100" spc="-5">
                <a:latin typeface="Arial"/>
                <a:cs typeface="Arial"/>
              </a:rPr>
              <a:t>the competencies  of </a:t>
            </a:r>
            <a:r>
              <a:rPr dirty="0" sz="1100" spc="-10">
                <a:latin typeface="Arial"/>
                <a:cs typeface="Arial"/>
              </a:rPr>
              <a:t>team members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Mentoring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Coaching </a:t>
            </a:r>
            <a:r>
              <a:rPr dirty="0" sz="1100" spc="-10">
                <a:latin typeface="Arial"/>
                <a:cs typeface="Arial"/>
              </a:rPr>
              <a:t>becoming more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popular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25" b="1">
                <a:latin typeface="Arial"/>
                <a:cs typeface="Arial"/>
              </a:rPr>
              <a:t>Team </a:t>
            </a:r>
            <a:r>
              <a:rPr dirty="0" sz="1100" spc="-5" b="1">
                <a:latin typeface="Arial"/>
                <a:cs typeface="Arial"/>
              </a:rPr>
              <a:t>Building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Exercises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On-site / Offsite / </a:t>
            </a:r>
            <a:r>
              <a:rPr dirty="0" sz="1100" spc="-10">
                <a:latin typeface="Arial"/>
                <a:cs typeface="Arial"/>
              </a:rPr>
              <a:t>formal </a:t>
            </a:r>
            <a:r>
              <a:rPr dirty="0" sz="1100" spc="-5">
                <a:latin typeface="Arial"/>
                <a:cs typeface="Arial"/>
              </a:rPr>
              <a:t>/ </a:t>
            </a:r>
            <a:r>
              <a:rPr dirty="0" sz="1100" spc="-10">
                <a:latin typeface="Arial"/>
                <a:cs typeface="Arial"/>
              </a:rPr>
              <a:t>informal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Designed to </a:t>
            </a: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5">
                <a:latin typeface="Arial"/>
                <a:cs typeface="Arial"/>
              </a:rPr>
              <a:t>interpersonal relationships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shared  </a:t>
            </a:r>
            <a:r>
              <a:rPr dirty="0" sz="1100" spc="-10">
                <a:latin typeface="Arial"/>
                <a:cs typeface="Arial"/>
              </a:rPr>
              <a:t>experience</a:t>
            </a:r>
            <a:endParaRPr sz="1100">
              <a:latin typeface="Arial"/>
              <a:cs typeface="Arial"/>
            </a:endParaRPr>
          </a:p>
          <a:p>
            <a:pPr marL="528955" marR="3556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treated with care; </a:t>
            </a:r>
            <a:r>
              <a:rPr dirty="0" sz="1100" spc="-10">
                <a:latin typeface="Arial"/>
                <a:cs typeface="Arial"/>
              </a:rPr>
              <a:t>4WD </a:t>
            </a:r>
            <a:r>
              <a:rPr dirty="0" sz="1100" spc="-15">
                <a:latin typeface="Arial"/>
                <a:cs typeface="Arial"/>
              </a:rPr>
              <a:t>day; </a:t>
            </a:r>
            <a:r>
              <a:rPr dirty="0" sz="1100" spc="-5">
                <a:latin typeface="Arial"/>
                <a:cs typeface="Arial"/>
              </a:rPr>
              <a:t>what if </a:t>
            </a:r>
            <a:r>
              <a:rPr dirty="0" sz="1100" spc="-10">
                <a:latin typeface="Arial"/>
                <a:cs typeface="Arial"/>
              </a:rPr>
              <a:t>someone  </a:t>
            </a:r>
            <a:r>
              <a:rPr dirty="0" sz="1100" spc="-5">
                <a:latin typeface="Arial"/>
                <a:cs typeface="Arial"/>
              </a:rPr>
              <a:t>can’t</a:t>
            </a:r>
            <a:r>
              <a:rPr dirty="0" sz="1100" spc="-10">
                <a:latin typeface="Arial"/>
                <a:cs typeface="Arial"/>
              </a:rPr>
              <a:t> drive?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249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968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1320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2838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5875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013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16070" cy="301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68922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3202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Arial"/>
                <a:cs typeface="Arial"/>
              </a:rPr>
              <a:t>Ground </a:t>
            </a:r>
            <a:r>
              <a:rPr dirty="0" sz="1100" spc="-5" b="1">
                <a:latin typeface="Arial"/>
                <a:cs typeface="Arial"/>
              </a:rPr>
              <a:t>Rules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Clear </a:t>
            </a:r>
            <a:r>
              <a:rPr dirty="0" sz="1100" spc="-10">
                <a:latin typeface="Arial"/>
                <a:cs typeface="Arial"/>
              </a:rPr>
              <a:t>expectation </a:t>
            </a:r>
            <a:r>
              <a:rPr dirty="0" sz="1100" spc="-5">
                <a:latin typeface="Arial"/>
                <a:cs typeface="Arial"/>
              </a:rPr>
              <a:t>regarding individual </a:t>
            </a:r>
            <a:r>
              <a:rPr dirty="0" sz="1100" spc="-10">
                <a:latin typeface="Arial"/>
                <a:cs typeface="Arial"/>
              </a:rPr>
              <a:t>team behaviour and  expectations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Co-Location</a:t>
            </a:r>
            <a:endParaRPr sz="1100">
              <a:latin typeface="Arial"/>
              <a:cs typeface="Arial"/>
            </a:endParaRPr>
          </a:p>
          <a:p>
            <a:pPr marL="528955" marR="244475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Locating </a:t>
            </a:r>
            <a:r>
              <a:rPr dirty="0" sz="1100" spc="-10">
                <a:latin typeface="Arial"/>
                <a:cs typeface="Arial"/>
              </a:rPr>
              <a:t>team members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place to </a:t>
            </a:r>
            <a:r>
              <a:rPr dirty="0" sz="1100" spc="-10">
                <a:latin typeface="Arial"/>
                <a:cs typeface="Arial"/>
              </a:rPr>
              <a:t>enhance  team performance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Not </a:t>
            </a: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5">
                <a:latin typeface="Arial"/>
                <a:cs typeface="Arial"/>
              </a:rPr>
              <a:t>practical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construction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work.</a:t>
            </a:r>
            <a:endParaRPr sz="1000">
              <a:latin typeface="Arial"/>
              <a:cs typeface="Arial"/>
            </a:endParaRPr>
          </a:p>
          <a:p>
            <a:pPr marL="805815" marR="138430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International construction companies often locate staff in  </a:t>
            </a:r>
            <a:r>
              <a:rPr dirty="0" sz="1000" spc="-10">
                <a:latin typeface="Arial"/>
                <a:cs typeface="Arial"/>
              </a:rPr>
              <a:t>‘ex-pat’ </a:t>
            </a:r>
            <a:r>
              <a:rPr dirty="0" sz="1000" spc="-5">
                <a:latin typeface="Arial"/>
                <a:cs typeface="Arial"/>
              </a:rPr>
              <a:t>compounds.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Recognition and</a:t>
            </a:r>
            <a:r>
              <a:rPr dirty="0" sz="1000" spc="-10">
                <a:latin typeface="Arial"/>
                <a:cs typeface="Arial"/>
              </a:rPr>
              <a:t> Rewards</a:t>
            </a:r>
            <a:endParaRPr sz="1000">
              <a:latin typeface="Arial"/>
              <a:cs typeface="Arial"/>
            </a:endParaRPr>
          </a:p>
          <a:p>
            <a:pPr algn="ctr" marR="408940">
              <a:lnSpc>
                <a:spcPct val="100000"/>
              </a:lnSpc>
              <a:spcBef>
                <a:spcPts val="350"/>
              </a:spcBef>
            </a:pPr>
            <a:r>
              <a:rPr dirty="0" sz="1100" spc="-5" b="1">
                <a:latin typeface="Arial"/>
                <a:cs typeface="Arial"/>
              </a:rPr>
              <a:t>Recognizing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Rewarding </a:t>
            </a:r>
            <a:r>
              <a:rPr dirty="0" sz="1100" spc="-10" b="1">
                <a:latin typeface="Arial"/>
                <a:cs typeface="Arial"/>
              </a:rPr>
              <a:t>desirable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behaviour</a:t>
            </a:r>
            <a:endParaRPr sz="1100">
              <a:latin typeface="Arial"/>
              <a:cs typeface="Arial"/>
            </a:endParaRPr>
          </a:p>
          <a:p>
            <a:pPr algn="ctr" marR="389255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treated with care; </a:t>
            </a: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428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779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88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980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417090"/>
            <a:ext cx="3192145" cy="994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latin typeface="Arial"/>
                <a:cs typeface="Arial"/>
              </a:rPr>
              <a:t>Team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Assessment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Measures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Improvements </a:t>
            </a:r>
            <a:r>
              <a:rPr dirty="0" sz="1100" spc="-5">
                <a:latin typeface="Arial"/>
                <a:cs typeface="Arial"/>
              </a:rPr>
              <a:t>in skill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levels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Improvements </a:t>
            </a:r>
            <a:r>
              <a:rPr dirty="0" sz="1100" spc="-5">
                <a:latin typeface="Arial"/>
                <a:cs typeface="Arial"/>
              </a:rPr>
              <a:t>in competencies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sentiments  Reduction in staff </a:t>
            </a:r>
            <a:r>
              <a:rPr dirty="0" sz="1100" spc="-10">
                <a:latin typeface="Arial"/>
                <a:cs typeface="Arial"/>
              </a:rPr>
              <a:t>turnover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7592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323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982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	Reading:</a:t>
            </a:r>
            <a:endParaRPr sz="1400">
              <a:latin typeface="Arial"/>
              <a:cs typeface="Arial"/>
            </a:endParaRPr>
          </a:p>
          <a:p>
            <a:pPr marL="251460" marR="5080">
              <a:lnSpc>
                <a:spcPct val="102699"/>
              </a:lnSpc>
              <a:spcBef>
                <a:spcPts val="1015"/>
              </a:spcBef>
            </a:pPr>
            <a:r>
              <a:rPr dirty="0" sz="1100" spc="-5">
                <a:latin typeface="Arial"/>
                <a:cs typeface="Arial"/>
              </a:rPr>
              <a:t>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Knowledge’  </a:t>
            </a:r>
            <a:r>
              <a:rPr dirty="0" sz="1100" spc="-5">
                <a:latin typeface="Arial"/>
                <a:cs typeface="Arial"/>
              </a:rPr>
              <a:t>Chapter</a:t>
            </a:r>
            <a:r>
              <a:rPr dirty="0" sz="1100" spc="-10">
                <a:latin typeface="Arial"/>
                <a:cs typeface="Arial"/>
              </a:rPr>
              <a:t> 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3994" y="1308478"/>
            <a:ext cx="1439927" cy="1869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069529"/>
            <a:ext cx="3549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and Controlling Process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746" y="1377366"/>
            <a:ext cx="3580547" cy="1437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79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89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994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094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346794"/>
            <a:ext cx="255143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Involves: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30">
                <a:latin typeface="Arial"/>
                <a:cs typeface="Arial"/>
              </a:rPr>
              <a:t>Tracking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10">
                <a:latin typeface="Arial"/>
                <a:cs typeface="Arial"/>
              </a:rPr>
              <a:t>Member performance  Providing </a:t>
            </a:r>
            <a:r>
              <a:rPr dirty="0" sz="1100" spc="-15">
                <a:latin typeface="Arial"/>
                <a:cs typeface="Arial"/>
              </a:rPr>
              <a:t>Feedback</a:t>
            </a:r>
            <a:endParaRPr sz="1100">
              <a:latin typeface="Arial"/>
              <a:cs typeface="Arial"/>
            </a:endParaRPr>
          </a:p>
          <a:p>
            <a:pPr marL="289560" marR="944244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Resolving Issues  Coordinating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Change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71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193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394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94585"/>
            <a:ext cx="3437890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Organisations </a:t>
            </a:r>
            <a:r>
              <a:rPr dirty="0" sz="1100" spc="-10">
                <a:latin typeface="Arial"/>
                <a:cs typeface="Arial"/>
              </a:rPr>
              <a:t>policies, </a:t>
            </a:r>
            <a:r>
              <a:rPr dirty="0" sz="1100" spc="-5">
                <a:latin typeface="Arial"/>
                <a:cs typeface="Arial"/>
              </a:rPr>
              <a:t>procedures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systems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10">
                <a:latin typeface="Arial"/>
                <a:cs typeface="Arial"/>
              </a:rPr>
              <a:t>rewarding </a:t>
            </a:r>
            <a:r>
              <a:rPr dirty="0" sz="1100" spc="-15">
                <a:latin typeface="Arial"/>
                <a:cs typeface="Arial"/>
              </a:rPr>
              <a:t>employees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5" b="1">
                <a:latin typeface="Arial"/>
                <a:cs typeface="Arial"/>
              </a:rPr>
              <a:t>Staff </a:t>
            </a:r>
            <a:r>
              <a:rPr dirty="0" sz="1100" spc="-10" b="1">
                <a:latin typeface="Arial"/>
                <a:cs typeface="Arial"/>
              </a:rPr>
              <a:t>Assignments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lectures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lectures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42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076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429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2263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232113"/>
            <a:ext cx="3670935" cy="14027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25" b="1">
                <a:latin typeface="Arial"/>
                <a:cs typeface="Arial"/>
              </a:rPr>
              <a:t>Team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Assessment</a:t>
            </a:r>
            <a:endParaRPr sz="1100">
              <a:latin typeface="Arial"/>
              <a:cs typeface="Arial"/>
            </a:endParaRPr>
          </a:p>
          <a:p>
            <a:pPr marL="566420" marR="5080" indent="-277495">
              <a:lnSpc>
                <a:spcPct val="1064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Formal and Informal </a:t>
            </a:r>
            <a:r>
              <a:rPr dirty="0" sz="1100" spc="-5">
                <a:latin typeface="Arial"/>
                <a:cs typeface="Arial"/>
              </a:rPr>
              <a:t>assessment of </a:t>
            </a:r>
            <a:r>
              <a:rPr dirty="0" sz="1100" spc="-10">
                <a:latin typeface="Arial"/>
                <a:cs typeface="Arial"/>
              </a:rPr>
              <a:t>team performance.  </a:t>
            </a:r>
            <a:r>
              <a:rPr dirty="0" sz="1000" spc="-5">
                <a:latin typeface="Arial"/>
                <a:cs typeface="Arial"/>
              </a:rPr>
              <a:t>Good PM will identify and </a:t>
            </a:r>
            <a:r>
              <a:rPr dirty="0" sz="1000" spc="-10">
                <a:latin typeface="Arial"/>
                <a:cs typeface="Arial"/>
              </a:rPr>
              <a:t>resolve </a:t>
            </a:r>
            <a:r>
              <a:rPr dirty="0" sz="1000" spc="-5">
                <a:latin typeface="Arial"/>
                <a:cs typeface="Arial"/>
              </a:rPr>
              <a:t>issues and potential  issues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early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dirty="0" sz="1100" spc="-15">
                <a:latin typeface="Arial"/>
                <a:cs typeface="Arial"/>
              </a:rPr>
              <a:t>Work Performance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66420" marR="4508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PM team directly observes Project </a:t>
            </a:r>
            <a:r>
              <a:rPr dirty="0" sz="1000" spc="-35">
                <a:latin typeface="Arial"/>
                <a:cs typeface="Arial"/>
              </a:rPr>
              <a:t>Team </a:t>
            </a:r>
            <a:r>
              <a:rPr dirty="0" sz="1000" spc="-10">
                <a:latin typeface="Arial"/>
                <a:cs typeface="Arial"/>
              </a:rPr>
              <a:t>Performance:  </a:t>
            </a:r>
            <a:r>
              <a:rPr dirty="0" sz="1000" spc="-35">
                <a:latin typeface="Arial"/>
                <a:cs typeface="Arial"/>
              </a:rPr>
              <a:t>Team </a:t>
            </a:r>
            <a:r>
              <a:rPr dirty="0" sz="1000" spc="-5">
                <a:latin typeface="Arial"/>
                <a:cs typeface="Arial"/>
              </a:rPr>
              <a:t>Member </a:t>
            </a:r>
            <a:r>
              <a:rPr dirty="0" sz="1000">
                <a:latin typeface="Arial"/>
                <a:cs typeface="Arial"/>
              </a:rPr>
              <a:t>participation </a:t>
            </a:r>
            <a:r>
              <a:rPr dirty="0" sz="1000" spc="-5">
                <a:latin typeface="Arial"/>
                <a:cs typeface="Arial"/>
              </a:rPr>
              <a:t>in meetings; </a:t>
            </a:r>
            <a:r>
              <a:rPr dirty="0" sz="1000" spc="-10">
                <a:latin typeface="Arial"/>
                <a:cs typeface="Arial"/>
              </a:rPr>
              <a:t>Follow-up </a:t>
            </a:r>
            <a:r>
              <a:rPr dirty="0" sz="1000" spc="-5">
                <a:latin typeface="Arial"/>
                <a:cs typeface="Arial"/>
              </a:rPr>
              <a:t>on  actions; Communications;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7937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461171"/>
            <a:ext cx="3908425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Section 10; Project </a:t>
            </a:r>
            <a:r>
              <a:rPr dirty="0" sz="1100" spc="-10">
                <a:latin typeface="Arial"/>
                <a:cs typeface="Arial"/>
              </a:rPr>
              <a:t>Communications Management  and </a:t>
            </a:r>
            <a:r>
              <a:rPr dirty="0" sz="1100" spc="-15">
                <a:latin typeface="Arial"/>
                <a:cs typeface="Arial"/>
              </a:rPr>
              <a:t>EVMS, </a:t>
            </a:r>
            <a:r>
              <a:rPr dirty="0" sz="1100" spc="-5">
                <a:latin typeface="Arial"/>
                <a:cs typeface="Arial"/>
              </a:rPr>
              <a:t>Comparison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actual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planned  </a:t>
            </a:r>
            <a:r>
              <a:rPr dirty="0" sz="1100" spc="-10">
                <a:latin typeface="Arial"/>
                <a:cs typeface="Arial"/>
              </a:rPr>
              <a:t>progress,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578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500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600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700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25294"/>
            <a:ext cx="3863340" cy="16681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Observation and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Conversation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Keeps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in touch with work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attitudes of project </a:t>
            </a:r>
            <a:r>
              <a:rPr dirty="0" sz="1100" spc="-10">
                <a:latin typeface="Arial"/>
                <a:cs typeface="Arial"/>
              </a:rPr>
              <a:t>team  members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5" b="1">
                <a:latin typeface="Arial"/>
                <a:cs typeface="Arial"/>
              </a:rPr>
              <a:t> Appraisals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Formal 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360 degree </a:t>
            </a:r>
            <a:r>
              <a:rPr dirty="0" sz="1100" spc="-15">
                <a:latin typeface="Arial"/>
                <a:cs typeface="Arial"/>
              </a:rPr>
              <a:t>feedback </a:t>
            </a:r>
            <a:r>
              <a:rPr dirty="0" sz="1100" spc="-5">
                <a:latin typeface="Arial"/>
                <a:cs typeface="Arial"/>
              </a:rPr>
              <a:t>-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controversial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Re-clarification of Roles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 b="1">
                <a:latin typeface="Arial"/>
                <a:cs typeface="Arial"/>
              </a:rPr>
              <a:t>Conflict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Issue </a:t>
            </a:r>
            <a:r>
              <a:rPr dirty="0" sz="1100" spc="-10" b="1">
                <a:latin typeface="Arial"/>
                <a:cs typeface="Arial"/>
              </a:rPr>
              <a:t>Log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081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181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281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382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75522"/>
            <a:ext cx="3875404" cy="180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10121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HR </a:t>
            </a:r>
            <a:r>
              <a:rPr dirty="0" sz="1100" spc="-5">
                <a:latin typeface="Arial"/>
                <a:cs typeface="Arial"/>
              </a:rPr>
              <a:t>Planning determines:  Project Roles  Responsibilities  Reporting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Relationships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Staffing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Project Roles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persons 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Staffing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typically details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resources will 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required </a:t>
            </a:r>
            <a:r>
              <a:rPr dirty="0" sz="1100" spc="-10">
                <a:latin typeface="Arial"/>
                <a:cs typeface="Arial"/>
              </a:rPr>
              <a:t>and where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come </a:t>
            </a:r>
            <a:r>
              <a:rPr dirty="0" sz="1100" spc="-5">
                <a:latin typeface="Arial"/>
                <a:cs typeface="Arial"/>
              </a:rPr>
              <a:t>from - </a:t>
            </a:r>
            <a:r>
              <a:rPr dirty="0" sz="1100" spc="-10">
                <a:latin typeface="Arial"/>
                <a:cs typeface="Arial"/>
              </a:rPr>
              <a:t>Staff, Contract,  Subcontractor,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703" y="143259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164263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185266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997190"/>
            <a:ext cx="1595120" cy="994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Conflict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Management: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Sources 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Scarce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Resources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Scheduling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Priorities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Personal Work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styles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650" y="2127859"/>
            <a:ext cx="3996690" cy="102870"/>
          </a:xfrm>
          <a:custGeom>
            <a:avLst/>
            <a:gdLst/>
            <a:ahLst/>
            <a:cxnLst/>
            <a:rect l="l" t="t" r="r" b="b"/>
            <a:pathLst>
              <a:path w="3996690" h="102869">
                <a:moveTo>
                  <a:pt x="0" y="102374"/>
                </a:moveTo>
                <a:lnTo>
                  <a:pt x="3996690" y="102374"/>
                </a:lnTo>
                <a:lnTo>
                  <a:pt x="3996690" y="0"/>
                </a:lnTo>
                <a:lnTo>
                  <a:pt x="0" y="0"/>
                </a:lnTo>
                <a:lnTo>
                  <a:pt x="0" y="102374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5650" y="2230234"/>
            <a:ext cx="3996690" cy="772795"/>
          </a:xfrm>
          <a:prstGeom prst="rect">
            <a:avLst/>
          </a:prstGeom>
          <a:solidFill>
            <a:srgbClr val="E9E9F2"/>
          </a:solidFill>
        </p:spPr>
        <p:txBody>
          <a:bodyPr wrap="square" lIns="0" tIns="27940" rIns="0" bIns="0" rtlCol="0" vert="horz">
            <a:spAutoFit/>
          </a:bodyPr>
          <a:lstStyle/>
          <a:p>
            <a:pPr algn="just" marL="53975" marR="46355">
              <a:lnSpc>
                <a:spcPct val="102600"/>
              </a:lnSpc>
              <a:spcBef>
                <a:spcPts val="220"/>
              </a:spcBef>
            </a:pPr>
            <a:r>
              <a:rPr dirty="0" sz="1100" spc="-10">
                <a:latin typeface="Arial"/>
                <a:cs typeface="Arial"/>
              </a:rPr>
              <a:t>Differences </a:t>
            </a:r>
            <a:r>
              <a:rPr dirty="0" sz="1100" spc="-5">
                <a:latin typeface="Arial"/>
                <a:cs typeface="Arial"/>
              </a:rPr>
              <a:t>of opinion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25">
                <a:latin typeface="Arial"/>
                <a:cs typeface="Arial"/>
              </a:rPr>
              <a:t>healthy,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monitored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controlled in order to </a:t>
            </a:r>
            <a:r>
              <a:rPr dirty="0" sz="1100" spc="-20">
                <a:latin typeface="Arial"/>
                <a:cs typeface="Arial"/>
              </a:rPr>
              <a:t>avoid </a:t>
            </a:r>
            <a:r>
              <a:rPr dirty="0" sz="1100" spc="-5">
                <a:latin typeface="Arial"/>
                <a:cs typeface="Arial"/>
              </a:rPr>
              <a:t>creating </a:t>
            </a:r>
            <a:r>
              <a:rPr dirty="0" sz="1100" spc="-10">
                <a:latin typeface="Arial"/>
                <a:cs typeface="Arial"/>
              </a:rPr>
              <a:t>a negative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atmosphere.  </a:t>
            </a:r>
            <a:r>
              <a:rPr dirty="0" sz="1100" spc="-5">
                <a:latin typeface="Arial"/>
                <a:cs typeface="Arial"/>
              </a:rPr>
              <a:t>Most conflicts </a:t>
            </a:r>
            <a:r>
              <a:rPr dirty="0" sz="1100" spc="-10">
                <a:latin typeface="Arial"/>
                <a:cs typeface="Arial"/>
              </a:rPr>
              <a:t>amongst team members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resolve themselves.  PM 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monitor,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may 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facilitate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resolution.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8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70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250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56129"/>
            <a:ext cx="3865879" cy="1553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Issue</a:t>
            </a:r>
            <a:r>
              <a:rPr dirty="0" sz="1100" spc="-10" b="1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  <a:p>
            <a:pPr algn="just" marL="289560" marR="13017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Refers </a:t>
            </a:r>
            <a:r>
              <a:rPr dirty="0" sz="1100" spc="-5">
                <a:latin typeface="Arial"/>
                <a:cs typeface="Arial"/>
              </a:rPr>
              <a:t>to recording project </a:t>
            </a:r>
            <a:r>
              <a:rPr dirty="0" sz="1100" spc="-10">
                <a:latin typeface="Arial"/>
                <a:cs typeface="Arial"/>
              </a:rPr>
              <a:t>team management </a:t>
            </a:r>
            <a:r>
              <a:rPr dirty="0" sz="1100" spc="-5">
                <a:latin typeface="Arial"/>
                <a:cs typeface="Arial"/>
              </a:rPr>
              <a:t>issues as  </a:t>
            </a:r>
            <a:r>
              <a:rPr dirty="0" sz="1100" spc="-15">
                <a:latin typeface="Arial"/>
                <a:cs typeface="Arial"/>
              </a:rPr>
              <a:t>they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arise.</a:t>
            </a:r>
            <a:endParaRPr sz="1100">
              <a:latin typeface="Arial"/>
              <a:cs typeface="Arial"/>
            </a:endParaRPr>
          </a:p>
          <a:p>
            <a:pPr algn="just"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using this </a:t>
            </a:r>
            <a:r>
              <a:rPr dirty="0" sz="1100" spc="-10">
                <a:latin typeface="Arial"/>
                <a:cs typeface="Arial"/>
              </a:rPr>
              <a:t>technique, be </a:t>
            </a:r>
            <a:r>
              <a:rPr dirty="0" sz="1100" spc="-5">
                <a:latin typeface="Arial"/>
                <a:cs typeface="Arial"/>
              </a:rPr>
              <a:t>very careful with the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5">
                <a:latin typeface="Arial"/>
                <a:cs typeface="Arial"/>
              </a:rPr>
              <a:t>recorded.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benign </a:t>
            </a:r>
            <a:r>
              <a:rPr dirty="0" sz="1100" spc="-10">
                <a:latin typeface="Arial"/>
                <a:cs typeface="Arial"/>
              </a:rPr>
              <a:t>phrase </a:t>
            </a:r>
            <a:r>
              <a:rPr dirty="0" sz="1100" spc="-5">
                <a:latin typeface="Arial"/>
                <a:cs typeface="Arial"/>
              </a:rPr>
              <a:t>about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person, </a:t>
            </a:r>
            <a:r>
              <a:rPr dirty="0" sz="1100" spc="-10">
                <a:latin typeface="Arial"/>
                <a:cs typeface="Arial"/>
              </a:rPr>
              <a:t>when taken  </a:t>
            </a:r>
            <a:r>
              <a:rPr dirty="0" sz="1100" spc="-5">
                <a:latin typeface="Arial"/>
                <a:cs typeface="Arial"/>
              </a:rPr>
              <a:t>out of </a:t>
            </a:r>
            <a:r>
              <a:rPr dirty="0" sz="1100" spc="-10">
                <a:latin typeface="Arial"/>
                <a:cs typeface="Arial"/>
              </a:rPr>
              <a:t>context,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disastrous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effects</a:t>
            </a:r>
            <a:endParaRPr sz="1100">
              <a:latin typeface="Arial"/>
              <a:cs typeface="Arial"/>
            </a:endParaRPr>
          </a:p>
          <a:p>
            <a:pPr algn="just" marL="289560" marR="605790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Better to </a:t>
            </a:r>
            <a:r>
              <a:rPr dirty="0" sz="1100" spc="-15">
                <a:latin typeface="Arial"/>
                <a:cs typeface="Arial"/>
              </a:rPr>
              <a:t>keep </a:t>
            </a:r>
            <a:r>
              <a:rPr dirty="0" sz="1100" spc="-5">
                <a:latin typeface="Arial"/>
                <a:cs typeface="Arial"/>
              </a:rPr>
              <a:t>records to issues of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unanticipated  responsibilities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future ‘lessons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learned’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428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3882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5780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7614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19132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0651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2688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45226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1055634"/>
            <a:ext cx="3792220" cy="18046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289560" marR="262255">
              <a:lnSpc>
                <a:spcPct val="113199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Sent through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Process  </a:t>
            </a:r>
            <a:r>
              <a:rPr dirty="0" sz="1100" spc="-10">
                <a:latin typeface="Arial"/>
                <a:cs typeface="Arial"/>
              </a:rPr>
              <a:t>Recommended Corrective</a:t>
            </a:r>
            <a:r>
              <a:rPr dirty="0" sz="1100" spc="-5">
                <a:latin typeface="Arial"/>
                <a:cs typeface="Arial"/>
              </a:rPr>
              <a:t> Actions</a:t>
            </a:r>
            <a:endParaRPr sz="1100">
              <a:latin typeface="Arial"/>
              <a:cs typeface="Arial"/>
            </a:endParaRPr>
          </a:p>
          <a:p>
            <a:pPr marL="566420" marR="211645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Staffing Changes  Additional </a:t>
            </a:r>
            <a:r>
              <a:rPr dirty="0" sz="1000" spc="-20">
                <a:latin typeface="Arial"/>
                <a:cs typeface="Arial"/>
              </a:rPr>
              <a:t>Training  </a:t>
            </a:r>
            <a:r>
              <a:rPr dirty="0" sz="1000">
                <a:latin typeface="Arial"/>
                <a:cs typeface="Arial"/>
              </a:rPr>
              <a:t>Disciplinary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Actions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Arial"/>
                <a:cs typeface="Arial"/>
              </a:rPr>
              <a:t>Recommended </a:t>
            </a:r>
            <a:r>
              <a:rPr dirty="0" sz="1100" spc="-15">
                <a:latin typeface="Arial"/>
                <a:cs typeface="Arial"/>
              </a:rPr>
              <a:t>Preventative</a:t>
            </a:r>
            <a:r>
              <a:rPr dirty="0" sz="1100" spc="-5">
                <a:latin typeface="Arial"/>
                <a:cs typeface="Arial"/>
              </a:rPr>
              <a:t> Actions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Solve </a:t>
            </a:r>
            <a:r>
              <a:rPr dirty="0" sz="1000" spc="-5">
                <a:latin typeface="Arial"/>
                <a:cs typeface="Arial"/>
              </a:rPr>
              <a:t>issues </a:t>
            </a:r>
            <a:r>
              <a:rPr dirty="0" sz="1000" spc="-10">
                <a:latin typeface="Arial"/>
                <a:cs typeface="Arial"/>
              </a:rPr>
              <a:t>before they </a:t>
            </a:r>
            <a:r>
              <a:rPr dirty="0" sz="1000" spc="-5">
                <a:latin typeface="Arial"/>
                <a:cs typeface="Arial"/>
              </a:rPr>
              <a:t>arise,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require additional  training; cross training, clarification of roles, </a:t>
            </a:r>
            <a:r>
              <a:rPr dirty="0" sz="1000" spc="-10">
                <a:latin typeface="Arial"/>
                <a:cs typeface="Arial"/>
              </a:rPr>
              <a:t>responsibility,  </a:t>
            </a:r>
            <a:r>
              <a:rPr dirty="0" sz="1000" spc="-15">
                <a:latin typeface="Arial"/>
                <a:cs typeface="Arial"/>
              </a:rPr>
              <a:t>authority,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428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3759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55933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185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083790"/>
            <a:ext cx="3906520" cy="18021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Input to organisational </a:t>
            </a:r>
            <a:r>
              <a:rPr dirty="0" sz="1100" spc="-10">
                <a:latin typeface="Arial"/>
                <a:cs typeface="Arial"/>
              </a:rPr>
              <a:t>performance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appraisals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Project Staff should be prepared to provide input </a:t>
            </a:r>
            <a:r>
              <a:rPr dirty="0" sz="1000" spc="-15">
                <a:latin typeface="Arial"/>
                <a:cs typeface="Arial"/>
              </a:rPr>
              <a:t>for  </a:t>
            </a:r>
            <a:r>
              <a:rPr dirty="0" sz="1000" spc="-5">
                <a:latin typeface="Arial"/>
                <a:cs typeface="Arial"/>
              </a:rPr>
              <a:t>performance appraisal of </a:t>
            </a:r>
            <a:r>
              <a:rPr dirty="0" sz="1000" spc="-10">
                <a:latin typeface="Arial"/>
                <a:cs typeface="Arial"/>
              </a:rPr>
              <a:t>any </a:t>
            </a:r>
            <a:r>
              <a:rPr dirty="0" sz="1000" spc="-5">
                <a:latin typeface="Arial"/>
                <a:cs typeface="Arial"/>
              </a:rPr>
              <a:t>project team member with  whom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5">
                <a:latin typeface="Arial"/>
                <a:cs typeface="Arial"/>
              </a:rPr>
              <a:t>interact in a significant </a:t>
            </a:r>
            <a:r>
              <a:rPr dirty="0" sz="1000" spc="-40">
                <a:latin typeface="Arial"/>
                <a:cs typeface="Arial"/>
              </a:rPr>
              <a:t>way. </a:t>
            </a:r>
            <a:r>
              <a:rPr dirty="0" sz="1000" spc="-5">
                <a:latin typeface="Arial"/>
                <a:cs typeface="Arial"/>
              </a:rPr>
              <a:t>Needs to be treated  with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caution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12700" marR="472440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Organisation </a:t>
            </a:r>
            <a:r>
              <a:rPr dirty="0" sz="1100" spc="-5" b="1">
                <a:latin typeface="Arial"/>
                <a:cs typeface="Arial"/>
              </a:rPr>
              <a:t>Charts, </a:t>
            </a:r>
            <a:r>
              <a:rPr dirty="0" sz="1100" spc="-10" b="1">
                <a:latin typeface="Arial"/>
                <a:cs typeface="Arial"/>
              </a:rPr>
              <a:t>Position </a:t>
            </a:r>
            <a:r>
              <a:rPr dirty="0" sz="1100" spc="-5" b="1">
                <a:latin typeface="Arial"/>
                <a:cs typeface="Arial"/>
              </a:rPr>
              <a:t>Descriptions, </a:t>
            </a:r>
            <a:r>
              <a:rPr dirty="0" sz="1100" spc="-15" b="1">
                <a:latin typeface="Arial"/>
                <a:cs typeface="Arial"/>
              </a:rPr>
              <a:t>Staffing 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Plans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Management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Manager as a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Leader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1650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37505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58508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306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50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870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57895"/>
            <a:ext cx="3557904" cy="22980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3 </a:t>
            </a:r>
            <a:r>
              <a:rPr dirty="0" sz="1100" spc="-5" b="1">
                <a:latin typeface="Arial"/>
                <a:cs typeface="Arial"/>
              </a:rPr>
              <a:t>elements of </a:t>
            </a:r>
            <a:r>
              <a:rPr dirty="0" sz="1100" spc="-10" b="1">
                <a:latin typeface="Arial"/>
                <a:cs typeface="Arial"/>
              </a:rPr>
              <a:t>leadership: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person leading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people being led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situation </a:t>
            </a:r>
            <a:r>
              <a:rPr dirty="0" sz="1100" spc="-10">
                <a:latin typeface="Arial"/>
                <a:cs typeface="Arial"/>
              </a:rPr>
              <a:t>(i.e. </a:t>
            </a:r>
            <a:r>
              <a:rPr dirty="0" sz="1100" spc="-5">
                <a:latin typeface="Arial"/>
                <a:cs typeface="Arial"/>
              </a:rPr>
              <a:t>the project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environment)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Democratic or </a:t>
            </a:r>
            <a:r>
              <a:rPr dirty="0" sz="1100" spc="-10" b="1">
                <a:latin typeface="Arial"/>
                <a:cs typeface="Arial"/>
              </a:rPr>
              <a:t>Participative Leadership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PM encourages </a:t>
            </a:r>
            <a:r>
              <a:rPr dirty="0" sz="1100" spc="-15">
                <a:latin typeface="Arial"/>
                <a:cs typeface="Arial"/>
              </a:rPr>
              <a:t>involvement </a:t>
            </a:r>
            <a:r>
              <a:rPr dirty="0" sz="1100" spc="-5">
                <a:latin typeface="Arial"/>
                <a:cs typeface="Arial"/>
              </a:rPr>
              <a:t>in decision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making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Laisse-Faire Leadership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>
                <a:latin typeface="Arial"/>
                <a:cs typeface="Arial"/>
              </a:rPr>
              <a:t>turns </a:t>
            </a:r>
            <a:r>
              <a:rPr dirty="0" sz="1100" spc="-5">
                <a:latin typeface="Arial"/>
                <a:cs typeface="Arial"/>
              </a:rPr>
              <a:t>things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to the project team..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Autocratic Leadership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PM focuses on </a:t>
            </a:r>
            <a:r>
              <a:rPr dirty="0" sz="1100" spc="-5">
                <a:latin typeface="Arial"/>
                <a:cs typeface="Arial"/>
              </a:rPr>
              <a:t>tasks with little or </a:t>
            </a:r>
            <a:r>
              <a:rPr dirty="0" sz="1100" spc="-10">
                <a:latin typeface="Arial"/>
                <a:cs typeface="Arial"/>
              </a:rPr>
              <a:t>no consideration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5">
                <a:latin typeface="Arial"/>
                <a:cs typeface="Arial"/>
              </a:rPr>
              <a:t>those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the 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Blanchard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Hersey Situational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Leadership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361" y="11563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361" y="18826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5361" y="24368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5361" y="28189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4393" y="1077606"/>
            <a:ext cx="1648460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Leadership style changes  according to the situation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 subordinates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competence.</a:t>
            </a:r>
            <a:endParaRPr sz="1100">
              <a:latin typeface="Arial"/>
              <a:cs typeface="Arial"/>
            </a:endParaRPr>
          </a:p>
          <a:p>
            <a:pPr marL="12700" marR="304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Reasonable model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how  </a:t>
            </a:r>
            <a:r>
              <a:rPr dirty="0" sz="1100" spc="-10">
                <a:latin typeface="Arial"/>
                <a:cs typeface="Arial"/>
              </a:rPr>
              <a:t>good </a:t>
            </a:r>
            <a:r>
              <a:rPr dirty="0" sz="1100" spc="-5">
                <a:latin typeface="Arial"/>
                <a:cs typeface="Arial"/>
              </a:rPr>
              <a:t>leaders actually  </a:t>
            </a:r>
            <a:r>
              <a:rPr dirty="0" sz="1100" spc="-20">
                <a:latin typeface="Arial"/>
                <a:cs typeface="Arial"/>
              </a:rPr>
              <a:t>behave.</a:t>
            </a:r>
            <a:endParaRPr sz="1100">
              <a:latin typeface="Arial"/>
              <a:cs typeface="Arial"/>
            </a:endParaRPr>
          </a:p>
          <a:p>
            <a:pPr marL="12700" marR="5715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Attributes of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subordinates  are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considered.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Provides framework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6738" y="952176"/>
            <a:ext cx="1440019" cy="2328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4393" y="2918734"/>
            <a:ext cx="1612265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subordinate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development.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295910">
              <a:lnSpc>
                <a:spcPct val="106700"/>
              </a:lnSpc>
              <a:spcBef>
                <a:spcPts val="380"/>
              </a:spcBef>
              <a:tabLst>
                <a:tab pos="234886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Barriers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16503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37506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58509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179513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00516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21519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42523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03" y="263526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8703" y="284529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8703" y="305532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9280" y="1067953"/>
            <a:ext cx="2676525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7485" indent="-157480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0">
                <a:latin typeface="Arial"/>
                <a:cs typeface="Arial"/>
              </a:rPr>
              <a:t>Differing </a:t>
            </a:r>
            <a:r>
              <a:rPr dirty="0" sz="1100" spc="-5">
                <a:latin typeface="Arial"/>
                <a:cs typeface="Arial"/>
              </a:rPr>
              <a:t>outlooks priorities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interests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Role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Conflicts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objectives/outcomes </a:t>
            </a:r>
            <a:r>
              <a:rPr dirty="0" sz="1100" spc="-5">
                <a:latin typeface="Arial"/>
                <a:cs typeface="Arial"/>
              </a:rPr>
              <a:t>unclear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0">
                <a:latin typeface="Arial"/>
                <a:cs typeface="Arial"/>
              </a:rPr>
              <a:t>Dynamic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Competition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10">
                <a:latin typeface="Arial"/>
                <a:cs typeface="Arial"/>
              </a:rPr>
              <a:t>team</a:t>
            </a:r>
            <a:r>
              <a:rPr dirty="0" sz="1100" spc="-5">
                <a:latin typeface="Arial"/>
                <a:cs typeface="Arial"/>
              </a:rPr>
              <a:t> leadership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definition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Credibility of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leader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team member</a:t>
            </a:r>
            <a:r>
              <a:rPr dirty="0" sz="1100" spc="-5">
                <a:latin typeface="Arial"/>
                <a:cs typeface="Arial"/>
              </a:rPr>
              <a:t> commitment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0">
                <a:latin typeface="Arial"/>
                <a:cs typeface="Arial"/>
              </a:rPr>
              <a:t>Communications Problems</a:t>
            </a:r>
            <a:endParaRPr sz="1100">
              <a:latin typeface="Arial"/>
              <a:cs typeface="Arial"/>
            </a:endParaRPr>
          </a:p>
          <a:p>
            <a:pPr marL="197485" indent="-18542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Senior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56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18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450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1585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525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1233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3082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4790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157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30068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31979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7294" y="780704"/>
            <a:ext cx="3913504" cy="25304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100" spc="-10" b="1">
                <a:latin typeface="Arial"/>
                <a:cs typeface="Arial"/>
              </a:rPr>
              <a:t>Project Manager</a:t>
            </a:r>
            <a:r>
              <a:rPr dirty="0" sz="1100" spc="-5" b="1">
                <a:latin typeface="Arial"/>
                <a:cs typeface="Arial"/>
              </a:rPr>
              <a:t> pitfalls</a:t>
            </a:r>
            <a:endParaRPr sz="1100">
              <a:latin typeface="Arial"/>
              <a:cs typeface="Arial"/>
            </a:endParaRPr>
          </a:p>
          <a:p>
            <a:pPr marL="289560" marR="518159">
              <a:lnSpc>
                <a:spcPct val="102600"/>
              </a:lnSpc>
              <a:spcBef>
                <a:spcPts val="175"/>
              </a:spcBef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self-knowledge, ie, </a:t>
            </a:r>
            <a:r>
              <a:rPr dirty="0" sz="1100" spc="-15">
                <a:latin typeface="Arial"/>
                <a:cs typeface="Arial"/>
              </a:rPr>
              <a:t>your own </a:t>
            </a:r>
            <a:r>
              <a:rPr dirty="0" sz="1100" spc="-5">
                <a:latin typeface="Arial"/>
                <a:cs typeface="Arial"/>
              </a:rPr>
              <a:t>strengths </a:t>
            </a:r>
            <a:r>
              <a:rPr dirty="0" sz="1100" spc="-10">
                <a:latin typeface="Arial"/>
                <a:cs typeface="Arial"/>
              </a:rPr>
              <a:t>and  weaknesses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85"/>
              </a:spcBef>
            </a:pPr>
            <a:r>
              <a:rPr dirty="0" sz="1100" spc="-5">
                <a:latin typeface="Arial"/>
                <a:cs typeface="Arial"/>
              </a:rPr>
              <a:t>Activity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traps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75"/>
              </a:spcBef>
            </a:pPr>
            <a:r>
              <a:rPr dirty="0" sz="1000" spc="-5">
                <a:latin typeface="Arial"/>
                <a:cs typeface="Arial"/>
              </a:rPr>
              <a:t>‘Means becomes the end’ rather than ‘the means to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achieve  </a:t>
            </a:r>
            <a:r>
              <a:rPr dirty="0" sz="1000" spc="-5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end’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00"/>
              </a:spcBef>
            </a:pPr>
            <a:r>
              <a:rPr dirty="0" sz="1100" spc="-10">
                <a:latin typeface="Arial"/>
                <a:cs typeface="Arial"/>
              </a:rPr>
              <a:t>Managing versus</a:t>
            </a:r>
            <a:r>
              <a:rPr dirty="0" sz="1100" spc="-5">
                <a:latin typeface="Arial"/>
                <a:cs typeface="Arial"/>
              </a:rPr>
              <a:t> doing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75"/>
              </a:spcBef>
            </a:pPr>
            <a:r>
              <a:rPr dirty="0" sz="1000" spc="-5">
                <a:latin typeface="Arial"/>
                <a:cs typeface="Arial"/>
              </a:rPr>
              <a:t>Delegating work instead of doing it yourself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04"/>
              </a:spcBef>
            </a:pPr>
            <a:r>
              <a:rPr dirty="0" sz="1100" spc="-15">
                <a:latin typeface="Arial"/>
                <a:cs typeface="Arial"/>
              </a:rPr>
              <a:t>People </a:t>
            </a:r>
            <a:r>
              <a:rPr dirty="0" sz="1100" spc="-10">
                <a:latin typeface="Arial"/>
                <a:cs typeface="Arial"/>
              </a:rPr>
              <a:t>versus </a:t>
            </a:r>
            <a:r>
              <a:rPr dirty="0" sz="1100" spc="-5">
                <a:latin typeface="Arial"/>
                <a:cs typeface="Arial"/>
              </a:rPr>
              <a:t>task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  <a:p>
            <a:pPr marL="566420" marR="323215">
              <a:lnSpc>
                <a:spcPct val="100000"/>
              </a:lnSpc>
              <a:spcBef>
                <a:spcPts val="80"/>
              </a:spcBef>
            </a:pPr>
            <a:r>
              <a:rPr dirty="0" sz="1000" spc="-5">
                <a:latin typeface="Arial"/>
                <a:cs typeface="Arial"/>
              </a:rPr>
              <a:t>Do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use people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get along with in preference to  those who can do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task?</a:t>
            </a:r>
            <a:endParaRPr sz="1000">
              <a:latin typeface="Arial"/>
              <a:cs typeface="Arial"/>
            </a:endParaRPr>
          </a:p>
          <a:p>
            <a:pPr marL="289560" marR="1953895">
              <a:lnSpc>
                <a:spcPct val="113999"/>
              </a:lnSpc>
              <a:spcBef>
                <a:spcPts val="15"/>
              </a:spcBef>
            </a:pPr>
            <a:r>
              <a:rPr dirty="0" sz="1100" spc="-10">
                <a:latin typeface="Arial"/>
                <a:cs typeface="Arial"/>
              </a:rPr>
              <a:t>Ineffective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communications  Time Management  Management bottlenecks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Management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4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567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667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767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868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968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068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4169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6269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8369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034158"/>
            <a:ext cx="2058670" cy="19157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Delegate</a:t>
            </a:r>
            <a:endParaRPr sz="1100">
              <a:latin typeface="Arial"/>
              <a:cs typeface="Arial"/>
            </a:endParaRPr>
          </a:p>
          <a:p>
            <a:pPr marL="12700" marR="81978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schedule  Decide</a:t>
            </a:r>
            <a:r>
              <a:rPr dirty="0" sz="1100" spc="-15">
                <a:latin typeface="Arial"/>
                <a:cs typeface="Arial"/>
              </a:rPr>
              <a:t> fast</a:t>
            </a:r>
            <a:endParaRPr sz="1100">
              <a:latin typeface="Arial"/>
              <a:cs typeface="Arial"/>
            </a:endParaRPr>
          </a:p>
          <a:p>
            <a:pPr marL="12700" marR="44323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Decide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should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attend  </a:t>
            </a:r>
            <a:r>
              <a:rPr dirty="0" sz="1100">
                <a:latin typeface="Arial"/>
                <a:cs typeface="Arial"/>
              </a:rPr>
              <a:t>Learn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say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Arial"/>
                <a:cs typeface="Arial"/>
              </a:rPr>
              <a:t>Start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now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the tough </a:t>
            </a:r>
            <a:r>
              <a:rPr dirty="0" sz="1100" spc="5">
                <a:latin typeface="Arial"/>
                <a:cs typeface="Arial"/>
              </a:rPr>
              <a:t>part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first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Control telephone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email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time  Refuse to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unimportant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7 Habits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Highly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Effective People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Steven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Covey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29927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50930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71933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192935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13939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34942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55945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7423" y="1202179"/>
            <a:ext cx="3302000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Be Proactive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Begin with the </a:t>
            </a:r>
            <a:r>
              <a:rPr dirty="0" sz="1100" spc="-10">
                <a:latin typeface="Arial"/>
                <a:cs typeface="Arial"/>
              </a:rPr>
              <a:t>end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0">
                <a:latin typeface="Arial"/>
                <a:cs typeface="Arial"/>
              </a:rPr>
              <a:t> mind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Put first things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first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Think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win-win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Seek </a:t>
            </a:r>
            <a:r>
              <a:rPr dirty="0" sz="1100" spc="-5">
                <a:latin typeface="Arial"/>
                <a:cs typeface="Arial"/>
              </a:rPr>
              <a:t>first to understand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then 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understood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Synergize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Sharpen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saw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239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137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59716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806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640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994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48283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181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30015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891347"/>
            <a:ext cx="3902710" cy="22148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Records </a:t>
            </a:r>
            <a:r>
              <a:rPr dirty="0" sz="1100" spc="-5" b="1">
                <a:latin typeface="Arial"/>
                <a:cs typeface="Arial"/>
              </a:rPr>
              <a:t>Details of:</a:t>
            </a:r>
            <a:endParaRPr sz="1100">
              <a:latin typeface="Arial"/>
              <a:cs typeface="Arial"/>
            </a:endParaRPr>
          </a:p>
          <a:p>
            <a:pPr marL="289560" marR="1533525">
              <a:lnSpc>
                <a:spcPct val="113199"/>
              </a:lnSpc>
              <a:spcBef>
                <a:spcPts val="160"/>
              </a:spcBef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Resources will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required.  </a:t>
            </a: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come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from.</a:t>
            </a:r>
            <a:endParaRPr sz="1100">
              <a:latin typeface="Arial"/>
              <a:cs typeface="Arial"/>
            </a:endParaRPr>
          </a:p>
          <a:p>
            <a:pPr algn="r" marR="1398905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Staff, </a:t>
            </a:r>
            <a:r>
              <a:rPr dirty="0" sz="1000" spc="-5">
                <a:latin typeface="Arial"/>
                <a:cs typeface="Arial"/>
              </a:rPr>
              <a:t>Contract, </a:t>
            </a:r>
            <a:r>
              <a:rPr dirty="0" sz="1000" spc="-10">
                <a:latin typeface="Arial"/>
                <a:cs typeface="Arial"/>
              </a:rPr>
              <a:t>Subcontractor,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algn="r" marR="1425575">
              <a:lnSpc>
                <a:spcPct val="100000"/>
              </a:lnSpc>
              <a:spcBef>
                <a:spcPts val="195"/>
              </a:spcBef>
            </a:pP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release from the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566420" marR="12573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Deliverables achieved, </a:t>
            </a:r>
            <a:r>
              <a:rPr dirty="0" sz="1000" spc="-5">
                <a:latin typeface="Arial"/>
                <a:cs typeface="Arial"/>
              </a:rPr>
              <a:t>Project Complete,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5">
                <a:latin typeface="Arial"/>
                <a:cs typeface="Arial"/>
              </a:rPr>
              <a:t>Complete,  etc.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dirty="0" sz="1100" spc="-25">
                <a:latin typeface="Arial"/>
                <a:cs typeface="Arial"/>
              </a:rPr>
              <a:t>Training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Needs.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Will resources require specific training </a:t>
            </a:r>
            <a:r>
              <a:rPr dirty="0" sz="1000" spc="-10">
                <a:latin typeface="Arial"/>
                <a:cs typeface="Arial"/>
              </a:rPr>
              <a:t>before </a:t>
            </a:r>
            <a:r>
              <a:rPr dirty="0" sz="1000" spc="-5">
                <a:latin typeface="Arial"/>
                <a:cs typeface="Arial"/>
              </a:rPr>
              <a:t>embarking on 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project?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Other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Criteria.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Background </a:t>
            </a:r>
            <a:r>
              <a:rPr dirty="0" sz="1000" spc="-5">
                <a:latin typeface="Arial"/>
                <a:cs typeface="Arial"/>
              </a:rPr>
              <a:t>checks?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Habit 3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Put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2913" y="987644"/>
            <a:ext cx="2479505" cy="1084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309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409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9230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2208362"/>
            <a:ext cx="3610610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The trick </a:t>
            </a:r>
            <a:r>
              <a:rPr dirty="0" sz="1100" spc="-5">
                <a:latin typeface="Arial"/>
                <a:cs typeface="Arial"/>
              </a:rPr>
              <a:t>is to </a:t>
            </a:r>
            <a:r>
              <a:rPr dirty="0" sz="1100" spc="-15">
                <a:latin typeface="Arial"/>
                <a:cs typeface="Arial"/>
              </a:rPr>
              <a:t>stay </a:t>
            </a:r>
            <a:r>
              <a:rPr dirty="0" sz="1100" spc="-5">
                <a:latin typeface="Arial"/>
                <a:cs typeface="Arial"/>
              </a:rPr>
              <a:t>out of </a:t>
            </a:r>
            <a:r>
              <a:rPr dirty="0" sz="1100" spc="-10">
                <a:latin typeface="Arial"/>
                <a:cs typeface="Arial"/>
              </a:rPr>
              <a:t>Quadrant 3 and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4.</a:t>
            </a:r>
            <a:endParaRPr sz="1100">
              <a:latin typeface="Arial"/>
              <a:cs typeface="Arial"/>
            </a:endParaRPr>
          </a:p>
          <a:p>
            <a:pPr marL="12700" marR="10541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less time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spend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3 &amp; 4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time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20">
                <a:latin typeface="Arial"/>
                <a:cs typeface="Arial"/>
              </a:rPr>
              <a:t>have  for </a:t>
            </a:r>
            <a:r>
              <a:rPr dirty="0" sz="1100" spc="-10">
                <a:latin typeface="Arial"/>
                <a:cs typeface="Arial"/>
              </a:rPr>
              <a:t>1 &amp;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work in </a:t>
            </a:r>
            <a:r>
              <a:rPr dirty="0" sz="1100" spc="-10">
                <a:latin typeface="Arial"/>
                <a:cs typeface="Arial"/>
              </a:rPr>
              <a:t>Quadrant </a:t>
            </a:r>
            <a:r>
              <a:rPr dirty="0" sz="1100" spc="-5">
                <a:latin typeface="Arial"/>
                <a:cs typeface="Arial"/>
              </a:rPr>
              <a:t>2, then less activities will </a:t>
            </a:r>
            <a:r>
              <a:rPr dirty="0" sz="1100" spc="-10">
                <a:latin typeface="Arial"/>
                <a:cs typeface="Arial"/>
              </a:rPr>
              <a:t>end up </a:t>
            </a:r>
            <a:r>
              <a:rPr dirty="0" sz="1100" spc="-5">
                <a:latin typeface="Arial"/>
                <a:cs typeface="Arial"/>
              </a:rPr>
              <a:t>in  </a:t>
            </a:r>
            <a:r>
              <a:rPr dirty="0" sz="1100" spc="-10">
                <a:latin typeface="Arial"/>
                <a:cs typeface="Arial"/>
              </a:rPr>
              <a:t>Quadrant 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707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487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266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76766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94557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1234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30140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47931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65723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03" y="300722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8703" y="318513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791728"/>
            <a:ext cx="3601720" cy="253174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of Conflicts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61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Study the </a:t>
            </a:r>
            <a:r>
              <a:rPr dirty="0" sz="1100" spc="-10">
                <a:latin typeface="Arial"/>
                <a:cs typeface="Arial"/>
              </a:rPr>
              <a:t>problem and </a:t>
            </a:r>
            <a:r>
              <a:rPr dirty="0" sz="1100" spc="-5">
                <a:latin typeface="Arial"/>
                <a:cs typeface="Arial"/>
              </a:rPr>
              <a:t>collect all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situational approach 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methodology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0"/>
              </a:spcBef>
            </a:pPr>
            <a:r>
              <a:rPr dirty="0" sz="1100" spc="-5">
                <a:latin typeface="Arial"/>
                <a:cs typeface="Arial"/>
              </a:rPr>
              <a:t>Set the appropriate atmosphere or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 b="1">
                <a:latin typeface="Arial"/>
                <a:cs typeface="Arial"/>
              </a:rPr>
              <a:t>Confrontation </a:t>
            </a:r>
            <a:r>
              <a:rPr dirty="0" sz="1100" spc="-5" b="1">
                <a:latin typeface="Arial"/>
                <a:cs typeface="Arial"/>
              </a:rPr>
              <a:t>Meeting steps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Establish a </a:t>
            </a:r>
            <a:r>
              <a:rPr dirty="0" sz="1100" spc="-5">
                <a:latin typeface="Arial"/>
                <a:cs typeface="Arial"/>
              </a:rPr>
              <a:t>willingness 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participate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Analyse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perceptions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Collect Information; get issues out in 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open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Define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clarify all </a:t>
            </a:r>
            <a:r>
              <a:rPr dirty="0" sz="1100" spc="-10">
                <a:latin typeface="Arial"/>
                <a:cs typeface="Arial"/>
              </a:rPr>
              <a:t>problems </a:t>
            </a:r>
            <a:r>
              <a:rPr dirty="0" sz="1100" spc="-5">
                <a:latin typeface="Arial"/>
                <a:cs typeface="Arial"/>
              </a:rPr>
              <a:t>from both sides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to both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parties</a:t>
            </a:r>
            <a:endParaRPr sz="1100">
              <a:latin typeface="Arial"/>
              <a:cs typeface="Arial"/>
            </a:endParaRPr>
          </a:p>
          <a:p>
            <a:pPr marL="289560" marR="25400" indent="-157480">
              <a:lnSpc>
                <a:spcPct val="102699"/>
              </a:lnSpc>
              <a:spcBef>
                <a:spcPts val="4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Set priorities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resolution - what is most </a:t>
            </a:r>
            <a:r>
              <a:rPr dirty="0" sz="1100">
                <a:latin typeface="Arial"/>
                <a:cs typeface="Arial"/>
              </a:rPr>
              <a:t>important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resolve?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Get </a:t>
            </a: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(or otherwise)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move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10">
                <a:latin typeface="Arial"/>
                <a:cs typeface="Arial"/>
              </a:rPr>
              <a:t>up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afterwards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703" y="131786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703" y="152789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703" y="173793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947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21579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36802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57806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78809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010739"/>
            <a:ext cx="2702560" cy="19157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Conflict Minimisation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Procedures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Pause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Think </a:t>
            </a:r>
            <a:r>
              <a:rPr dirty="0" sz="1100" spc="-15">
                <a:latin typeface="Arial"/>
                <a:cs typeface="Arial"/>
              </a:rPr>
              <a:t>before</a:t>
            </a:r>
            <a:r>
              <a:rPr dirty="0" sz="1100" spc="-5">
                <a:latin typeface="Arial"/>
                <a:cs typeface="Arial"/>
              </a:rPr>
              <a:t> reacting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Build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Trust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40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to understand the conflict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motives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20">
                <a:latin typeface="Arial"/>
                <a:cs typeface="Arial"/>
              </a:rPr>
              <a:t>Keep </a:t>
            </a:r>
            <a:r>
              <a:rPr dirty="0" sz="1100" spc="-5">
                <a:latin typeface="Arial"/>
                <a:cs typeface="Arial"/>
              </a:rPr>
              <a:t>the meeting under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Listen to all </a:t>
            </a:r>
            <a:r>
              <a:rPr dirty="0" sz="1100" spc="-15">
                <a:latin typeface="Arial"/>
                <a:cs typeface="Arial"/>
              </a:rPr>
              <a:t>involved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Maintain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take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attitude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20">
                <a:latin typeface="Arial"/>
                <a:cs typeface="Arial"/>
              </a:rPr>
              <a:t>Tactfully </a:t>
            </a:r>
            <a:r>
              <a:rPr dirty="0" sz="1100" spc="-10">
                <a:latin typeface="Arial"/>
                <a:cs typeface="Arial"/>
              </a:rPr>
              <a:t>inform </a:t>
            </a:r>
            <a:r>
              <a:rPr dirty="0" sz="1100" spc="-5">
                <a:latin typeface="Arial"/>
                <a:cs typeface="Arial"/>
              </a:rPr>
              <a:t>others of </a:t>
            </a:r>
            <a:r>
              <a:rPr dirty="0" sz="1100" spc="-15">
                <a:latin typeface="Arial"/>
                <a:cs typeface="Arial"/>
              </a:rPr>
              <a:t>your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view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willing to admit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are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wrong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91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6045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399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6752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32106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000" y="154564"/>
            <a:ext cx="4119879" cy="316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 Negotiation.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5775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Mediation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Selecting the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Mediator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75"/>
              </a:spcBef>
            </a:pP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10">
                <a:latin typeface="Arial"/>
                <a:cs typeface="Arial"/>
              </a:rPr>
              <a:t>must be comfortable and </a:t>
            </a:r>
            <a:r>
              <a:rPr dirty="0" sz="1100" spc="-5">
                <a:latin typeface="Arial"/>
                <a:cs typeface="Arial"/>
              </a:rPr>
              <a:t>trust the mediator to  act in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>
                <a:latin typeface="Arial"/>
                <a:cs typeface="Arial"/>
              </a:rPr>
              <a:t>impartial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manner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Preparation </a:t>
            </a:r>
            <a:r>
              <a:rPr dirty="0" sz="1100" spc="-15" b="1">
                <a:latin typeface="Arial"/>
                <a:cs typeface="Arial"/>
              </a:rPr>
              <a:t>for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Mediation</a:t>
            </a:r>
            <a:endParaRPr sz="1100">
              <a:latin typeface="Arial"/>
              <a:cs typeface="Arial"/>
            </a:endParaRPr>
          </a:p>
          <a:p>
            <a:pPr marL="528955" marR="215265">
              <a:lnSpc>
                <a:spcPct val="102600"/>
              </a:lnSpc>
              <a:spcBef>
                <a:spcPts val="80"/>
              </a:spcBef>
            </a:pP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15">
                <a:latin typeface="Arial"/>
                <a:cs typeface="Arial"/>
              </a:rPr>
              <a:t>your </a:t>
            </a:r>
            <a:r>
              <a:rPr dirty="0" sz="1100" spc="-10">
                <a:latin typeface="Arial"/>
                <a:cs typeface="Arial"/>
              </a:rPr>
              <a:t>homework; </a:t>
            </a: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10">
                <a:latin typeface="Arial"/>
                <a:cs typeface="Arial"/>
              </a:rPr>
              <a:t>everything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about the  issue under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dispute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10" b="1">
                <a:latin typeface="Arial"/>
                <a:cs typeface="Arial"/>
              </a:rPr>
              <a:t>Commitment</a:t>
            </a:r>
            <a:endParaRPr sz="1100">
              <a:latin typeface="Arial"/>
              <a:cs typeface="Arial"/>
            </a:endParaRPr>
          </a:p>
          <a:p>
            <a:pPr marL="528955" marR="12065">
              <a:lnSpc>
                <a:spcPct val="102600"/>
              </a:lnSpc>
              <a:spcBef>
                <a:spcPts val="75"/>
              </a:spcBef>
            </a:pP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enter mediation (conciliation) with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intension of resolving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10" b="1">
                <a:latin typeface="Arial"/>
                <a:cs typeface="Arial"/>
              </a:rPr>
              <a:t>Authority </a:t>
            </a:r>
            <a:r>
              <a:rPr dirty="0" sz="1100" spc="-5" b="1">
                <a:latin typeface="Arial"/>
                <a:cs typeface="Arial"/>
              </a:rPr>
              <a:t>to Act</a:t>
            </a:r>
            <a:endParaRPr sz="1100">
              <a:latin typeface="Arial"/>
              <a:cs typeface="Arial"/>
            </a:endParaRPr>
          </a:p>
          <a:p>
            <a:pPr marL="528955" marR="199390">
              <a:lnSpc>
                <a:spcPct val="102600"/>
              </a:lnSpc>
              <a:spcBef>
                <a:spcPts val="75"/>
              </a:spcBef>
            </a:pPr>
            <a:r>
              <a:rPr dirty="0" sz="1100" spc="-10">
                <a:latin typeface="Arial"/>
                <a:cs typeface="Arial"/>
              </a:rPr>
              <a:t>Those </a:t>
            </a:r>
            <a:r>
              <a:rPr dirty="0" sz="1100" spc="-5">
                <a:latin typeface="Arial"/>
                <a:cs typeface="Arial"/>
              </a:rPr>
              <a:t>attending the meeting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the authority to  negotiate </a:t>
            </a:r>
            <a:r>
              <a:rPr dirty="0" sz="1100" spc="-10">
                <a:latin typeface="Arial"/>
                <a:cs typeface="Arial"/>
              </a:rPr>
              <a:t>and agree</a:t>
            </a:r>
            <a:r>
              <a:rPr dirty="0" sz="1100" spc="-5">
                <a:latin typeface="Arial"/>
                <a:cs typeface="Arial"/>
              </a:rPr>
              <a:t> resolution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Finality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10"/>
              </a:spcBef>
            </a:pP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should put the issue 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958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47924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310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829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664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498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30165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4534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6053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191945"/>
            <a:ext cx="2213610" cy="15176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 b="1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Win-Win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(ideal)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Win-Lose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(problematic)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Lose-Lose (all to often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result)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 b="1">
                <a:latin typeface="Arial"/>
                <a:cs typeface="Arial"/>
              </a:rPr>
              <a:t>Preparation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Analyze Competition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(Purchasing)  Information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Gathering</a:t>
            </a:r>
            <a:endParaRPr sz="1000">
              <a:latin typeface="Arial"/>
              <a:cs typeface="Arial"/>
            </a:endParaRPr>
          </a:p>
          <a:p>
            <a:pPr marL="289560" marR="37655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Setting Objectives  Selecting Negotiating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Team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378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479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579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679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780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05291"/>
            <a:ext cx="3687445" cy="1457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63627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Principles of Negotiation - </a:t>
            </a:r>
            <a:r>
              <a:rPr dirty="0" sz="1100" spc="-15" b="1">
                <a:latin typeface="Arial"/>
                <a:cs typeface="Arial"/>
              </a:rPr>
              <a:t>Persuasion  </a:t>
            </a:r>
            <a:r>
              <a:rPr dirty="0" sz="1100" spc="-10">
                <a:latin typeface="Arial"/>
                <a:cs typeface="Arial"/>
              </a:rPr>
              <a:t>Compromise </a:t>
            </a:r>
            <a:r>
              <a:rPr dirty="0" sz="1100" spc="-5">
                <a:latin typeface="Arial"/>
                <a:cs typeface="Arial"/>
              </a:rPr>
              <a:t>- 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5">
                <a:latin typeface="Arial"/>
                <a:cs typeface="Arial"/>
              </a:rPr>
              <a:t>concede or </a:t>
            </a:r>
            <a:r>
              <a:rPr dirty="0" sz="1100" spc="-10">
                <a:latin typeface="Arial"/>
                <a:cs typeface="Arial"/>
              </a:rPr>
              <a:t>agree  </a:t>
            </a:r>
            <a:r>
              <a:rPr dirty="0" sz="1100" spc="-5">
                <a:latin typeface="Arial"/>
                <a:cs typeface="Arial"/>
              </a:rPr>
              <a:t>Bargaining - </a:t>
            </a:r>
            <a:r>
              <a:rPr dirty="0" sz="1100" spc="-10">
                <a:latin typeface="Arial"/>
                <a:cs typeface="Arial"/>
              </a:rPr>
              <a:t>‘trading’ </a:t>
            </a:r>
            <a:r>
              <a:rPr dirty="0" sz="1100" spc="-5">
                <a:latin typeface="Arial"/>
                <a:cs typeface="Arial"/>
              </a:rPr>
              <a:t>options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Coercion - </a:t>
            </a:r>
            <a:r>
              <a:rPr dirty="0" sz="1100" spc="-10">
                <a:latin typeface="Arial"/>
                <a:cs typeface="Arial"/>
              </a:rPr>
              <a:t>forcing </a:t>
            </a:r>
            <a:r>
              <a:rPr dirty="0" sz="1100" spc="-5">
                <a:latin typeface="Arial"/>
                <a:cs typeface="Arial"/>
              </a:rPr>
              <a:t>other </a:t>
            </a:r>
            <a:r>
              <a:rPr dirty="0" sz="1100">
                <a:latin typeface="Arial"/>
                <a:cs typeface="Arial"/>
              </a:rPr>
              <a:t>party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agree </a:t>
            </a:r>
            <a:r>
              <a:rPr dirty="0" sz="1100" spc="-5">
                <a:latin typeface="Arial"/>
                <a:cs typeface="Arial"/>
              </a:rPr>
              <a:t>(requires </a:t>
            </a:r>
            <a:r>
              <a:rPr dirty="0" sz="1100" spc="-15">
                <a:latin typeface="Arial"/>
                <a:cs typeface="Arial"/>
              </a:rPr>
              <a:t>power)  </a:t>
            </a:r>
            <a:r>
              <a:rPr dirty="0" sz="1100" spc="-5">
                <a:latin typeface="Arial"/>
                <a:cs typeface="Arial"/>
              </a:rPr>
              <a:t>Emotion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 “I’m not </a:t>
            </a:r>
            <a:r>
              <a:rPr dirty="0" sz="1100" spc="-10">
                <a:latin typeface="Arial"/>
                <a:cs typeface="Arial"/>
              </a:rPr>
              <a:t>comfortable </a:t>
            </a:r>
            <a:r>
              <a:rPr dirty="0" sz="1100" spc="-5">
                <a:latin typeface="Arial"/>
                <a:cs typeface="Arial"/>
              </a:rPr>
              <a:t>with.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289560" marR="311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Logical Reasoning - </a:t>
            </a:r>
            <a:r>
              <a:rPr dirty="0" sz="1100" spc="-10">
                <a:latin typeface="Arial"/>
                <a:cs typeface="Arial"/>
              </a:rPr>
              <a:t>building a </a:t>
            </a:r>
            <a:r>
              <a:rPr dirty="0" sz="1100" spc="-5">
                <a:latin typeface="Arial"/>
                <a:cs typeface="Arial"/>
              </a:rPr>
              <a:t>solid case to undermine  other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27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373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474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574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674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775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875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094763"/>
            <a:ext cx="3901440" cy="17062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Principles of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Negotiation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Listening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Creating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atmosphere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Seek </a:t>
            </a:r>
            <a:r>
              <a:rPr dirty="0" sz="1100" spc="-5">
                <a:latin typeface="Arial"/>
                <a:cs typeface="Arial"/>
              </a:rPr>
              <a:t>Opportunities (Alan Sugar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Sat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dishes)</a:t>
            </a:r>
            <a:endParaRPr sz="1100">
              <a:latin typeface="Arial"/>
              <a:cs typeface="Arial"/>
            </a:endParaRPr>
          </a:p>
          <a:p>
            <a:pPr marL="289560" marR="205104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the other side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5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to understand their position  Assumptions (don’t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them)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Question - get </a:t>
            </a:r>
            <a:r>
              <a:rPr dirty="0" sz="1100" spc="-15">
                <a:latin typeface="Arial"/>
                <a:cs typeface="Arial"/>
              </a:rPr>
              <a:t>answers </a:t>
            </a:r>
            <a:r>
              <a:rPr dirty="0" sz="1100" spc="-5">
                <a:latin typeface="Arial"/>
                <a:cs typeface="Arial"/>
              </a:rPr>
              <a:t>to assumptions!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Continually </a:t>
            </a:r>
            <a:r>
              <a:rPr dirty="0" sz="1100" spc="-5">
                <a:latin typeface="Arial"/>
                <a:cs typeface="Arial"/>
              </a:rPr>
              <a:t>summarise current position during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negotiations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26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365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466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566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387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93950"/>
            <a:ext cx="3580765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R="2454275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Negotiation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Do’s</a:t>
            </a:r>
            <a:endParaRPr sz="1100">
              <a:latin typeface="Arial"/>
              <a:cs typeface="Arial"/>
            </a:endParaRPr>
          </a:p>
          <a:p>
            <a:pPr algn="ctr" marL="289560" marR="2743835" indent="-4635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Prepare  </a:t>
            </a:r>
            <a:r>
              <a:rPr dirty="0" sz="1100" spc="-10">
                <a:latin typeface="Arial"/>
                <a:cs typeface="Arial"/>
              </a:rPr>
              <a:t>Aim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high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Confirm </a:t>
            </a:r>
            <a:r>
              <a:rPr dirty="0" sz="1100" spc="-10">
                <a:latin typeface="Arial"/>
                <a:cs typeface="Arial"/>
              </a:rPr>
              <a:t>Authority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make</a:t>
            </a:r>
            <a:r>
              <a:rPr dirty="0" sz="1100" spc="-5">
                <a:latin typeface="Arial"/>
                <a:cs typeface="Arial"/>
              </a:rPr>
              <a:t> decisions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Maintain control - </a:t>
            </a:r>
            <a:r>
              <a:rPr dirty="0" sz="1100" spc="-15">
                <a:latin typeface="Arial"/>
                <a:cs typeface="Arial"/>
              </a:rPr>
              <a:t>keep </a:t>
            </a:r>
            <a:r>
              <a:rPr dirty="0" sz="1100" spc="-5">
                <a:latin typeface="Arial"/>
                <a:cs typeface="Arial"/>
              </a:rPr>
              <a:t>questioning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putting points  </a:t>
            </a:r>
            <a:r>
              <a:rPr dirty="0" sz="1100" spc="-15">
                <a:latin typeface="Arial"/>
                <a:cs typeface="Arial"/>
              </a:rPr>
              <a:t>forward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Be professional </a:t>
            </a:r>
            <a:r>
              <a:rPr dirty="0" sz="1100" spc="-15">
                <a:latin typeface="Arial"/>
                <a:cs typeface="Arial"/>
              </a:rPr>
              <a:t>-joke, </a:t>
            </a:r>
            <a:r>
              <a:rPr dirty="0" sz="1100" spc="-10">
                <a:latin typeface="Arial"/>
                <a:cs typeface="Arial"/>
              </a:rPr>
              <a:t>gesture, attitude,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953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054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15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254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355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62784"/>
            <a:ext cx="328930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Negotiation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Dont’s</a:t>
            </a:r>
            <a:endParaRPr sz="1100">
              <a:latin typeface="Arial"/>
              <a:cs typeface="Arial"/>
            </a:endParaRPr>
          </a:p>
          <a:p>
            <a:pPr marL="289560" marR="115887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5">
                <a:latin typeface="Arial"/>
                <a:cs typeface="Arial"/>
              </a:rPr>
              <a:t>unnecessary </a:t>
            </a:r>
            <a:r>
              <a:rPr dirty="0" sz="1100" spc="-10">
                <a:latin typeface="Arial"/>
                <a:cs typeface="Arial"/>
              </a:rPr>
              <a:t>information  Assume anything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Get </a:t>
            </a:r>
            <a:r>
              <a:rPr dirty="0" sz="1100" spc="-10">
                <a:latin typeface="Arial"/>
                <a:cs typeface="Arial"/>
              </a:rPr>
              <a:t>uncomfortable </a:t>
            </a:r>
            <a:r>
              <a:rPr dirty="0" sz="1100" spc="-5">
                <a:latin typeface="Arial"/>
                <a:cs typeface="Arial"/>
              </a:rPr>
              <a:t>with silence (pregnant pause)  </a:t>
            </a: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signals (nodding, etc.)  Negotiate with something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don’t</a:t>
            </a:r>
            <a:r>
              <a:rPr dirty="0" sz="1100" spc="-20">
                <a:latin typeface="Arial"/>
                <a:cs typeface="Arial"/>
              </a:rPr>
              <a:t> 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952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052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152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362618"/>
            <a:ext cx="3866515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Closing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Confirm </a:t>
            </a: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in detail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Allow </a:t>
            </a: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5">
                <a:latin typeface="Arial"/>
                <a:cs typeface="Arial"/>
              </a:rPr>
              <a:t>closing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Debrief Negotiation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(What </a:t>
            </a:r>
            <a:r>
              <a:rPr dirty="0" sz="1100" spc="-10">
                <a:latin typeface="Arial"/>
                <a:cs typeface="Arial"/>
              </a:rPr>
              <a:t>worked, </a:t>
            </a:r>
            <a:r>
              <a:rPr dirty="0" sz="1100" spc="-5">
                <a:latin typeface="Arial"/>
                <a:cs typeface="Arial"/>
              </a:rPr>
              <a:t>what didn’t, what  to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15">
                <a:latin typeface="Arial"/>
                <a:cs typeface="Arial"/>
              </a:rPr>
              <a:t>next,</a:t>
            </a:r>
            <a:r>
              <a:rPr dirty="0" sz="1100" spc="-5">
                <a:latin typeface="Arial"/>
                <a:cs typeface="Arial"/>
              </a:rPr>
              <a:t> etc.)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646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746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847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3401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232037"/>
            <a:ext cx="3841115" cy="13646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Records </a:t>
            </a:r>
            <a:r>
              <a:rPr dirty="0" sz="1100" spc="-5" b="1">
                <a:latin typeface="Arial"/>
                <a:cs typeface="Arial"/>
              </a:rPr>
              <a:t>Details of:</a:t>
            </a:r>
            <a:endParaRPr sz="1100">
              <a:latin typeface="Arial"/>
              <a:cs typeface="Arial"/>
            </a:endParaRPr>
          </a:p>
          <a:p>
            <a:pPr marL="289560" marR="141097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Plans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Recognition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Reward.  Safety</a:t>
            </a:r>
            <a:r>
              <a:rPr dirty="0" sz="1100" spc="-10">
                <a:latin typeface="Arial"/>
                <a:cs typeface="Arial"/>
              </a:rPr>
              <a:t> Issues.</a:t>
            </a:r>
            <a:endParaRPr sz="1100">
              <a:latin typeface="Arial"/>
              <a:cs typeface="Arial"/>
            </a:endParaRPr>
          </a:p>
          <a:p>
            <a:pPr marL="289560" marR="64706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Impact of the Staffing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 Organisation.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Critical </a:t>
            </a:r>
            <a:r>
              <a:rPr dirty="0" sz="1000" spc="-15">
                <a:latin typeface="Arial"/>
                <a:cs typeface="Arial"/>
              </a:rPr>
              <a:t>for SME’s. </a:t>
            </a:r>
            <a:r>
              <a:rPr dirty="0" sz="1000" spc="-5">
                <a:latin typeface="Arial"/>
                <a:cs typeface="Arial"/>
              </a:rPr>
              <a:t>If all resources are being tied up on one  project, then </a:t>
            </a:r>
            <a:r>
              <a:rPr dirty="0" sz="1000" spc="-1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does this </a:t>
            </a: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other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3999" y="1204017"/>
            <a:ext cx="3565501" cy="118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15199" y="2519240"/>
            <a:ext cx="2178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">
                <a:latin typeface="Arial"/>
                <a:cs typeface="Arial"/>
              </a:rPr>
              <a:t>Calvin &amp; Hobbs - Bill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Waterson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000" y="154564"/>
            <a:ext cx="3759200" cy="10394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 Negotiation.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982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	Reading:</a:t>
            </a:r>
            <a:endParaRPr sz="1400">
              <a:latin typeface="Arial"/>
              <a:cs typeface="Arial"/>
            </a:endParaRPr>
          </a:p>
          <a:p>
            <a:pPr marL="251460" marR="5080">
              <a:lnSpc>
                <a:spcPct val="102699"/>
              </a:lnSpc>
              <a:spcBef>
                <a:spcPts val="1015"/>
              </a:spcBef>
            </a:pPr>
            <a:r>
              <a:rPr dirty="0" sz="1100" spc="-5">
                <a:latin typeface="Arial"/>
                <a:cs typeface="Arial"/>
              </a:rPr>
              <a:t>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Knowledge’  </a:t>
            </a:r>
            <a:r>
              <a:rPr dirty="0" sz="1100" spc="-5">
                <a:latin typeface="Arial"/>
                <a:cs typeface="Arial"/>
              </a:rPr>
              <a:t>Chapter</a:t>
            </a:r>
            <a:r>
              <a:rPr dirty="0" sz="1100" spc="-10">
                <a:latin typeface="Arial"/>
                <a:cs typeface="Arial"/>
              </a:rPr>
              <a:t> 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3994" y="1308478"/>
            <a:ext cx="1439927" cy="1869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3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456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037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6530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111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629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1084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26661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5639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72210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8676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30257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738" y="31776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8000" y="261931"/>
            <a:ext cx="4072890" cy="31718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594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ts val="1285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Enterprise </a:t>
            </a:r>
            <a:r>
              <a:rPr dirty="0" sz="1100" spc="-15" b="1">
                <a:latin typeface="Arial"/>
                <a:cs typeface="Arial"/>
              </a:rPr>
              <a:t>Environmental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Factors: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ts val="1270"/>
              </a:lnSpc>
            </a:pPr>
            <a:r>
              <a:rPr dirty="0" sz="1100" spc="-5">
                <a:latin typeface="Arial"/>
                <a:cs typeface="Arial"/>
              </a:rPr>
              <a:t>Organisational</a:t>
            </a:r>
            <a:endParaRPr sz="1100">
              <a:latin typeface="Arial"/>
              <a:cs typeface="Arial"/>
            </a:endParaRPr>
          </a:p>
          <a:p>
            <a:pPr marL="805815" marR="130810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Which </a:t>
            </a:r>
            <a:r>
              <a:rPr dirty="0" sz="1000">
                <a:latin typeface="Arial"/>
                <a:cs typeface="Arial"/>
              </a:rPr>
              <a:t>Departments? </a:t>
            </a:r>
            <a:r>
              <a:rPr dirty="0" sz="1000" spc="-5">
                <a:latin typeface="Arial"/>
                <a:cs typeface="Arial"/>
              </a:rPr>
              <a:t>What are their working  arrangements? What formal or informal relationships do 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15">
                <a:latin typeface="Arial"/>
                <a:cs typeface="Arial"/>
              </a:rPr>
              <a:t>have?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155"/>
              </a:lnSpc>
            </a:pPr>
            <a:r>
              <a:rPr dirty="0" sz="1100" spc="-20">
                <a:latin typeface="Arial"/>
                <a:cs typeface="Arial"/>
              </a:rPr>
              <a:t>Technical</a:t>
            </a:r>
            <a:endParaRPr sz="1100">
              <a:latin typeface="Arial"/>
              <a:cs typeface="Arial"/>
            </a:endParaRPr>
          </a:p>
          <a:p>
            <a:pPr marL="805815" marR="793750">
              <a:lnSpc>
                <a:spcPts val="1200"/>
              </a:lnSpc>
              <a:spcBef>
                <a:spcPts val="25"/>
              </a:spcBef>
            </a:pPr>
            <a:r>
              <a:rPr dirty="0" sz="1000" spc="-5">
                <a:latin typeface="Arial"/>
                <a:cs typeface="Arial"/>
              </a:rPr>
              <a:t>What disciplines are needed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the project?  Systems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Engineering?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160"/>
              </a:lnSpc>
            </a:pPr>
            <a:r>
              <a:rPr dirty="0" sz="1100" spc="-5">
                <a:latin typeface="Arial"/>
                <a:cs typeface="Arial"/>
              </a:rPr>
              <a:t>Interpersonal</a:t>
            </a:r>
            <a:endParaRPr sz="1100">
              <a:latin typeface="Arial"/>
              <a:cs typeface="Arial"/>
            </a:endParaRPr>
          </a:p>
          <a:p>
            <a:pPr marL="805815" marR="5080">
              <a:lnSpc>
                <a:spcPts val="1200"/>
              </a:lnSpc>
              <a:spcBef>
                <a:spcPts val="30"/>
              </a:spcBef>
            </a:pPr>
            <a:r>
              <a:rPr dirty="0" sz="1000">
                <a:latin typeface="Arial"/>
                <a:cs typeface="Arial"/>
              </a:rPr>
              <a:t>Reporting </a:t>
            </a:r>
            <a:r>
              <a:rPr dirty="0" sz="1000" spc="-5">
                <a:latin typeface="Arial"/>
                <a:cs typeface="Arial"/>
              </a:rPr>
              <a:t>relationships; Supplier-Customer Relationships;  Cultural issues?; </a:t>
            </a:r>
            <a:r>
              <a:rPr dirty="0" sz="1000" spc="-25">
                <a:latin typeface="Arial"/>
                <a:cs typeface="Arial"/>
              </a:rPr>
              <a:t>Trust </a:t>
            </a:r>
            <a:r>
              <a:rPr dirty="0" sz="1000" spc="-5">
                <a:latin typeface="Arial"/>
                <a:cs typeface="Arial"/>
              </a:rPr>
              <a:t>and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Respect..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160"/>
              </a:lnSpc>
            </a:pPr>
            <a:r>
              <a:rPr dirty="0" sz="1100" spc="-5">
                <a:latin typeface="Arial"/>
                <a:cs typeface="Arial"/>
              </a:rPr>
              <a:t>Logistical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135"/>
              </a:lnSpc>
            </a:pPr>
            <a:r>
              <a:rPr dirty="0" sz="1000" spc="-5">
                <a:latin typeface="Arial"/>
                <a:cs typeface="Arial"/>
              </a:rPr>
              <a:t>Where are people in relation to each other and the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255"/>
              </a:lnSpc>
            </a:pPr>
            <a:r>
              <a:rPr dirty="0" sz="1100" spc="-10">
                <a:latin typeface="Arial"/>
                <a:cs typeface="Arial"/>
              </a:rPr>
              <a:t>Political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185"/>
              </a:lnSpc>
            </a:pPr>
            <a:r>
              <a:rPr dirty="0" sz="1000" spc="-5">
                <a:latin typeface="Arial"/>
                <a:cs typeface="Arial"/>
              </a:rPr>
              <a:t>Individual and Group</a:t>
            </a:r>
            <a:r>
              <a:rPr dirty="0" sz="1000" spc="-10">
                <a:latin typeface="Arial"/>
                <a:cs typeface="Arial"/>
              </a:rPr>
              <a:t> Politics</a:t>
            </a:r>
            <a:endParaRPr sz="1000">
              <a:latin typeface="Arial"/>
              <a:cs typeface="Arial"/>
            </a:endParaRPr>
          </a:p>
          <a:p>
            <a:pPr marL="805815" marR="18351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A good PM is usually a politician, whether </a:t>
            </a:r>
            <a:r>
              <a:rPr dirty="0" sz="1000" spc="-10">
                <a:latin typeface="Arial"/>
                <a:cs typeface="Arial"/>
              </a:rPr>
              <a:t>they like </a:t>
            </a:r>
            <a:r>
              <a:rPr dirty="0" sz="1000" spc="-5">
                <a:latin typeface="Arial"/>
                <a:cs typeface="Arial"/>
              </a:rPr>
              <a:t>it or  not..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5">
                <a:latin typeface="Constantia"/>
                <a:cs typeface="Constantia"/>
              </a:rPr>
              <a:t>Q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6346" y="3340524"/>
            <a:ext cx="1987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8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136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4970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4886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323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1578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1676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3511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5345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381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01733"/>
            <a:ext cx="400113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57429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594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Inputs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Enterprise </a:t>
            </a:r>
            <a:r>
              <a:rPr dirty="0" sz="1100" spc="-15" b="1">
                <a:latin typeface="Arial"/>
                <a:cs typeface="Arial"/>
              </a:rPr>
              <a:t>Environmental Factors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(cont)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Organisational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  <a:p>
            <a:pPr marL="805815" marR="73279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Functional, </a:t>
            </a:r>
            <a:r>
              <a:rPr dirty="0" sz="1000" spc="-10">
                <a:latin typeface="Arial"/>
                <a:cs typeface="Arial"/>
              </a:rPr>
              <a:t>Weak </a:t>
            </a:r>
            <a:r>
              <a:rPr dirty="0" sz="1000" spc="-5">
                <a:latin typeface="Arial"/>
                <a:cs typeface="Arial"/>
              </a:rPr>
              <a:t>Matrix, Strong Matrix, etc.  </a:t>
            </a:r>
            <a:r>
              <a:rPr dirty="0" sz="1000" spc="-10">
                <a:latin typeface="Arial"/>
                <a:cs typeface="Arial"/>
              </a:rPr>
              <a:t>Refer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sz="1000">
                <a:latin typeface="Arial"/>
                <a:cs typeface="Arial"/>
              </a:rPr>
              <a:t>early</a:t>
            </a:r>
            <a:r>
              <a:rPr dirty="0" sz="1000" spc="-5">
                <a:latin typeface="Arial"/>
                <a:cs typeface="Arial"/>
              </a:rPr>
              <a:t> lectures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0"/>
              </a:spcBef>
            </a:pPr>
            <a:r>
              <a:rPr dirty="0" sz="1100" spc="-10">
                <a:latin typeface="Arial"/>
                <a:cs typeface="Arial"/>
              </a:rPr>
              <a:t>Collective </a:t>
            </a:r>
            <a:r>
              <a:rPr dirty="0" sz="1100" spc="-5">
                <a:latin typeface="Arial"/>
                <a:cs typeface="Arial"/>
              </a:rPr>
              <a:t>Bargaining </a:t>
            </a:r>
            <a:r>
              <a:rPr dirty="0" sz="1100" spc="-10">
                <a:latin typeface="Arial"/>
                <a:cs typeface="Arial"/>
              </a:rPr>
              <a:t>Agreements</a:t>
            </a:r>
            <a:endParaRPr sz="1100">
              <a:latin typeface="Arial"/>
              <a:cs typeface="Arial"/>
            </a:endParaRPr>
          </a:p>
          <a:p>
            <a:pPr marL="805815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Contractual agreements with Unions or other </a:t>
            </a:r>
            <a:r>
              <a:rPr dirty="0" sz="1000" spc="-10">
                <a:latin typeface="Arial"/>
                <a:cs typeface="Arial"/>
              </a:rPr>
              <a:t>employees.  </a:t>
            </a:r>
            <a:r>
              <a:rPr dirty="0" sz="1000" spc="-5">
                <a:latin typeface="Arial"/>
                <a:cs typeface="Arial"/>
              </a:rPr>
              <a:t>Will there be issues 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Demarcation?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0"/>
              </a:spcBef>
            </a:pPr>
            <a:r>
              <a:rPr dirty="0" sz="1100" spc="-10">
                <a:latin typeface="Arial"/>
                <a:cs typeface="Arial"/>
              </a:rPr>
              <a:t>Economic </a:t>
            </a:r>
            <a:r>
              <a:rPr dirty="0" sz="1100" spc="-5">
                <a:latin typeface="Arial"/>
                <a:cs typeface="Arial"/>
              </a:rPr>
              <a:t>Conditions</a:t>
            </a:r>
            <a:endParaRPr sz="1100">
              <a:latin typeface="Arial"/>
              <a:cs typeface="Arial"/>
            </a:endParaRPr>
          </a:p>
          <a:p>
            <a:pPr marL="805815" marR="8318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Arial"/>
                <a:cs typeface="Arial"/>
              </a:rPr>
              <a:t>Internal; </a:t>
            </a:r>
            <a:r>
              <a:rPr dirty="0" sz="1000" spc="-20">
                <a:latin typeface="Arial"/>
                <a:cs typeface="Arial"/>
              </a:rPr>
              <a:t>Training </a:t>
            </a:r>
            <a:r>
              <a:rPr dirty="0" sz="1000" spc="-5">
                <a:latin typeface="Arial"/>
                <a:cs typeface="Arial"/>
              </a:rPr>
              <a:t>Fund; Recruitment </a:t>
            </a:r>
            <a:r>
              <a:rPr dirty="0" sz="1000" spc="-15">
                <a:latin typeface="Arial"/>
                <a:cs typeface="Arial"/>
              </a:rPr>
              <a:t>Freeze </a:t>
            </a:r>
            <a:r>
              <a:rPr dirty="0" sz="1000" spc="-5">
                <a:latin typeface="Arial"/>
                <a:cs typeface="Arial"/>
              </a:rPr>
              <a:t>(HSE since  September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’07)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90"/>
              </a:lnSpc>
            </a:pPr>
            <a:r>
              <a:rPr dirty="0" sz="1000">
                <a:latin typeface="Arial"/>
                <a:cs typeface="Arial"/>
              </a:rPr>
              <a:t>External; </a:t>
            </a:r>
            <a:r>
              <a:rPr dirty="0" sz="1000" spc="-5">
                <a:latin typeface="Arial"/>
                <a:cs typeface="Arial"/>
              </a:rPr>
              <a:t>Competition, Economic Environment,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Human Resource Management</dc:title>
  <dcterms:created xsi:type="dcterms:W3CDTF">2020-02-05T16:33:07Z</dcterms:created>
  <dcterms:modified xsi:type="dcterms:W3CDTF">2020-02-05T16:33:07Z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2020-02-05T00:00:00Z</vt:filetime>
  </property>
</Properties>
</file>