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Object"/>
          <p:cNvSpPr txBox="1"/>
          <p:nvPr>
            <p:ph type="obj" sz="half" idx="3"/>
          </p:nvPr>
        </p:nvSpPr>
        <p:spPr>
          <a:xfrm>
            <a:off x="5155108" y="1143000"/>
            <a:ext cx="3912692" cy="5080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-23812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etadata101.org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ema.org/Dataset" TargetMode="External"/><Relationship Id="rId3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utch National GeoRegistry…"/>
          <p:cNvSpPr txBox="1"/>
          <p:nvPr>
            <p:ph type="body" sz="half" idx="4294967295"/>
          </p:nvPr>
        </p:nvSpPr>
        <p:spPr>
          <a:xfrm>
            <a:off x="4932362" y="2060575"/>
            <a:ext cx="3960813" cy="33369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2550"/>
            </a:pPr>
            <a:r>
              <a:t>Dutch National GeoRegistry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INSPIRE conference 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September 2017, Strassbourg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Nicolien Jongerius (Kadaster)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Ine de Visser (Geonovum)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Paul van Genuchten (GeoCat)</a:t>
            </a:r>
          </a:p>
        </p:txBody>
      </p:sp>
      <p:sp>
        <p:nvSpPr>
          <p:cNvPr id="38" name="&quot;"/>
          <p:cNvSpPr txBox="1"/>
          <p:nvPr/>
        </p:nvSpPr>
        <p:spPr>
          <a:xfrm>
            <a:off x="4433887" y="3246437"/>
            <a:ext cx="1783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"</a:t>
            </a:r>
          </a:p>
        </p:txBody>
      </p:sp>
      <p:pic>
        <p:nvPicPr>
          <p:cNvPr id="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60350"/>
            <a:ext cx="4360863" cy="6164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ross site Scrip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 site Scripting</a:t>
            </a:r>
          </a:p>
        </p:txBody>
      </p:sp>
      <p:sp>
        <p:nvSpPr>
          <p:cNvPr id="92" name="In SDI Web Clients like GeoNetwork it is quite common to open services from various domains (wms/wfs/csw/wp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In SDI Web Clients like GeoNetwork it is quite common to open services from various domains (wms/wfs/csw/wps)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Browsers deny this as unsafe, unless the external domain provides a CORS header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A workaround is to proxy the outside traffic via the GeoNetwork server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This workaround is resource consuming and unsafe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Notify your data providers to activate the CORS header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2 Dutch schema pro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Dutch schema profiles</a:t>
            </a:r>
          </a:p>
        </p:txBody>
      </p:sp>
      <p:sp>
        <p:nvSpPr>
          <p:cNvPr id="95" name="A schema profile plugin is a code-plugin for GeoNetwork that enables additional validation and extraction methods related to a certain localised metadata pro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A schema profile plugin is a code-plugin for GeoNetwork that enables additional validation and extraction methods related to a certain localised metadata profile 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NGR introduces 2 dutch schema profile plugins, one for iso19115 (datasets) and one for iso19119 (services)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We now have very specific display, form and validator behaviour for datasets and services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Schema profile plugins are advertised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metadata101.org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98" name="Thank you…"/>
          <p:cNvSpPr txBox="1"/>
          <p:nvPr>
            <p:ph type="body" idx="1"/>
          </p:nvPr>
        </p:nvSpPr>
        <p:spPr>
          <a:xfrm>
            <a:off x="457200" y="1384300"/>
            <a:ext cx="8229600" cy="52578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 marL="0" indent="0" algn="ctr">
              <a:buSzTx/>
              <a:buFontTx/>
              <a:buNone/>
              <a:defRPr sz="4800"/>
            </a:pPr>
            <a:r>
              <a:t>Thank you</a:t>
            </a:r>
          </a:p>
          <a:p>
            <a:pPr/>
          </a:p>
          <a:p>
            <a:pPr/>
          </a:p>
          <a:p>
            <a:pPr/>
          </a:p>
          <a:p>
            <a:pPr/>
            <a:r>
              <a:t>http://nationaalgeoregister.nl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National Geo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National Georegistry</a:t>
            </a:r>
          </a:p>
        </p:txBody>
      </p:sp>
      <p:sp>
        <p:nvSpPr>
          <p:cNvPr id="42" name="National registry for geospatial datasets and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210" indent="-80210" defTabSz="321468">
              <a:lnSpc>
                <a:spcPts val="4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National registry for geospatial datasets and services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3rd version released start of 2017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Based on GeoNetwork Opensource </a:t>
            </a:r>
          </a:p>
        </p:txBody>
      </p:sp>
      <p:pic>
        <p:nvPicPr>
          <p:cNvPr id="43" name="Screen Shot 2017-08-28 at 21.26.13.png" descr="Screen Shot 2017-08-28 at 21.26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623" y="3189598"/>
            <a:ext cx="5148754" cy="29757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38100" dir="2308124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strips dir="ru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</a:t>
            </a:r>
          </a:p>
        </p:txBody>
      </p:sp>
      <p:sp>
        <p:nvSpPr>
          <p:cNvPr id="46" name="PDOK…"/>
          <p:cNvSpPr/>
          <p:nvPr/>
        </p:nvSpPr>
        <p:spPr>
          <a:xfrm>
            <a:off x="1591587" y="1291788"/>
            <a:ext cx="6104521" cy="1177929"/>
          </a:xfrm>
          <a:prstGeom prst="rect">
            <a:avLst/>
          </a:prstGeom>
          <a:gradFill>
            <a:gsLst>
              <a:gs pos="0">
                <a:srgbClr val="FFB9A7"/>
              </a:gs>
              <a:gs pos="35000">
                <a:srgbClr val="FFCDC1"/>
              </a:gs>
              <a:gs pos="100000">
                <a:srgbClr val="FFECE7"/>
              </a:gs>
            </a:gsLst>
            <a:lin ang="16200000"/>
          </a:gradFill>
          <a:ln w="3175">
            <a:solidFill>
              <a:srgbClr val="D75F0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PDOK</a:t>
            </a:r>
          </a:p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800"/>
              <a:t>Kadaster, Geonovum, Rijkswaterstaat </a:t>
            </a:r>
            <a:br>
              <a:rPr sz="800"/>
            </a:br>
            <a:r>
              <a:rPr sz="800"/>
              <a:t>&amp; 2 Ministeries</a:t>
            </a:r>
          </a:p>
        </p:txBody>
      </p:sp>
      <p:sp>
        <p:nvSpPr>
          <p:cNvPr id="47" name="Resonance  group"/>
          <p:cNvSpPr/>
          <p:nvPr/>
        </p:nvSpPr>
        <p:spPr>
          <a:xfrm>
            <a:off x="214795" y="2909403"/>
            <a:ext cx="1911652" cy="1039194"/>
          </a:xfrm>
          <a:prstGeom prst="rect">
            <a:avLst/>
          </a:prstGeom>
          <a:gradFill>
            <a:gsLst>
              <a:gs pos="0">
                <a:srgbClr val="FFB9A7"/>
              </a:gs>
              <a:gs pos="35000">
                <a:srgbClr val="FFCDC1"/>
              </a:gs>
              <a:gs pos="100000">
                <a:srgbClr val="FFECE7"/>
              </a:gs>
            </a:gsLst>
            <a:lin ang="16200000"/>
          </a:gradFill>
          <a:ln w="3175">
            <a:solidFill>
              <a:srgbClr val="D75F0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Resonance </a:t>
            </a:r>
            <a:br/>
            <a:r>
              <a:t>group</a:t>
            </a:r>
            <a:br/>
            <a:br/>
          </a:p>
        </p:txBody>
      </p:sp>
      <p:sp>
        <p:nvSpPr>
          <p:cNvPr id="48" name="NGR"/>
          <p:cNvSpPr/>
          <p:nvPr/>
        </p:nvSpPr>
        <p:spPr>
          <a:xfrm>
            <a:off x="3600061" y="3127161"/>
            <a:ext cx="1660132" cy="1028031"/>
          </a:xfrm>
          <a:prstGeom prst="rect">
            <a:avLst/>
          </a:prstGeom>
          <a:gradFill>
            <a:gsLst>
              <a:gs pos="0">
                <a:srgbClr val="5C6A82"/>
              </a:gs>
              <a:gs pos="100000">
                <a:srgbClr val="BAC3D4"/>
              </a:gs>
            </a:gsLst>
            <a:lin ang="16200000"/>
          </a:gradFill>
          <a:ln w="12700">
            <a:solidFill>
              <a:srgbClr val="78AAB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NGR</a:t>
            </a:r>
          </a:p>
        </p:txBody>
      </p:sp>
      <p:sp>
        <p:nvSpPr>
          <p:cNvPr id="49" name="Geonovum"/>
          <p:cNvSpPr/>
          <p:nvPr/>
        </p:nvSpPr>
        <p:spPr>
          <a:xfrm>
            <a:off x="6412395" y="3248090"/>
            <a:ext cx="1911652" cy="839019"/>
          </a:xfrm>
          <a:prstGeom prst="rect">
            <a:avLst/>
          </a:prstGeom>
          <a:gradFill>
            <a:gsLst>
              <a:gs pos="0">
                <a:srgbClr val="FFB9A7"/>
              </a:gs>
              <a:gs pos="35000">
                <a:srgbClr val="FFCDC1"/>
              </a:gs>
              <a:gs pos="100000">
                <a:srgbClr val="FFECE7"/>
              </a:gs>
            </a:gsLst>
            <a:lin ang="16200000"/>
          </a:gradFill>
          <a:ln w="3175">
            <a:solidFill>
              <a:srgbClr val="D75F0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Geonovum</a:t>
            </a:r>
          </a:p>
        </p:txBody>
      </p:sp>
      <p:sp>
        <p:nvSpPr>
          <p:cNvPr id="50" name="Line"/>
          <p:cNvSpPr/>
          <p:nvPr/>
        </p:nvSpPr>
        <p:spPr>
          <a:xfrm>
            <a:off x="2174267" y="3667599"/>
            <a:ext cx="1373211" cy="1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1" name="Line"/>
          <p:cNvSpPr/>
          <p:nvPr/>
        </p:nvSpPr>
        <p:spPr>
          <a:xfrm>
            <a:off x="4523326" y="2453896"/>
            <a:ext cx="1" cy="648529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2" name="Line"/>
          <p:cNvSpPr/>
          <p:nvPr/>
        </p:nvSpPr>
        <p:spPr>
          <a:xfrm flipH="1" flipV="1">
            <a:off x="5312776" y="3683589"/>
            <a:ext cx="1096947" cy="1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</a:t>
            </a:r>
          </a:p>
        </p:txBody>
      </p:sp>
      <p:sp>
        <p:nvSpPr>
          <p:cNvPr id="55" name="Various Portals"/>
          <p:cNvSpPr/>
          <p:nvPr/>
        </p:nvSpPr>
        <p:spPr>
          <a:xfrm>
            <a:off x="1326364" y="1233472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Various Portals</a:t>
            </a:r>
          </a:p>
        </p:txBody>
      </p:sp>
      <p:sp>
        <p:nvSpPr>
          <p:cNvPr id="56" name="INSPIRE Portal"/>
          <p:cNvSpPr/>
          <p:nvPr/>
        </p:nvSpPr>
        <p:spPr>
          <a:xfrm>
            <a:off x="6211762" y="4850097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INSPIRE Portal</a:t>
            </a:r>
          </a:p>
        </p:txBody>
      </p:sp>
      <p:sp>
        <p:nvSpPr>
          <p:cNvPr id="57" name="NGR"/>
          <p:cNvSpPr/>
          <p:nvPr/>
        </p:nvSpPr>
        <p:spPr>
          <a:xfrm>
            <a:off x="3600061" y="3127161"/>
            <a:ext cx="1660132" cy="1028031"/>
          </a:xfrm>
          <a:prstGeom prst="rect">
            <a:avLst/>
          </a:prstGeom>
          <a:gradFill>
            <a:gsLst>
              <a:gs pos="0">
                <a:srgbClr val="5C6A82"/>
              </a:gs>
              <a:gs pos="100000">
                <a:srgbClr val="BAC3D4"/>
              </a:gs>
            </a:gsLst>
            <a:lin ang="16200000"/>
          </a:gradFill>
          <a:ln w="12700">
            <a:solidFill>
              <a:srgbClr val="78AAB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NGR</a:t>
            </a:r>
          </a:p>
        </p:txBody>
      </p:sp>
      <p:sp>
        <p:nvSpPr>
          <p:cNvPr id="58" name="Line"/>
          <p:cNvSpPr/>
          <p:nvPr/>
        </p:nvSpPr>
        <p:spPr>
          <a:xfrm>
            <a:off x="1676430" y="2982908"/>
            <a:ext cx="1" cy="359177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9" name="Line"/>
          <p:cNvSpPr/>
          <p:nvPr/>
        </p:nvSpPr>
        <p:spPr>
          <a:xfrm flipH="1">
            <a:off x="2444147" y="4185618"/>
            <a:ext cx="1358093" cy="640186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0" name="Line"/>
          <p:cNvSpPr/>
          <p:nvPr/>
        </p:nvSpPr>
        <p:spPr>
          <a:xfrm>
            <a:off x="3373120" y="2260330"/>
            <a:ext cx="844510" cy="844510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1" name="Line"/>
          <p:cNvSpPr/>
          <p:nvPr/>
        </p:nvSpPr>
        <p:spPr>
          <a:xfrm flipH="1">
            <a:off x="4527393" y="2326710"/>
            <a:ext cx="944966" cy="778130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2" name="Line"/>
          <p:cNvSpPr/>
          <p:nvPr/>
        </p:nvSpPr>
        <p:spPr>
          <a:xfrm>
            <a:off x="4481108" y="4150929"/>
            <a:ext cx="1" cy="705792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3" name="Open data Portal"/>
          <p:cNvSpPr/>
          <p:nvPr/>
        </p:nvSpPr>
        <p:spPr>
          <a:xfrm>
            <a:off x="3163762" y="4850097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Open data Portal</a:t>
            </a:r>
          </a:p>
        </p:txBody>
      </p:sp>
      <p:sp>
        <p:nvSpPr>
          <p:cNvPr id="64" name="Line"/>
          <p:cNvSpPr/>
          <p:nvPr/>
        </p:nvSpPr>
        <p:spPr>
          <a:xfrm>
            <a:off x="5075676" y="4153230"/>
            <a:ext cx="1805850" cy="666775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5" name="Search engines"/>
          <p:cNvSpPr/>
          <p:nvPr/>
        </p:nvSpPr>
        <p:spPr>
          <a:xfrm>
            <a:off x="115762" y="4850097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Search engines</a:t>
            </a:r>
          </a:p>
        </p:txBody>
      </p:sp>
      <p:sp>
        <p:nvSpPr>
          <p:cNvPr id="66" name="Manual registration"/>
          <p:cNvSpPr/>
          <p:nvPr/>
        </p:nvSpPr>
        <p:spPr>
          <a:xfrm>
            <a:off x="4907764" y="1233472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Manual registration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in functiona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functionalities</a:t>
            </a:r>
          </a:p>
        </p:txBody>
      </p:sp>
      <p:sp>
        <p:nvSpPr>
          <p:cNvPr id="69" name="Quick Sear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Quick Search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Advanced search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Editor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Map viewer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Metadata transformation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Harvesting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Configuration management</a:t>
            </a:r>
          </a:p>
        </p:txBody>
      </p:sp>
      <p:pic>
        <p:nvPicPr>
          <p:cNvPr id="70" name="Screen Shot 2017-08-28 at 21.26.13.png" descr="Screen Shot 2017-08-28 at 21.26.13.png"/>
          <p:cNvPicPr>
            <a:picLocks noChangeAspect="1"/>
          </p:cNvPicPr>
          <p:nvPr/>
        </p:nvPicPr>
        <p:blipFill>
          <a:blip r:embed="rId2">
            <a:extLst/>
          </a:blip>
          <a:srcRect l="51291" t="0" r="15051" b="0"/>
          <a:stretch>
            <a:fillRect/>
          </a:stretch>
        </p:blipFill>
        <p:spPr>
          <a:xfrm>
            <a:off x="6082278" y="1077165"/>
            <a:ext cx="3061968" cy="52579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38100" dir="2308124">
              <a:srgbClr val="000000">
                <a:alpha val="70000"/>
              </a:srgbClr>
            </a:outerShdw>
          </a:effectLst>
        </p:spPr>
      </p:pic>
      <p:pic>
        <p:nvPicPr>
          <p:cNvPr id="71" name="Screen Shot 2017-09-06 at 00.08.08.png" descr="Screen Shot 2017-09-06 at 00.08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0072" y="1077165"/>
            <a:ext cx="3398735" cy="525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Screen Shot 2017-09-06 at 00.10.09.png" descr="Screen Shot 2017-09-06 at 00.10.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9483" y="1068628"/>
            <a:ext cx="3061892" cy="5248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creen Shot 2017-09-06 at 00.12.19.png" descr="Screen Shot 2017-09-06 at 00.12.19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15174"/>
          <a:stretch>
            <a:fillRect/>
          </a:stretch>
        </p:blipFill>
        <p:spPr>
          <a:xfrm>
            <a:off x="6072779" y="1066800"/>
            <a:ext cx="3080889" cy="5270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Screen Shot 2017-09-06 at 00.13.07.png" descr="Screen Shot 2017-09-06 at 00.13.07.png"/>
          <p:cNvPicPr>
            <a:picLocks noChangeAspect="1"/>
          </p:cNvPicPr>
          <p:nvPr/>
        </p:nvPicPr>
        <p:blipFill>
          <a:blip r:embed="rId6">
            <a:extLst/>
          </a:blip>
          <a:srcRect l="0" t="10297" r="0" b="5397"/>
          <a:stretch>
            <a:fillRect/>
          </a:stretch>
        </p:blipFill>
        <p:spPr>
          <a:xfrm>
            <a:off x="6059043" y="1067428"/>
            <a:ext cx="3187584" cy="5269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Screen Shot 2017-09-06 at 00.14.34.png" descr="Screen Shot 2017-09-06 at 00.14.34.png"/>
          <p:cNvPicPr>
            <a:picLocks noChangeAspect="1"/>
          </p:cNvPicPr>
          <p:nvPr/>
        </p:nvPicPr>
        <p:blipFill>
          <a:blip r:embed="rId7">
            <a:extLst/>
          </a:blip>
          <a:srcRect l="0" t="0" r="0" b="8865"/>
          <a:stretch>
            <a:fillRect/>
          </a:stretch>
        </p:blipFill>
        <p:spPr>
          <a:xfrm>
            <a:off x="6029631" y="1066799"/>
            <a:ext cx="3121597" cy="5267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Screen Shot 2017-09-06 at 00.14.53.png" descr="Screen Shot 2017-09-06 at 00.14.53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1708"/>
          <a:stretch>
            <a:fillRect/>
          </a:stretch>
        </p:blipFill>
        <p:spPr>
          <a:xfrm>
            <a:off x="6019789" y="1133499"/>
            <a:ext cx="3061892" cy="5193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2"/>
      <p:bldP build="p" bldLvl="5" animBg="1" rev="0" advAuto="0" spid="69" grpId="1"/>
      <p:bldP build="whole" bldLvl="1" animBg="1" rev="0" advAuto="0" spid="75" grpId="7"/>
      <p:bldP build="whole" bldLvl="1" animBg="1" rev="0" advAuto="0" spid="71" grpId="3"/>
      <p:bldP build="whole" bldLvl="1" animBg="1" rev="0" advAuto="0" spid="74" grpId="6"/>
      <p:bldP build="whole" bldLvl="1" animBg="1" rev="0" advAuto="0" spid="72" grpId="4"/>
      <p:bldP build="whole" bldLvl="1" animBg="1" rev="0" advAuto="0" spid="73" grpId="5"/>
      <p:bldP build="whole" bldLvl="1" animBg="1" rev="0" advAuto="0" spid="76" grpId="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cus on Ease of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Focus on Ease of Use</a:t>
            </a:r>
          </a:p>
        </p:txBody>
      </p:sp>
      <p:sp>
        <p:nvSpPr>
          <p:cNvPr id="79" name="A design company designed a sk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A design company designed a skin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Early feedback from a resonance group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Video’s with usage instructions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Basic editor with only required fields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Extract metadata from linked service capabilities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earch Engine Optim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Search Engine Optimisation</a:t>
            </a:r>
          </a:p>
        </p:txBody>
      </p:sp>
      <p:sp>
        <p:nvSpPr>
          <p:cNvPr id="82" name="GeoNetwork is not optimised for search engine spidering out of the box (sitemap, formatter)…"/>
          <p:cNvSpPr txBox="1"/>
          <p:nvPr>
            <p:ph type="body" idx="1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GeoNetwork is not optimised for search engine spidering out of the box (sitemap, formatter)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schema.org/Dataset</a:t>
            </a:r>
            <a:r>
              <a:t> annotation in HTML markup </a:t>
            </a:r>
          </a:p>
        </p:txBody>
      </p:sp>
      <p:pic>
        <p:nvPicPr>
          <p:cNvPr id="83" name="Screen Shot 2017-08-28 at 22.33.06.png" descr="Screen Shot 2017-08-28 at 22.33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8092" y="3008303"/>
            <a:ext cx="4299925" cy="315824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38100" dir="2530055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CAT-ap for ope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DCAT-ap for open data</a:t>
            </a:r>
          </a:p>
        </p:txBody>
      </p:sp>
      <p:sp>
        <p:nvSpPr>
          <p:cNvPr id="86" name="NGR uses the Are3na ISO-to-Geo-dcat-ap conversion to provide DCAT export capabil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 defTabSz="321468">
              <a:lnSpc>
                <a:spcPts val="3800"/>
              </a:lnSpc>
              <a:spcBef>
                <a:spcPts val="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NGR uses the Are3na ISO-to-Geo-dcat-ap conversion to provide DCAT export capabilities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Re-use minted URI’s at search engine optimisation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Looking for use cases, the open data portal currently does not support DCAT yet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HTTP vs HTT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vs HTTPS</a:t>
            </a:r>
          </a:p>
        </p:txBody>
      </p:sp>
      <p:sp>
        <p:nvSpPr>
          <p:cNvPr id="89" name="Opening http services in a https website causes mixed content iss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Opening http services in a https website causes mixed content issue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Login over http is unsafe and denied by modern browsers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That’s why we run the default website on http, but when users login they are redirected to https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All parts of Dutch government should implement https by the end of this year…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If all data providers are on https, NGR can also move to https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PDOK-sjabloon_1.0">
  <a:themeElements>
    <a:clrScheme name="PDOK-sjabloon_1.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DOK-sjabloon_1.0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DOK-sjabloon_1.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DOK-sjabloon_1.0">
  <a:themeElements>
    <a:clrScheme name="PDOK-sjabloon_1.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DOK-sjabloon_1.0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DOK-sjabloon_1.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