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webp" ContentType="image/webp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0" Type="http://schemas.openxmlformats.org/officeDocument/2006/relationships/viewProps" Target="viewProps.xml" /><Relationship Id="rId1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terria.io" TargetMode="Externa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ckan.org" TargetMode="Externa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pycsw.org" TargetMode="External" /><Relationship Id="rId3" Type="http://schemas.openxmlformats.org/officeDocument/2006/relationships/hyperlink" Target="https://ogcapi.ogc.org" TargetMode="External" /><Relationship Id="rId4" Type="http://schemas.openxmlformats.org/officeDocument/2006/relationships/hyperlink" Target="https://solr.apache.org" TargetMode="Externa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superset.apache.org/" TargetMode="External" /><Relationship Id="rId3" Type="http://schemas.openxmlformats.org/officeDocument/2006/relationships/hyperlink" Target="https://dashboards.isric.org/superset/dashboard/soilwise/" TargetMode="Externa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halestudio/hale" TargetMode="External" /><Relationship Id="rId3" Type="http://schemas.openxmlformats.org/officeDocument/2006/relationships/hyperlink" Target="https://wetransform.to" TargetMode="Externa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quarto.org" TargetMode="External" /><Relationship Id="rId3" Type="http://schemas.openxmlformats.org/officeDocument/2006/relationships/hyperlink" Target="https://gohugo.io" TargetMode="External" /><Relationship Id="rId4" Type="http://schemas.openxmlformats.org/officeDocument/2006/relationships/hyperlink" Target="https://quarto.org" TargetMode="Externa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isis.isric.org" TargetMode="External" /><Relationship Id="rId3" Type="http://schemas.openxmlformats.org/officeDocument/2006/relationships/hyperlink" Target="https://www.isric.org/explore/wosis" TargetMode="External" /><Relationship Id="rId4" Type="http://schemas.openxmlformats.org/officeDocument/2006/relationships/hyperlink" Target="https://www.isric.org/explore/soilgrids" TargetMode="External" /><Relationship Id="rId5" Type="http://schemas.openxmlformats.org/officeDocument/2006/relationships/hyperlink" Target="https://resources.isric.org" TargetMode="External" /><Relationship Id="rId6" Type="http://schemas.openxmlformats.org/officeDocument/2006/relationships/hyperlink" Target="https://www.isric.org/projects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3" Type="http://schemas.openxmlformats.org/officeDocument/2006/relationships/hyperlink" Target="https://tinker.nl/en/work/world-soil-museum" TargetMode="External" /><Relationship Id="rId2" Type="http://schemas.openxmlformats.org/officeDocument/2006/relationships/image" Target="../media/image1.webp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knowledge-base.inspire.ec.europa.eu/publications/inspire-data-specification-soil-technical-guidelines_en" TargetMode="External" /><Relationship Id="rId3" Type="http://schemas.openxmlformats.org/officeDocument/2006/relationships/hyperlink" Target="https://www.ogc.org/standards/om/" TargetMode="External" /><Relationship Id="rId4" Type="http://schemas.openxmlformats.org/officeDocument/2006/relationships/hyperlink" Target="https://github.com/INSPIRE-MIF/gp-geopackage-encodings" TargetMode="External" /><Relationship Id="rId5" Type="http://schemas.openxmlformats.org/officeDocument/2006/relationships/hyperlink" Target="https://www.ogc.org/standards/sld/" TargetMode="External" /><Relationship Id="rId6" Type="http://schemas.openxmlformats.org/officeDocument/2006/relationships/hyperlink" Target="https://cogeo.org/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go-fair.org/fair-principles/" TargetMode="External" /><Relationship Id="rId3" Type="http://schemas.openxmlformats.org/officeDocument/2006/relationships/hyperlink" Target="https://www.ogc.org/initiatives/open-science/" TargetMode="Externa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mapserver.org" TargetMode="External" /><Relationship Id="rId3" Type="http://schemas.openxmlformats.org/officeDocument/2006/relationships/hyperlink" Target="https://github.com/MapServer/MapServer/pull/7034" TargetMode="External" /><Relationship Id="rId4" Type="http://schemas.openxmlformats.org/officeDocument/2006/relationships/hyperlink" Target="https://mapserver.gis.umn.edu/development/rfc/ms-rfc-140.html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Open Source at ISRIC - World Soil Information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FOSS4G NL, Wageningen</a:t>
            </a:r>
            <a:br/>
            <a:br/>
            <a:r>
              <a:rPr/>
              <a:t>Paul van Genuchten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2025-07-03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TerriaJS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We use TerriaJS in 5-10 websites. Mostly to share our data products to potential users and stakeholders.</a:t>
            </a:r>
          </a:p>
          <a:p>
            <a:pPr lvl="0"/>
            <a:r>
              <a:rPr/>
              <a:t>Any frontend application typically has many potential improvements</a:t>
            </a:r>
          </a:p>
          <a:p>
            <a:pPr lvl="0"/>
            <a:r>
              <a:rPr/>
              <a:t>Especially improvements around OGC interactions best be merged upstream</a:t>
            </a:r>
          </a:p>
          <a:p>
            <a:pPr lvl="0"/>
            <a:r>
              <a:rPr/>
              <a:t>The TerriaJS community is not very aware of OGC standards, so it requires quite communication to land a Pull Request</a:t>
            </a:r>
          </a:p>
          <a:p>
            <a:pPr lvl="0"/>
            <a:r>
              <a:rPr/>
              <a:t>We work with a frontend developer not related to the project, because it was difficult to reach out to direct contributors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CKAN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University-support deployed a default instance of CKAN (+SOLR), however it appeared difficult to customise</a:t>
            </a:r>
          </a:p>
          <a:p>
            <a:pPr lvl="0"/>
            <a:r>
              <a:rPr/>
              <a:t>We consulted a regional company knowledgable on CKAN implementations, they advised us to use the CKAN backend only and build a dedicated frontend</a:t>
            </a:r>
          </a:p>
          <a:p>
            <a:pPr lvl="0"/>
            <a:r>
              <a:rPr/>
              <a:t>The spatial modules of CKAN seem not maintained</a:t>
            </a:r>
          </a:p>
          <a:p>
            <a:pPr lvl="0"/>
            <a:r>
              <a:rPr/>
              <a:t>We decided not to continue with CKAN for now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pycsw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minimalistic catalogue implementation, but very focussed on OGC standards support</a:t>
            </a:r>
          </a:p>
          <a:p>
            <a:pPr lvl="0"/>
            <a:r>
              <a:rPr/>
              <a:t>From introduction of </a:t>
            </a:r>
            <a:r>
              <a:rPr>
                <a:hlinkClick r:id="rId3"/>
              </a:rPr>
              <a:t>OGC API</a:t>
            </a:r>
            <a:r>
              <a:rPr/>
              <a:t>’s, pycsw now has a user interface</a:t>
            </a:r>
          </a:p>
          <a:p>
            <a:pPr lvl="0"/>
            <a:r>
              <a:rPr/>
              <a:t>Sometimes I get complaints that it is not as full featured as CKAN, but it’s not easy to understand what’s actually missing</a:t>
            </a:r>
          </a:p>
          <a:p>
            <a:pPr lvl="0"/>
            <a:r>
              <a:rPr/>
              <a:t>We contributed to adding facet filters on OGC API Records and in pycsw</a:t>
            </a:r>
          </a:p>
          <a:p>
            <a:pPr lvl="0"/>
            <a:r>
              <a:rPr/>
              <a:t>A group in Norway is implementing a </a:t>
            </a:r>
            <a:r>
              <a:rPr>
                <a:hlinkClick r:id="rId4"/>
              </a:rPr>
              <a:t>SOLR</a:t>
            </a:r>
            <a:r>
              <a:rPr/>
              <a:t> backend for pycsw, SOLR will improve search experience on large catalogues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Cloud Optimised Geotiff / GDAL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Tiff is an important format for us, we have 100’s of GB of tiff data</a:t>
            </a:r>
          </a:p>
          <a:p>
            <a:pPr lvl="0"/>
            <a:r>
              <a:rPr/>
              <a:t>Previously we would use tiff image pyramids to store global data, now switching to COG</a:t>
            </a:r>
          </a:p>
          <a:p>
            <a:pPr lvl="0"/>
            <a:r>
              <a:rPr/>
              <a:t>Mapserver with a COG backend is many times faster then a plain tiff backend</a:t>
            </a:r>
          </a:p>
          <a:p>
            <a:pPr lvl="0"/>
            <a:r>
              <a:rPr/>
              <a:t>Direct access from web to COG is not feasible yet, because our tiff data does not use a mercator projection, many repositories do not allow CORS</a:t>
            </a:r>
          </a:p>
          <a:p>
            <a:pPr lvl="0"/>
            <a:r>
              <a:rPr/>
              <a:t>We’re open to suggestions…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Apache Superset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 really enjoy creating </a:t>
            </a:r>
            <a:r>
              <a:rPr>
                <a:hlinkClick r:id="rId3"/>
              </a:rPr>
              <a:t>diagrams of arbitrary data</a:t>
            </a:r>
          </a:p>
          <a:p>
            <a:pPr lvl="0"/>
            <a:r>
              <a:rPr/>
              <a:t>Unfortunate that Superset is quite a complex tool with many dependencies (redis, postgres)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Humboldt Alignment Editor (</a:t>
            </a:r>
            <a:r>
              <a:rPr>
                <a:hlinkClick r:id="rId2"/>
              </a:rPr>
              <a:t>HALE</a:t>
            </a:r>
            <a:r>
              <a:rPr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Hale is an ETL tool for rich UML data models, such as soil observation data</a:t>
            </a:r>
          </a:p>
          <a:p>
            <a:pPr lvl="0"/>
            <a:r>
              <a:rPr/>
              <a:t>Developers tend to focus on exporting postgres data to INSPIRE GML, but our use case is often vice versa</a:t>
            </a:r>
          </a:p>
          <a:p>
            <a:pPr lvl="0"/>
            <a:r>
              <a:rPr/>
              <a:t>The </a:t>
            </a:r>
            <a:r>
              <a:rPr>
                <a:hlinkClick r:id="rId3"/>
              </a:rPr>
              <a:t>Wetransform team</a:t>
            </a:r>
            <a:r>
              <a:rPr/>
              <a:t> team supported us with a training and Q&amp;A</a:t>
            </a:r>
          </a:p>
          <a:p>
            <a:pPr lvl="0"/>
            <a:r>
              <a:rPr/>
              <a:t>With the experts available, we were productive in 2 days. It was crucial, GML has its peculiarities</a:t>
            </a:r>
          </a:p>
          <a:p>
            <a:pPr lvl="0"/>
            <a:r>
              <a:rPr/>
              <a:t>I notice our data scientists prefer data migration through R/Python scripts. However I see value in a visual Hale approach.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Static Site Generators fit our approach very well, performant, stable, secure</a:t>
            </a:r>
          </a:p>
          <a:p>
            <a:pPr lvl="0"/>
            <a:r>
              <a:rPr/>
              <a:t>Some colleagues have challenges with the markdown in gitlab (and prefer wordpress)</a:t>
            </a:r>
          </a:p>
          <a:p>
            <a:pPr lvl="0"/>
            <a:r>
              <a:rPr/>
              <a:t>Intially we started with </a:t>
            </a:r>
            <a:r>
              <a:rPr>
                <a:hlinkClick r:id="rId3"/>
              </a:rPr>
              <a:t>hugo</a:t>
            </a:r>
          </a:p>
          <a:p>
            <a:pPr lvl="0"/>
            <a:r>
              <a:rPr>
                <a:hlinkClick r:id="rId4"/>
              </a:rPr>
              <a:t>Quarto</a:t>
            </a:r>
            <a:r>
              <a:rPr/>
              <a:t> was used by our data scientists for documentation</a:t>
            </a:r>
          </a:p>
          <a:p>
            <a:pPr lvl="0"/>
            <a:r>
              <a:rPr/>
              <a:t>Quarto is less flexible, full featured, it generated these slides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Questions / Comments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Follow the links in the slides for more details…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ISRIC - World Soil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Foundation funded by Dutch Government to maintain a global collection of reference soil samples (</a:t>
            </a:r>
            <a:r>
              <a:rPr>
                <a:hlinkClick r:id="rId2"/>
              </a:rPr>
              <a:t>ISIS</a:t>
            </a:r>
            <a:r>
              <a:rPr/>
              <a:t>)</a:t>
            </a:r>
          </a:p>
          <a:p>
            <a:pPr lvl="0"/>
            <a:r>
              <a:rPr/>
              <a:t>Collect and harmonize soil observation data from around the globe (</a:t>
            </a:r>
            <a:r>
              <a:rPr>
                <a:hlinkClick r:id="rId3"/>
              </a:rPr>
              <a:t>WOSIS</a:t>
            </a:r>
            <a:r>
              <a:rPr/>
              <a:t>)</a:t>
            </a:r>
          </a:p>
          <a:p>
            <a:pPr lvl="0"/>
            <a:r>
              <a:rPr/>
              <a:t>Globally predict the distribution of soil properties (</a:t>
            </a:r>
            <a:r>
              <a:rPr>
                <a:hlinkClick r:id="rId4"/>
              </a:rPr>
              <a:t>Soilgrids</a:t>
            </a:r>
            <a:r>
              <a:rPr/>
              <a:t>)</a:t>
            </a:r>
          </a:p>
          <a:p>
            <a:pPr lvl="0"/>
            <a:r>
              <a:rPr/>
              <a:t>Capacity building on soil data management at soil institutes around the globe (</a:t>
            </a:r>
            <a:r>
              <a:rPr>
                <a:hlinkClick r:id="rId5"/>
              </a:rPr>
              <a:t>Academy</a:t>
            </a:r>
            <a:r>
              <a:rPr/>
              <a:t>)</a:t>
            </a:r>
          </a:p>
          <a:p>
            <a:pPr lvl="0"/>
            <a:r>
              <a:rPr/>
              <a:t>Participate in </a:t>
            </a:r>
            <a:r>
              <a:rPr>
                <a:hlinkClick r:id="rId6"/>
              </a:rPr>
              <a:t>research projects</a:t>
            </a:r>
            <a:r>
              <a:rPr/>
              <a:t> to innovate the soil sciences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World Soil Museum</a:t>
            </a:r>
          </a:p>
        </p:txBody>
      </p:sp>
      <p:pic>
        <p:nvPicPr>
          <p:cNvPr descr="https://tinker.nl/img/cache/media_6828_widen_3840-upscale_90-2349_world-soil-museum01_0.webp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00300" y="1193800"/>
            <a:ext cx="43307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World Soil Museum by </a:t>
            </a:r>
            <a:r>
              <a:rPr>
                <a:hlinkClick r:id="rId3"/>
              </a:rPr>
              <a:t>tinker.nl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Typical use cases for FOSS(4G) 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Field data collection (OpenDataKit)</a:t>
            </a:r>
          </a:p>
          <a:p>
            <a:pPr lvl="0"/>
            <a:r>
              <a:rPr/>
              <a:t>Harmonize soil data (Hale, PostGres)</a:t>
            </a:r>
          </a:p>
          <a:p>
            <a:pPr lvl="0"/>
            <a:r>
              <a:rPr/>
              <a:t>Predict soil property distribution (R, Terra, GDAL)</a:t>
            </a:r>
          </a:p>
          <a:p>
            <a:pPr lvl="0"/>
            <a:r>
              <a:rPr/>
              <a:t>Cataloguing (pygeometa, pycsw, geonetwork)</a:t>
            </a:r>
          </a:p>
          <a:p>
            <a:pPr lvl="0"/>
            <a:r>
              <a:rPr/>
              <a:t>Data API’s (Mapserver, FastAPI, Virtuoso)</a:t>
            </a:r>
          </a:p>
          <a:p>
            <a:pPr lvl="0"/>
            <a:r>
              <a:rPr/>
              <a:t>Content management (Quarto, Drupal)</a:t>
            </a:r>
          </a:p>
          <a:p>
            <a:pPr lvl="0"/>
            <a:r>
              <a:rPr/>
              <a:t>GIS viewers (QGIS, Leaflet, TerriaJS)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OSGeo and Open GeoSpatial Consortium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OGC community provides standards for data api’s &amp; data formats</a:t>
            </a:r>
          </a:p>
          <a:p>
            <a:pPr lvl="0"/>
            <a:r>
              <a:rPr/>
              <a:t>As independent foundation we aim to be neutral to software vendors, offered by standardised api’s</a:t>
            </a:r>
          </a:p>
          <a:p>
            <a:pPr lvl="0"/>
            <a:r>
              <a:rPr/>
              <a:t>OSGeo tools are commonly OGC compliant, many innovations at OGC are driven by open source software</a:t>
            </a:r>
          </a:p>
          <a:p>
            <a:pPr lvl="0"/>
            <a:r>
              <a:rPr/>
              <a:t>Open formats enable future backwards compatibility for today’s datasets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Relevant OGC standards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Web Map Service, Web Coverage Service, Web Feature service, Catalogue service for the web</a:t>
            </a:r>
          </a:p>
          <a:p>
            <a:pPr lvl="0"/>
            <a:r>
              <a:rPr/>
              <a:t>Sensor Observation Service (</a:t>
            </a:r>
            <a:r>
              <a:rPr>
                <a:hlinkClick r:id="rId2"/>
              </a:rPr>
              <a:t>INSPIRE Soil</a:t>
            </a:r>
            <a:r>
              <a:rPr/>
              <a:t> is based on </a:t>
            </a:r>
            <a:r>
              <a:rPr>
                <a:hlinkClick r:id="rId3"/>
              </a:rPr>
              <a:t>Observations&amp;Measurements</a:t>
            </a:r>
            <a:r>
              <a:rPr/>
              <a:t>)</a:t>
            </a:r>
          </a:p>
          <a:p>
            <a:pPr lvl="0"/>
            <a:r>
              <a:rPr/>
              <a:t>GeoPackage (See </a:t>
            </a:r>
            <a:r>
              <a:rPr>
                <a:hlinkClick r:id="rId4"/>
              </a:rPr>
              <a:t>INSPIRE Good Practice on GeoPackage</a:t>
            </a:r>
            <a:r>
              <a:rPr/>
              <a:t>)</a:t>
            </a:r>
          </a:p>
          <a:p>
            <a:pPr lvl="0"/>
            <a:r>
              <a:rPr/>
              <a:t>Styled Layer Descriptor (</a:t>
            </a:r>
            <a:r>
              <a:rPr>
                <a:hlinkClick r:id="rId5"/>
              </a:rPr>
              <a:t>SLD</a:t>
            </a:r>
            <a:r>
              <a:rPr/>
              <a:t>)</a:t>
            </a:r>
          </a:p>
          <a:p>
            <a:pPr lvl="0"/>
            <a:r>
              <a:rPr/>
              <a:t>Cloud Optimised GeoTiff (</a:t>
            </a:r>
            <a:r>
              <a:rPr>
                <a:hlinkClick r:id="rId6"/>
              </a:rPr>
              <a:t>COG</a:t>
            </a:r>
            <a:r>
              <a:rPr/>
              <a:t>)</a:t>
            </a:r>
          </a:p>
          <a:p>
            <a:pPr lvl="0"/>
            <a:r>
              <a:rPr/>
              <a:t>OGC API - Records / STAC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OGC and FAIR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FAIR principles</a:t>
            </a:r>
            <a:r>
              <a:rPr/>
              <a:t> are popular in academia (and beyond)</a:t>
            </a:r>
          </a:p>
          <a:p>
            <a:pPr lvl="0"/>
            <a:r>
              <a:rPr/>
              <a:t>FAIR and OGC pursue slightly different goals, however OGC recently started a working group on </a:t>
            </a:r>
            <a:r>
              <a:rPr>
                <a:hlinkClick r:id="rId3"/>
              </a:rPr>
              <a:t>open science</a:t>
            </a:r>
          </a:p>
          <a:p>
            <a:pPr lvl="0"/>
            <a:r>
              <a:rPr/>
              <a:t>Academia assumes a dataset as a stable set of records, identified with a persistant identifier (DOI)</a:t>
            </a:r>
          </a:p>
          <a:p>
            <a:pPr lvl="0"/>
            <a:r>
              <a:rPr/>
              <a:t>Novel data formats allow subsetting via range requests, they may facilitate both uses (GeoParquet, COG)</a:t>
            </a:r>
          </a:p>
          <a:p>
            <a:pPr lvl="0"/>
            <a:r>
              <a:rPr/>
              <a:t>Alignment of vocabularies is relevant for both communities, not many tooling available (SKOS)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About me; a Shift from OSGeo developer to OSGeo user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3yrs ago, I shifted from software developer to software user</a:t>
            </a:r>
          </a:p>
          <a:p>
            <a:pPr lvl="0"/>
            <a:r>
              <a:rPr/>
              <a:t>Current tasks are Data science, DevOps</a:t>
            </a:r>
          </a:p>
          <a:p>
            <a:pPr lvl="0"/>
            <a:r>
              <a:rPr/>
              <a:t>Next slides present some experiences around OSGeo software from a user perspective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Mapserver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We work with a consultant from the mapserver developer community for expert advice and development</a:t>
            </a:r>
          </a:p>
          <a:p>
            <a:pPr lvl="0"/>
            <a:r>
              <a:rPr/>
              <a:t>SLD support, you can now use a SLD file (from QGIS) to </a:t>
            </a:r>
            <a:r>
              <a:rPr>
                <a:hlinkClick r:id="rId3"/>
              </a:rPr>
              <a:t>configure the style of a layer</a:t>
            </a:r>
          </a:p>
          <a:p>
            <a:pPr lvl="0"/>
            <a:r>
              <a:rPr/>
              <a:t>Currently working on </a:t>
            </a:r>
            <a:r>
              <a:rPr>
                <a:hlinkClick r:id="rId4"/>
              </a:rPr>
              <a:t>Mapserver Homepage</a:t>
            </a:r>
            <a:r>
              <a:rPr/>
              <a:t>, presenting a list of the services available in a server</a:t>
            </a:r>
          </a:p>
          <a:p>
            <a:pPr lvl="0"/>
            <a:r>
              <a:rPr/>
              <a:t>I’m not following the mailinglist as much as needed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 Source at ISRIC - World Soil Information</dc:title>
  <dc:creator>Paul van Genuchten</dc:creator>
  <cp:keywords/>
  <dcterms:created xsi:type="dcterms:W3CDTF">2025-08-06T10:57:43Z</dcterms:created>
  <dcterms:modified xsi:type="dcterms:W3CDTF">2025-08-06T10:57:43Z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date">
    <vt:lpwstr>2025-07-03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subtitle">
    <vt:lpwstr>FOSS4G NL, Wageningen</vt:lpwstr>
  </property>
  <property fmtid="{D5CDD505-2E9C-101B-9397-08002B2CF9AE}" pid="11" name="toc-title">
    <vt:lpwstr>Table of contents</vt:lpwstr>
  </property>
</Properties>
</file>