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40" Type="http://schemas.openxmlformats.org/officeDocument/2006/relationships/viewProps" Target="viewProps.xml" /><Relationship Id="rId3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42" Type="http://schemas.openxmlformats.org/officeDocument/2006/relationships/tableStyles" Target="tableStyles.xml" /><Relationship Id="rId4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atasetsearch.research.google.com/" TargetMode="Externa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hylkevds/FROST-Server.SoilThings" TargetMode="Externa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ejpsoil/inspire_soil_gpkg_template" TargetMode="External" /><Relationship Id="rId3" Type="http://schemas.openxmlformats.org/officeDocument/2006/relationships/hyperlink" Target="https://github.com/ISRICWorldSoil/iso-28258" TargetMode="External" /><Relationship Id="rId4" Type="http://schemas.openxmlformats.org/officeDocument/2006/relationships/hyperlink" Target="https://www.iso.org/standard/44595.html" TargetMode="External" /><Relationship Id="rId5" Type="http://schemas.openxmlformats.org/officeDocument/2006/relationships/hyperlink" Target="https://www.iso.org/standard/59259.html" TargetMode="External" /><Relationship Id="rId6" Type="http://schemas.openxmlformats.org/officeDocument/2006/relationships/hyperlink" Target="https://github.com/glosis-ld/glosis" TargetMode="External" /><Relationship Id="rId7" Type="http://schemas.openxmlformats.org/officeDocument/2006/relationships/hyperlink" Target="https://vocab.isric.org" TargetMode="Externa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inspire.ec.europa.eu/metadata-codelist/SpatialScope" TargetMode="Externa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catalogue.ejpsoil.eu" TargetMode="Externa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eopython.github.io/pygeometa/reference/mcf/" TargetMode="External" /><Relationship Id="rId3" Type="http://schemas.openxmlformats.org/officeDocument/2006/relationships/hyperlink" Target="https://pypi.org/project/geodatacrawler/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osgeo.github.io/mdme" TargetMode="Externa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go-fair.org/fair-principles/" TargetMode="External" /><Relationship Id="rId3" Type="http://schemas.openxmlformats.org/officeDocument/2006/relationships/hyperlink" Target="https://ejpsoil.github.io/soildata-assimilation-guidance" TargetMode="External" /><Relationship Id="rId4" Type="http://schemas.openxmlformats.org/officeDocument/2006/relationships/hyperlink" Target="https://lsc-hubs.github.io/hub-core/docs/developer/tutorial-data-management/" TargetMode="External" /><Relationship Id="rId5" Type="http://schemas.openxmlformats.org/officeDocument/2006/relationships/hyperlink" Target="https://geopython.github.io/pygeometa" TargetMode="External" /><Relationship Id="rId6" Type="http://schemas.openxmlformats.org/officeDocument/2006/relationships/hyperlink" Target="https://pypi.org/project/geodatacrawler" TargetMode="Externa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FAIR intro for Digital Soil Mapping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go-fair.org, a practical exercise</a:t>
            </a:r>
            <a:br/>
            <a:br/>
            <a:r>
              <a:rPr/>
              <a:t>Paul van Genuchten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2025-03-19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Q. How is </a:t>
            </a:r>
            <a:r>
              <a:rPr>
                <a:hlinkClick r:id="rId2"/>
              </a:rPr>
              <a:t>google</a:t>
            </a:r>
            <a:r>
              <a:rPr/>
              <a:t> able to locate datasets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Accessible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Principles on Accessibility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Data are retrievable by their identifier using a standardised communications protocol</a:t>
            </a:r>
          </a:p>
          <a:p>
            <a:pPr lvl="0"/>
            <a:r>
              <a:rPr/>
              <a:t>Metadata are accessible, even when the data are no longer available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sovereignty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Publish at an acknowledged repository (zenodo, dataverse) provides persistence</a:t>
            </a:r>
          </a:p>
          <a:p>
            <a:pPr lvl="0"/>
            <a:r>
              <a:rPr/>
              <a:t>Use local tools to share data provides full control and trust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Q. Which URI’s are likely more trusted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https://www.youtube.com/watch?v=YMsrVpVUyOw</a:t>
            </a:r>
          </a:p>
          <a:p>
            <a:pPr lvl="0"/>
            <a:r>
              <a:rPr/>
              <a:t>https://zenodo.org/records/15050634</a:t>
            </a:r>
          </a:p>
          <a:p>
            <a:pPr lvl="0"/>
            <a:r>
              <a:rPr/>
              <a:t>https://www.openstreetmap.org/relation/349053</a:t>
            </a:r>
          </a:p>
          <a:p>
            <a:pPr lvl="0"/>
            <a:r>
              <a:rPr/>
              <a:t>https://administraciodigital.gencat.cat/ca/dades/dades-obertes/informacio-practica/llicencies/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Standardised communications protocol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Generic protocols, http/ftp</a:t>
            </a:r>
          </a:p>
          <a:p>
            <a:pPr lvl="0"/>
            <a:r>
              <a:rPr/>
              <a:t>Standardised (OGC) API’s vs tailored REST API’s</a:t>
            </a:r>
          </a:p>
          <a:p>
            <a:pPr lvl="1"/>
            <a:r>
              <a:rPr/>
              <a:t>Traditional WMS, WFS, WCS</a:t>
            </a:r>
          </a:p>
          <a:p>
            <a:pPr lvl="1"/>
            <a:r>
              <a:rPr/>
              <a:t>OGCAPI-Features / EDR</a:t>
            </a:r>
          </a:p>
          <a:p>
            <a:pPr lvl="1"/>
            <a:r>
              <a:rPr/>
              <a:t>SensorThings API (</a:t>
            </a:r>
            <a:r>
              <a:rPr>
                <a:hlinkClick r:id="rId2"/>
              </a:rPr>
              <a:t>SoilThings</a:t>
            </a:r>
            <a:r>
              <a:rPr/>
              <a:t>)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Sensorthings</a:t>
            </a:r>
          </a:p>
        </p:txBody>
      </p:sp>
      <p:pic>
        <p:nvPicPr>
          <p:cNvPr descr="https://user-images.githubusercontent.com/731673/198872280-dcee1a05-91f1-4fa5-8280-69d6d8fbe69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33600" y="1193800"/>
            <a:ext cx="4889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Repository 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Webdav (or webserver software)</a:t>
            </a:r>
          </a:p>
          <a:p>
            <a:pPr lvl="0"/>
            <a:r>
              <a:rPr/>
              <a:t>Zenodo, Dataverse</a:t>
            </a:r>
          </a:p>
          <a:p>
            <a:pPr lvl="0"/>
            <a:r>
              <a:rPr/>
              <a:t>Document Management Systems (DMS)</a:t>
            </a:r>
          </a:p>
          <a:p>
            <a:pPr lvl="0"/>
            <a:r>
              <a:rPr/>
              <a:t>Cloud storage (Github, Dropbox, Youtube, Amazon, Sharepoint)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Testing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Automated link checking</a:t>
            </a:r>
          </a:p>
          <a:p>
            <a:pPr lvl="0"/>
            <a:r>
              <a:rPr/>
              <a:t>Usage logs</a:t>
            </a:r>
          </a:p>
          <a:p>
            <a:pPr lvl="0"/>
            <a:r>
              <a:rPr/>
              <a:t>Google Search Console notifies broken links</a:t>
            </a:r>
          </a:p>
          <a:p>
            <a:pPr lvl="0"/>
            <a:r>
              <a:rPr/>
              <a:t>Availability monitoring</a:t>
            </a:r>
          </a:p>
          <a:p>
            <a:pPr lvl="0"/>
            <a:r>
              <a:rPr/>
              <a:t>Content validation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Interoperable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Findable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Principles on Interoperability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(Meta)data use a formal, accessible, shared, and broadly applicable language for knowledge representation.</a:t>
            </a:r>
          </a:p>
          <a:p>
            <a:pPr lvl="0"/>
            <a:r>
              <a:rPr/>
              <a:t>(Meta)data use vocabularies that follow FAIR principles</a:t>
            </a:r>
          </a:p>
          <a:p>
            <a:pPr lvl="0"/>
            <a:r>
              <a:rPr/>
              <a:t>(Meta)data include qualified references to other (meta)data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Universal formats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Facilitates accessing a resource with commonly available tooling</a:t>
            </a:r>
          </a:p>
          <a:p>
            <a:pPr lvl="0"/>
            <a:r>
              <a:rPr/>
              <a:t>Proprietary vs Open (eg. ecw vs tiff)</a:t>
            </a:r>
          </a:p>
          <a:p>
            <a:pPr lvl="0"/>
            <a:r>
              <a:rPr/>
              <a:t>De facto vs Formalised (eg. YAML vs XML)</a:t>
            </a:r>
          </a:p>
          <a:p>
            <a:pPr lvl="0"/>
            <a:r>
              <a:rPr/>
              <a:t>Binary vs text based (eg. shapefile vs GeoJSON)</a:t>
            </a:r>
          </a:p>
          <a:p>
            <a:pPr lvl="0"/>
            <a:r>
              <a:rPr/>
              <a:t>Cloud optimised vs Cloud native vs traditional (eg. COG vs GeoZarr vs GeoTiff)</a:t>
            </a:r>
          </a:p>
          <a:p>
            <a:pPr lvl="0"/>
            <a:r>
              <a:rPr/>
              <a:t>Embedded metadata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Adopt common vocabularies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Adopting a standardised model enables aggregation of data.</a:t>
            </a:r>
          </a:p>
          <a:p>
            <a:pPr lvl="0"/>
            <a:r>
              <a:rPr/>
              <a:t>Relational models (</a:t>
            </a:r>
            <a:r>
              <a:rPr>
                <a:hlinkClick r:id="rId2"/>
              </a:rPr>
              <a:t>INSPIRE GeoPackage</a:t>
            </a:r>
            <a:r>
              <a:rPr/>
              <a:t>, </a:t>
            </a:r>
            <a:r>
              <a:rPr>
                <a:hlinkClick r:id="rId3"/>
              </a:rPr>
              <a:t>iso28258asPostGres</a:t>
            </a:r>
            <a:r>
              <a:rPr/>
              <a:t>)</a:t>
            </a:r>
          </a:p>
          <a:p>
            <a:pPr lvl="0"/>
            <a:r>
              <a:rPr/>
              <a:t>UML/GML models (</a:t>
            </a:r>
            <a:r>
              <a:rPr>
                <a:hlinkClick r:id="rId4"/>
              </a:rPr>
              <a:t>ISO28258</a:t>
            </a:r>
            <a:r>
              <a:rPr/>
              <a:t> </a:t>
            </a:r>
            <a:r>
              <a:rPr>
                <a:hlinkClick r:id="rId5"/>
              </a:rPr>
              <a:t>iso11074</a:t>
            </a:r>
            <a:r>
              <a:rPr/>
              <a:t>)</a:t>
            </a:r>
          </a:p>
          <a:p>
            <a:pPr lvl="0"/>
            <a:r>
              <a:rPr/>
              <a:t>Semantic web ontologies (</a:t>
            </a:r>
            <a:r>
              <a:rPr>
                <a:hlinkClick r:id="rId6"/>
              </a:rPr>
              <a:t>Glosis-ld</a:t>
            </a:r>
            <a:r>
              <a:rPr/>
              <a:t>, </a:t>
            </a:r>
            <a:r>
              <a:rPr>
                <a:hlinkClick r:id="rId7"/>
              </a:rPr>
              <a:t>vocabs</a:t>
            </a:r>
            <a:r>
              <a:rPr/>
              <a:t>)</a:t>
            </a:r>
          </a:p>
          <a:p>
            <a:pPr lvl="0"/>
            <a:r>
              <a:rPr/>
              <a:t>Thesauri (WRB, Gemet, Agrovoc)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Reusable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Principles on Re-use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(Meta)data are richly described with a plurality of accurate and relevant attributes</a:t>
            </a:r>
          </a:p>
          <a:p>
            <a:pPr lvl="0"/>
            <a:r>
              <a:rPr/>
              <a:t>(Meta)data are released with a clear and accessible data usage license</a:t>
            </a:r>
          </a:p>
          <a:p>
            <a:pPr lvl="0"/>
            <a:r>
              <a:rPr/>
              <a:t>(Meta)data are associated with detailed provenance</a:t>
            </a:r>
          </a:p>
          <a:p>
            <a:pPr lvl="0"/>
            <a:r>
              <a:rPr/>
              <a:t>(Meta)data meet domain-relevant community standards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if my repository does not offer extended metadata options?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Use keywords from </a:t>
            </a:r>
            <a:r>
              <a:rPr>
                <a:hlinkClick r:id="rId2"/>
              </a:rPr>
              <a:t>relevant thesauri</a:t>
            </a:r>
            <a:r>
              <a:rPr/>
              <a:t> to </a:t>
            </a:r>
            <a:r>
              <a:rPr>
                <a:latin typeface="Courier"/>
              </a:rPr>
              <a:t>extend</a:t>
            </a:r>
          </a:p>
          <a:p>
            <a:pPr lvl="0"/>
            <a:r>
              <a:rPr/>
              <a:t>Add a readme.txt file with extended information</a:t>
            </a:r>
          </a:p>
          <a:p>
            <a:pPr lvl="1"/>
            <a:r>
              <a:rPr/>
              <a:t>Data model (which property, unit, analysis procedure)</a:t>
            </a:r>
          </a:p>
          <a:p>
            <a:pPr lvl="1"/>
            <a:r>
              <a:rPr/>
              <a:t>Lineage (which data were used as a source)</a:t>
            </a:r>
          </a:p>
          <a:p>
            <a:pPr lvl="0"/>
            <a:r>
              <a:rPr/>
              <a:t>Use a stuctured format for readme.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Metadata flows, ISRIC style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Design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set of conventions and tools to create and share metadata of datasets</a:t>
            </a:r>
          </a:p>
          <a:p>
            <a:pPr lvl="0"/>
            <a:r>
              <a:rPr/>
              <a:t>Soil scientists know their data, and should prepare the metadata records</a:t>
            </a:r>
          </a:p>
          <a:p>
            <a:pPr lvl="0"/>
            <a:r>
              <a:rPr/>
              <a:t>Integrate in their environment, stay close to the tools they already use: R, Python, Git, Excel…?</a:t>
            </a:r>
          </a:p>
          <a:p>
            <a:pPr lvl="0"/>
            <a:r>
              <a:rPr/>
              <a:t>Focus on spatial standards, because we’re in the spatial domain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3 use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team of soil scientists describes their source data, models and data outputs, for tracability and future re-use</a:t>
            </a:r>
          </a:p>
          <a:p>
            <a:pPr lvl="0"/>
            <a:r>
              <a:rPr/>
              <a:t>An organisation aims to share a subset of their resources as open access data</a:t>
            </a:r>
          </a:p>
          <a:p>
            <a:pPr lvl="0"/>
            <a:r>
              <a:rPr/>
              <a:t>A community aims to collect relevant remote resources in a </a:t>
            </a:r>
            <a:r>
              <a:rPr>
                <a:hlinkClick r:id="rId2"/>
              </a:rPr>
              <a:t>thematic catalogue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Describe resources at their source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Builds on a convention of placing a README.txt file in a project folder, describing the source, attribution.</a:t>
            </a:r>
          </a:p>
          <a:p>
            <a:pPr lvl="0"/>
            <a:r>
              <a:rPr/>
              <a:t>Based on standards, using </a:t>
            </a:r>
            <a:r>
              <a:rPr>
                <a:hlinkClick r:id="rId2"/>
              </a:rPr>
              <a:t>Metadata control file</a:t>
            </a:r>
            <a:r>
              <a:rPr/>
              <a:t> (mcf)</a:t>
            </a:r>
          </a:p>
          <a:p>
            <a:pPr lvl="0"/>
            <a:r>
              <a:rPr/>
              <a:t>We’ve built a </a:t>
            </a:r>
            <a:r>
              <a:rPr>
                <a:hlinkClick r:id="rId3"/>
              </a:rPr>
              <a:t>crawler tool</a:t>
            </a:r>
            <a:r>
              <a:rPr/>
              <a:t>, which</a:t>
            </a:r>
          </a:p>
          <a:p>
            <a:pPr lvl="1"/>
            <a:r>
              <a:rPr/>
              <a:t>extracts embedded metadata from data to create initial mcf</a:t>
            </a:r>
          </a:p>
          <a:p>
            <a:pPr lvl="1"/>
            <a:r>
              <a:rPr/>
              <a:t>extracts metadata from a set of project folders into a central index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Principles on Findability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Metadata and data should be easy to find for both humans and computers.</a:t>
            </a:r>
          </a:p>
          <a:p>
            <a:pPr lvl="1"/>
            <a:r>
              <a:rPr/>
              <a:t>human readable (html)</a:t>
            </a:r>
          </a:p>
          <a:p>
            <a:pPr lvl="1"/>
            <a:r>
              <a:rPr/>
              <a:t>machine readible (xml/json/rdf using a standardised model)</a:t>
            </a:r>
          </a:p>
          <a:p>
            <a:pPr lvl="0"/>
            <a:r>
              <a:rPr/>
              <a:t>Persistent identification</a:t>
            </a:r>
          </a:p>
          <a:p>
            <a:pPr lvl="1"/>
            <a:r>
              <a:rPr/>
              <a:t>Use wise names and locations</a:t>
            </a:r>
          </a:p>
          <a:p>
            <a:pPr lvl="1"/>
            <a:r>
              <a:rPr/>
              <a:t>Use an identification proxy (doi.org/handle.net)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Prepare a set of source data and covariates in a folder, import metadata from external sources</a:t>
            </a:r>
          </a:p>
          <a:p>
            <a:pPr lvl="0"/>
            <a:r>
              <a:rPr/>
              <a:t>Model generates a distribution prediction based on inputs, model generates some metadata</a:t>
            </a:r>
          </a:p>
          <a:p>
            <a:pPr lvl="0"/>
            <a:r>
              <a:rPr/>
              <a:t>Crawler tool combines generated metadata with embedded metadata (projection, bounds, bands)</a:t>
            </a:r>
          </a:p>
          <a:p>
            <a:pPr lvl="0"/>
            <a:r>
              <a:rPr/>
              <a:t>Scientists verifies the generated metadata</a:t>
            </a:r>
          </a:p>
          <a:p>
            <a:pPr lvl="0"/>
            <a:r>
              <a:rPr/>
              <a:t>Metadata is ingested into central index, quarable by colleagues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Try it 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docker run -it --rm -v$(pwd):/tmp \
 pvgenuchten/geodatacrawler:1.3.5 crawl-metadata \
 --mode=init --dir=/tmp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Share as open access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Import the indexed records in a catalogue</a:t>
            </a:r>
          </a:p>
          <a:p>
            <a:pPr lvl="0"/>
            <a:r>
              <a:rPr/>
              <a:t>Use metadata to set up OGC data api’s (WMS, WFS, WCS)</a:t>
            </a:r>
          </a:p>
          <a:p>
            <a:pPr lvl="0"/>
            <a:r>
              <a:rPr/>
              <a:t>Add the service endpoint back into the catalogue metadata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Subset of records and data files from previous flow are exported to an external catalogue</a:t>
            </a:r>
          </a:p>
          <a:p>
            <a:pPr lvl="0"/>
            <a:r>
              <a:rPr/>
              <a:t>Datasets are made available through conveniance API</a:t>
            </a:r>
          </a:p>
          <a:p>
            <a:pPr lvl="0"/>
            <a:r>
              <a:rPr/>
              <a:t>Users find the data in the catalogue and access it through the conveniance API</a:t>
            </a:r>
          </a:p>
          <a:p>
            <a:pPr lvl="0"/>
            <a:r>
              <a:rPr/>
              <a:t>Users can suggest improvements to the (meta)data thourgh Git (or email)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thematic participatory data portal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Metadata from external sources is harvested (ingested and harmonised) to the central index</a:t>
            </a:r>
          </a:p>
          <a:p>
            <a:pPr lvl="0"/>
            <a:r>
              <a:rPr/>
              <a:t>Harvest definition (url + filter + frequency) is stored on Git</a:t>
            </a:r>
          </a:p>
          <a:p>
            <a:pPr lvl="0"/>
            <a:r>
              <a:rPr/>
              <a:t>Havests run at intervals using CI-CD pipelines (Github actions)</a:t>
            </a:r>
          </a:p>
          <a:p>
            <a:pPr lvl="0"/>
            <a:r>
              <a:rPr/>
              <a:t>Users can suggest changes to the harvest definition (new url’s)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set of relevant records is identified to be harvested</a:t>
            </a:r>
          </a:p>
          <a:p>
            <a:pPr lvl="0"/>
            <a:r>
              <a:rPr/>
              <a:t>Definitions are updated in Git</a:t>
            </a:r>
          </a:p>
          <a:p>
            <a:pPr lvl="0"/>
            <a:r>
              <a:rPr/>
              <a:t>Users provide feedback on outdated or missing records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Oh, but this is quite technical!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ISO19139 and DCAT and their tools (GeoNetwork, CKAN, Dataverse) also have their peculiarities</a:t>
            </a:r>
          </a:p>
          <a:p>
            <a:pPr lvl="0"/>
            <a:r>
              <a:rPr/>
              <a:t>Alternative to pull request in GIT? Use git issues and let others in the community fix</a:t>
            </a:r>
          </a:p>
          <a:p>
            <a:pPr lvl="0"/>
            <a:r>
              <a:rPr/>
              <a:t>YAML has its caveats (indenting, reserved characters), use YAML check in text editor</a:t>
            </a:r>
          </a:p>
          <a:p>
            <a:pPr lvl="0"/>
            <a:r>
              <a:rPr/>
              <a:t>We created a web-form for mcf editing, </a:t>
            </a:r>
            <a:r>
              <a:rPr>
                <a:hlinkClick r:id="rId2"/>
              </a:rPr>
              <a:t>mdme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Read more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FAIR principles</a:t>
            </a:r>
          </a:p>
          <a:p>
            <a:pPr lvl="0"/>
            <a:r>
              <a:rPr>
                <a:hlinkClick r:id="rId3"/>
              </a:rPr>
              <a:t>EJPSoil soil data assimilation cookbook</a:t>
            </a:r>
          </a:p>
          <a:p>
            <a:pPr lvl="0"/>
            <a:r>
              <a:rPr>
                <a:hlinkClick r:id="rId4"/>
              </a:rPr>
              <a:t>LSC Hubs data workshop</a:t>
            </a:r>
          </a:p>
          <a:p>
            <a:pPr lvl="0"/>
            <a:r>
              <a:rPr>
                <a:hlinkClick r:id="rId5"/>
              </a:rPr>
              <a:t>pygeometa</a:t>
            </a:r>
          </a:p>
          <a:p>
            <a:pPr lvl="0"/>
            <a:r>
              <a:rPr>
                <a:hlinkClick r:id="rId6"/>
              </a:rPr>
              <a:t>GeoDataCrawler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Human readable</a:t>
            </a:r>
          </a:p>
        </p:txBody>
      </p:sp>
      <p:pic>
        <p:nvPicPr>
          <p:cNvPr descr="./img/dadesoberte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43100" y="1193800"/>
            <a:ext cx="5257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Machine readable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&lt;</a:t>
            </a:r>
            <a:r>
              <a:rPr>
                <a:solidFill>
                  <a:srgbClr val="003B4F"/>
                </a:solidFill>
                <a:latin typeface="Courier"/>
              </a:rPr>
              <a:t>script type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20794D"/>
                </a:solidFill>
                <a:latin typeface="Courier"/>
              </a:rPr>
              <a:t>"application/ld+json"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{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20794D"/>
                </a:solidFill>
                <a:latin typeface="Courier"/>
              </a:rPr>
              <a:t>"@context"</a:t>
            </a:r>
            <a:r>
              <a:rPr>
                <a:solidFill>
                  <a:srgbClr val="5E5E5E"/>
                </a:solidFill>
                <a:latin typeface="Courier"/>
              </a:rPr>
              <a:t>: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"http://schema.org"</a:t>
            </a:r>
            <a:r>
              <a:rPr>
                <a:solidFill>
                  <a:srgbClr val="5E5E5E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20794D"/>
                </a:solidFill>
                <a:latin typeface="Courier"/>
              </a:rPr>
              <a:t>"@type"</a:t>
            </a:r>
            <a:r>
              <a:rPr>
                <a:solidFill>
                  <a:srgbClr val="5E5E5E"/>
                </a:solidFill>
                <a:latin typeface="Courier"/>
              </a:rPr>
              <a:t>: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"Dataset"</a:t>
            </a:r>
            <a:r>
              <a:rPr>
                <a:solidFill>
                  <a:srgbClr val="5E5E5E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20794D"/>
                </a:solidFill>
                <a:latin typeface="Courier"/>
              </a:rPr>
              <a:t>"name"</a:t>
            </a:r>
            <a:r>
              <a:rPr>
                <a:solidFill>
                  <a:srgbClr val="5E5E5E"/>
                </a:solidFill>
                <a:latin typeface="Courier"/>
              </a:rPr>
              <a:t>: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"Classificació i qualificació del sòl de les edificacions del topogràfic 1.5.000"</a:t>
            </a:r>
            <a:r>
              <a:rPr>
                <a:solidFill>
                  <a:srgbClr val="5E5E5E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20794D"/>
                </a:solidFill>
                <a:latin typeface="Courier"/>
              </a:rPr>
              <a:t>"description"</a:t>
            </a:r>
            <a:r>
              <a:rPr>
                <a:solidFill>
                  <a:srgbClr val="5E5E5E"/>
                </a:solidFill>
                <a:latin typeface="Courier"/>
              </a:rPr>
              <a:t>: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"Edificacions del topogràfic 1.5.000 (polígons) elaborat per  l’Institut cartogràfic i geològic de Catalunya amb l’assignació de la classificació i qualificació del sòl del Mapa urbanístic de Catalunya versió v2022/07, i amb dades de superfície de l’edificació i del municipi i comarca on pertanyen."</a:t>
            </a:r>
            <a:r>
              <a:rPr>
                <a:solidFill>
                  <a:srgbClr val="5E5E5E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20794D"/>
                </a:solidFill>
                <a:latin typeface="Courier"/>
              </a:rPr>
              <a:t>"keywords"</a:t>
            </a:r>
            <a:r>
              <a:rPr>
                <a:solidFill>
                  <a:srgbClr val="5E5E5E"/>
                </a:solidFill>
                <a:latin typeface="Courier"/>
              </a:rPr>
              <a:t>:</a:t>
            </a:r>
            <a:r>
              <a:rPr>
                <a:solidFill>
                  <a:srgbClr val="003B4F"/>
                </a:solidFill>
                <a:latin typeface="Courier"/>
              </a:rPr>
              <a:t> [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</a:t>
            </a:r>
            <a:r>
              <a:rPr>
                <a:solidFill>
                  <a:srgbClr val="20794D"/>
                </a:solidFill>
                <a:latin typeface="Courier"/>
              </a:rPr>
              <a:t>"urbanisme i infraestructures"</a:t>
            </a:r>
            <a:r>
              <a:rPr>
                <a:solidFill>
                  <a:srgbClr val="5E5E5E"/>
                </a:solidFill>
                <a:latin typeface="Courier"/>
              </a:rPr>
              <a:t>,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...</a:t>
            </a:r>
            <a:br/>
            <a:r>
              <a:rPr>
                <a:solidFill>
                  <a:srgbClr val="5E5E5E"/>
                </a:solidFill>
                <a:latin typeface="Courier"/>
              </a:rPr>
              <a:t>&lt;/</a:t>
            </a:r>
            <a:r>
              <a:rPr>
                <a:solidFill>
                  <a:srgbClr val="003B4F"/>
                </a:solidFill>
                <a:latin typeface="Courier"/>
              </a:rPr>
              <a:t>script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Q. Which URI’s are likely more persistent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https://www.project-marvic.eu/datasets/3265-456-67788?uuid=3265-456-67788</a:t>
            </a:r>
          </a:p>
          <a:p>
            <a:pPr lvl="0"/>
            <a:r>
              <a:rPr/>
              <a:t>https://analisi.transparenciacatalunya.cat/Urbanisme-infraestructures/Classificaci-i-qualificaci-del-s-l-de-les-edificac/qgtr-hfva/about_data</a:t>
            </a:r>
          </a:p>
          <a:p>
            <a:pPr lvl="0"/>
            <a:r>
              <a:rPr/>
              <a:t>https://134.421.56.113:8080/geoserver/wms</a:t>
            </a:r>
          </a:p>
          <a:p>
            <a:pPr lvl="0"/>
            <a:r>
              <a:rPr/>
              <a:t>https://catalegs.ide.cat/geonetwork/srv/dut/catalog.search#/metadata/edafologia-wms</a:t>
            </a:r>
          </a:p>
          <a:p>
            <a:pPr lvl="0"/>
            <a:r>
              <a:rPr/>
              <a:t>https://doi.org/10.5281/zenodo.15050634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Q. How can people cite a database which is continuously updated?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Standards for metadata exchange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8229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Community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Protocol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Open data/Sematic web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DCAT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SPARQL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Science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Datacite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OAI-PMH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Geospatial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iso19115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CSW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Earth observation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STAC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STAC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Search engines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Schema.org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json-ld/microdata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Ecology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EML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</a:tr>
            </a:tbl>
          </a:graphicData>
        </a:graphic>
      </p:graphicFrame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Catalogues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Catalogues offer a search functionality on sets of records</a:t>
            </a:r>
          </a:p>
          <a:p>
            <a:pPr lvl="0"/>
            <a:r>
              <a:rPr/>
              <a:t>Catalogues exchange records to increase discoverability</a:t>
            </a:r>
          </a:p>
          <a:p>
            <a:pPr lvl="0"/>
            <a:r>
              <a:rPr/>
              <a:t>Catalogues cross borders between communities by transforming metadata to relevant standards and protocols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FAIR intro for Digital Soil Mapping</dc:title>
  <dc:creator>Paul van Genuchten</dc:creator>
  <cp:keywords/>
  <dcterms:created xsi:type="dcterms:W3CDTF">2025-08-06T10:57:48Z</dcterms:created>
  <dcterms:modified xsi:type="dcterms:W3CDTF">2025-08-06T10:57:48Z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date">
    <vt:lpwstr>2025-03-19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subtitle">
    <vt:lpwstr>go-fair.org, a practical exercise</vt:lpwstr>
  </property>
  <property fmtid="{D5CDD505-2E9C-101B-9397-08002B2CF9AE}" pid="11" name="toc-title">
    <vt:lpwstr>Table of contents</vt:lpwstr>
  </property>
</Properties>
</file>