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261" r:id="rId5"/>
    <p:sldId id="301" r:id="rId6"/>
    <p:sldId id="302" r:id="rId7"/>
    <p:sldId id="303" r:id="rId8"/>
    <p:sldId id="30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6" y="163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68352" y="1491631"/>
            <a:ext cx="5220072" cy="1080120"/>
          </a:xfrm>
        </p:spPr>
        <p:txBody>
          <a:bodyPr/>
          <a:lstStyle/>
          <a:p>
            <a:pPr lvl="0"/>
            <a:r>
              <a:rPr lang="en-US" altLang="ko-KR" sz="3200">
                <a:ea typeface="맑은 고딕" pitchFamily="50" charset="-127"/>
              </a:rPr>
              <a:t>Hệ thống phân loại dựa trên hệ sinh thái apache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5771" y="3014652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Bộ môn: L</a:t>
            </a:r>
            <a:r>
              <a:rPr lang="vi-VN" altLang="ko-KR" b="1"/>
              <a:t>ư</a:t>
            </a:r>
            <a:r>
              <a:rPr lang="en-US" altLang="ko-KR" b="1"/>
              <a:t>u trữ và xử lý dữ liệu lớn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Gvhd: Trần Việt Trung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                                                                         SV: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Nguyễn Văn Huy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Phạm Văn Hoàng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D</a:t>
            </a:r>
            <a:r>
              <a:rPr lang="vi-VN" altLang="ko-KR" b="1"/>
              <a:t>ư</a:t>
            </a:r>
            <a:r>
              <a:rPr lang="en-US" altLang="ko-KR" b="1"/>
              <a:t>ơng Lê Giang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94943" y="158649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22299" y="134750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 liệu, mô hình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6303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A2D1CA5F-71C0-4527-9E01-A120998EB05D}"/>
              </a:ext>
            </a:extLst>
          </p:cNvPr>
          <p:cNvSpPr txBox="1"/>
          <p:nvPr/>
        </p:nvSpPr>
        <p:spPr bwMode="auto">
          <a:xfrm>
            <a:off x="3298288" y="2279782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API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3BED1CA5-0570-47D0-B470-EA21C33001F4}"/>
              </a:ext>
            </a:extLst>
          </p:cNvPr>
          <p:cNvSpPr txBox="1"/>
          <p:nvPr/>
        </p:nvSpPr>
        <p:spPr bwMode="auto">
          <a:xfrm>
            <a:off x="3298288" y="320100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luồng xử lý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9137F12F-D08B-4A93-ABA9-FE57DD93EE6C}"/>
              </a:ext>
            </a:extLst>
          </p:cNvPr>
          <p:cNvSpPr txBox="1"/>
          <p:nvPr/>
        </p:nvSpPr>
        <p:spPr bwMode="auto">
          <a:xfrm>
            <a:off x="3298288" y="4067375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0E00F56-7D56-4CA3-9911-3F9A911300E0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 tả dữ liệu, mô hình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876B-6D01-4465-A51E-2269D4776DB8}"/>
              </a:ext>
            </a:extLst>
          </p:cNvPr>
          <p:cNvSpPr txBox="1"/>
          <p:nvPr/>
        </p:nvSpPr>
        <p:spPr>
          <a:xfrm>
            <a:off x="1259632" y="149163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Đây là bộ dữ liệu về các bài viết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Bộ dữ liệu dùng training và kiểm thử mô hình gồm 84230 bản ghi, 10 tr</a:t>
            </a:r>
            <a:r>
              <a:rPr lang="vi-VN" sz="1400"/>
              <a:t>ư</a:t>
            </a:r>
            <a:r>
              <a:rPr lang="en-US" sz="1400"/>
              <a:t>ờng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Trong đó có 49 nhãn khác nhau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Mô hình sử dụng : tfidf-logistic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36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3C86B10-C107-4C0A-A625-29DB6E0C6C15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A653-2A8E-4F47-B53C-3A0AFED93C73}"/>
              </a:ext>
            </a:extLst>
          </p:cNvPr>
          <p:cNvSpPr txBox="1"/>
          <p:nvPr/>
        </p:nvSpPr>
        <p:spPr>
          <a:xfrm>
            <a:off x="1331640" y="1203598"/>
            <a:ext cx="62646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sử dụng flask lib: nhỏ nhẹ, giảm thiểu độ phức tạp, có trình gỡ lỗi, tốc độ,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sẽ có đầu vào là list các bản ghi content, id d</a:t>
            </a:r>
            <a:r>
              <a:rPr lang="vi-VN" sz="1400"/>
              <a:t>ư</a:t>
            </a:r>
            <a:r>
              <a:rPr lang="en-US" sz="1400"/>
              <a:t>ới dạng 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API sẽ tự động sử lý phân loại các bản ghi và l</a:t>
            </a:r>
            <a:r>
              <a:rPr lang="vi-VN" sz="1400"/>
              <a:t>ư</a:t>
            </a:r>
            <a:r>
              <a:rPr lang="en-US" sz="1400"/>
              <a:t>u vào hdfs, trả về size các bản ghi đã xử lý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Việc load model, các tham số bất biến khởi tạo từ đầu đảm bảo xử lý nhanh độ trễ thấp</a:t>
            </a:r>
          </a:p>
        </p:txBody>
      </p:sp>
    </p:spTree>
    <p:extLst>
      <p:ext uri="{BB962C8B-B14F-4D97-AF65-F5344CB8AC3E}">
        <p14:creationId xmlns:p14="http://schemas.microsoft.com/office/powerpoint/2010/main" val="32017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87806-AEFC-4B45-8898-239F1A2EB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Luồng xử lý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EA79DB-C571-42D1-9411-A397BEA97D1C}"/>
              </a:ext>
            </a:extLst>
          </p:cNvPr>
          <p:cNvSpPr/>
          <p:nvPr/>
        </p:nvSpPr>
        <p:spPr>
          <a:xfrm>
            <a:off x="1428577" y="1560233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Kafka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34B90B-6E89-4950-84C5-94949F353910}"/>
              </a:ext>
            </a:extLst>
          </p:cNvPr>
          <p:cNvSpPr/>
          <p:nvPr/>
        </p:nvSpPr>
        <p:spPr>
          <a:xfrm>
            <a:off x="1428577" y="1993416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2DE6A-B1D0-481E-970D-01EDF9FF66E1}"/>
              </a:ext>
            </a:extLst>
          </p:cNvPr>
          <p:cNvSpPr/>
          <p:nvPr/>
        </p:nvSpPr>
        <p:spPr>
          <a:xfrm>
            <a:off x="1428577" y="2419350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ACC390-809B-43A1-ABF9-7D9A998DB392}"/>
              </a:ext>
            </a:extLst>
          </p:cNvPr>
          <p:cNvSpPr/>
          <p:nvPr/>
        </p:nvSpPr>
        <p:spPr>
          <a:xfrm>
            <a:off x="1440260" y="2859782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Twitter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5B6284-510D-45D1-99DE-3C0293A12FD8}"/>
              </a:ext>
            </a:extLst>
          </p:cNvPr>
          <p:cNvGrpSpPr/>
          <p:nvPr/>
        </p:nvGrpSpPr>
        <p:grpSpPr>
          <a:xfrm>
            <a:off x="3456484" y="1740253"/>
            <a:ext cx="2051620" cy="1219157"/>
            <a:chOff x="3419872" y="1344209"/>
            <a:chExt cx="2160240" cy="1219157"/>
          </a:xfrm>
          <a:solidFill>
            <a:schemeClr val="bg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B85E436-9BC5-46B6-9938-574A5B318EFD}"/>
                </a:ext>
              </a:extLst>
            </p:cNvPr>
            <p:cNvSpPr/>
            <p:nvPr/>
          </p:nvSpPr>
          <p:spPr>
            <a:xfrm>
              <a:off x="3419872" y="1344209"/>
              <a:ext cx="2160240" cy="1219157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E8061-933C-4F35-B327-FC21F871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5916" y="1396836"/>
              <a:ext cx="1512168" cy="1113902"/>
            </a:xfrm>
            <a:prstGeom prst="rect">
              <a:avLst/>
            </a:prstGeom>
            <a:grpFill/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4705F-D2CB-444A-9DBC-810E3161283B}"/>
              </a:ext>
            </a:extLst>
          </p:cNvPr>
          <p:cNvSpPr/>
          <p:nvPr/>
        </p:nvSpPr>
        <p:spPr>
          <a:xfrm>
            <a:off x="6136729" y="3242350"/>
            <a:ext cx="792088" cy="1113902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6CFA4-0CAD-4329-B8D1-BCDB8140F379}"/>
              </a:ext>
            </a:extLst>
          </p:cNvPr>
          <p:cNvSpPr/>
          <p:nvPr/>
        </p:nvSpPr>
        <p:spPr>
          <a:xfrm rot="1498744">
            <a:off x="2309100" y="1872292"/>
            <a:ext cx="1187438" cy="14834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ED6F96-74C7-41A0-86D2-E9DF7F2693F8}"/>
              </a:ext>
            </a:extLst>
          </p:cNvPr>
          <p:cNvSpPr/>
          <p:nvPr/>
        </p:nvSpPr>
        <p:spPr>
          <a:xfrm rot="20949838">
            <a:off x="2367845" y="2410565"/>
            <a:ext cx="1081536" cy="13823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F508F7-A9F8-466A-9BFE-E7CA193D2429}"/>
              </a:ext>
            </a:extLst>
          </p:cNvPr>
          <p:cNvSpPr/>
          <p:nvPr/>
        </p:nvSpPr>
        <p:spPr>
          <a:xfrm rot="271321">
            <a:off x="2381088" y="2151750"/>
            <a:ext cx="1071849" cy="1621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4829AE-D57F-4A2A-8763-B910BDA03F4C}"/>
              </a:ext>
            </a:extLst>
          </p:cNvPr>
          <p:cNvSpPr/>
          <p:nvPr/>
        </p:nvSpPr>
        <p:spPr>
          <a:xfrm rot="19839744">
            <a:off x="2324690" y="2682935"/>
            <a:ext cx="1187438" cy="14834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FC806D5-814D-422B-9F4F-C107CF7D2438}"/>
              </a:ext>
            </a:extLst>
          </p:cNvPr>
          <p:cNvSpPr/>
          <p:nvPr/>
        </p:nvSpPr>
        <p:spPr>
          <a:xfrm rot="5400000">
            <a:off x="6257869" y="2907912"/>
            <a:ext cx="504056" cy="180020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5323E1-23EB-4075-BFF9-3C5F211FC742}"/>
              </a:ext>
            </a:extLst>
          </p:cNvPr>
          <p:cNvSpPr/>
          <p:nvPr/>
        </p:nvSpPr>
        <p:spPr>
          <a:xfrm rot="10800000">
            <a:off x="5506963" y="3736353"/>
            <a:ext cx="612676" cy="1258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86814F-3395-4D75-96C1-5CDAD513FE74}"/>
              </a:ext>
            </a:extLst>
          </p:cNvPr>
          <p:cNvSpPr/>
          <p:nvPr/>
        </p:nvSpPr>
        <p:spPr>
          <a:xfrm>
            <a:off x="4536121" y="3592463"/>
            <a:ext cx="936104" cy="3600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8DA98-B5F1-4CA9-A5C3-981D09177E87}"/>
              </a:ext>
            </a:extLst>
          </p:cNvPr>
          <p:cNvCxnSpPr>
            <a:cxnSpLocks/>
          </p:cNvCxnSpPr>
          <p:nvPr/>
        </p:nvCxnSpPr>
        <p:spPr>
          <a:xfrm>
            <a:off x="1440260" y="1203598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0BE1BB-48FD-4C3B-B986-87EA2B7BBA3F}"/>
              </a:ext>
            </a:extLst>
          </p:cNvPr>
          <p:cNvSpPr txBox="1"/>
          <p:nvPr/>
        </p:nvSpPr>
        <p:spPr>
          <a:xfrm>
            <a:off x="1342014" y="8083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Input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E2E73-68DE-4457-9AE1-0CCE497C7686}"/>
              </a:ext>
            </a:extLst>
          </p:cNvPr>
          <p:cNvCxnSpPr>
            <a:cxnSpLocks/>
          </p:cNvCxnSpPr>
          <p:nvPr/>
        </p:nvCxnSpPr>
        <p:spPr>
          <a:xfrm>
            <a:off x="3604981" y="1201290"/>
            <a:ext cx="2191155" cy="23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AD5F97-033F-49B6-80B3-34DA40554EB1}"/>
              </a:ext>
            </a:extLst>
          </p:cNvPr>
          <p:cNvSpPr txBox="1"/>
          <p:nvPr/>
        </p:nvSpPr>
        <p:spPr>
          <a:xfrm>
            <a:off x="3506734" y="806074"/>
            <a:ext cx="25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Batches of input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D01075-55BB-4B26-9EF6-66CC40DBC251}"/>
              </a:ext>
            </a:extLst>
          </p:cNvPr>
          <p:cNvCxnSpPr>
            <a:cxnSpLocks/>
          </p:cNvCxnSpPr>
          <p:nvPr/>
        </p:nvCxnSpPr>
        <p:spPr>
          <a:xfrm>
            <a:off x="6038398" y="1203598"/>
            <a:ext cx="12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73FB07-BC31-4AAD-A9B9-1785EBF2EA5C}"/>
              </a:ext>
            </a:extLst>
          </p:cNvPr>
          <p:cNvSpPr txBox="1"/>
          <p:nvPr/>
        </p:nvSpPr>
        <p:spPr>
          <a:xfrm>
            <a:off x="5940152" y="80838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process data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23ECCF7-28AF-4761-8D92-F67C9B309261}"/>
              </a:ext>
            </a:extLst>
          </p:cNvPr>
          <p:cNvSpPr/>
          <p:nvPr/>
        </p:nvSpPr>
        <p:spPr>
          <a:xfrm>
            <a:off x="5506963" y="2232825"/>
            <a:ext cx="504056" cy="1183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5DEC56-D6EA-4ED0-B1EC-D01B6AB7508F}"/>
              </a:ext>
            </a:extLst>
          </p:cNvPr>
          <p:cNvSpPr/>
          <p:nvPr/>
        </p:nvSpPr>
        <p:spPr>
          <a:xfrm>
            <a:off x="6011019" y="1920273"/>
            <a:ext cx="1043509" cy="7954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Spark engine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E32CC0-89BE-44CE-A8B1-0B1892204043}"/>
              </a:ext>
            </a:extLst>
          </p:cNvPr>
          <p:cNvCxnSpPr>
            <a:cxnSpLocks/>
          </p:cNvCxnSpPr>
          <p:nvPr/>
        </p:nvCxnSpPr>
        <p:spPr>
          <a:xfrm>
            <a:off x="4534267" y="4665077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4BA3E1-6B8C-46F6-AE46-9721DA36444B}"/>
              </a:ext>
            </a:extLst>
          </p:cNvPr>
          <p:cNvSpPr txBox="1"/>
          <p:nvPr/>
        </p:nvSpPr>
        <p:spPr>
          <a:xfrm>
            <a:off x="4436021" y="42698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Output data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7AE851-C825-4048-9C19-ED54DAD3CAE1}"/>
              </a:ext>
            </a:extLst>
          </p:cNvPr>
          <p:cNvSpPr/>
          <p:nvPr/>
        </p:nvSpPr>
        <p:spPr>
          <a:xfrm>
            <a:off x="3040385" y="3205518"/>
            <a:ext cx="792088" cy="1113902"/>
          </a:xfrm>
          <a:prstGeom prst="round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3A187F-C6A7-4642-928D-8ED9B23F04D0}"/>
              </a:ext>
            </a:extLst>
          </p:cNvPr>
          <p:cNvCxnSpPr>
            <a:cxnSpLocks/>
          </p:cNvCxnSpPr>
          <p:nvPr/>
        </p:nvCxnSpPr>
        <p:spPr>
          <a:xfrm>
            <a:off x="2942054" y="1166766"/>
            <a:ext cx="12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6B6403-689F-4729-B700-B78FF51F669A}"/>
              </a:ext>
            </a:extLst>
          </p:cNvPr>
          <p:cNvSpPr txBox="1"/>
          <p:nvPr/>
        </p:nvSpPr>
        <p:spPr>
          <a:xfrm>
            <a:off x="2843808" y="7715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process data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9C34028-1FCA-413C-95FF-A3B9424F7906}"/>
              </a:ext>
            </a:extLst>
          </p:cNvPr>
          <p:cNvSpPr/>
          <p:nvPr/>
        </p:nvSpPr>
        <p:spPr>
          <a:xfrm>
            <a:off x="2914675" y="1883441"/>
            <a:ext cx="1043509" cy="7954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Spark engine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05E6E7F-AC9C-4E9D-95A8-EB4BDE911E35}"/>
              </a:ext>
            </a:extLst>
          </p:cNvPr>
          <p:cNvSpPr/>
          <p:nvPr/>
        </p:nvSpPr>
        <p:spPr>
          <a:xfrm>
            <a:off x="4572000" y="1985269"/>
            <a:ext cx="1584176" cy="57606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training</a:t>
            </a:r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65CF0787-8ACC-4422-9D51-2369F910F53D}"/>
              </a:ext>
            </a:extLst>
          </p:cNvPr>
          <p:cNvSpPr/>
          <p:nvPr/>
        </p:nvSpPr>
        <p:spPr>
          <a:xfrm rot="2069813">
            <a:off x="3870418" y="2860050"/>
            <a:ext cx="1014418" cy="202077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F877D51-21AD-40F3-B2F1-7468ACC5041E}"/>
              </a:ext>
            </a:extLst>
          </p:cNvPr>
          <p:cNvSpPr/>
          <p:nvPr/>
        </p:nvSpPr>
        <p:spPr>
          <a:xfrm>
            <a:off x="4922781" y="3331624"/>
            <a:ext cx="1089379" cy="7874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Trained Model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1BD4ADB8-E2DE-4E0A-9106-173FB612E2AE}"/>
              </a:ext>
            </a:extLst>
          </p:cNvPr>
          <p:cNvSpPr/>
          <p:nvPr/>
        </p:nvSpPr>
        <p:spPr>
          <a:xfrm rot="10800000">
            <a:off x="3849563" y="3632990"/>
            <a:ext cx="1014418" cy="202077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5DB9A7-8E17-4DCE-8480-FBE522EFE7A4}"/>
              </a:ext>
            </a:extLst>
          </p:cNvPr>
          <p:cNvCxnSpPr>
            <a:cxnSpLocks/>
          </p:cNvCxnSpPr>
          <p:nvPr/>
        </p:nvCxnSpPr>
        <p:spPr>
          <a:xfrm>
            <a:off x="3803135" y="4646670"/>
            <a:ext cx="1043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C552E1-5351-4B19-AE4E-6E60F9895010}"/>
              </a:ext>
            </a:extLst>
          </p:cNvPr>
          <p:cNvSpPr txBox="1"/>
          <p:nvPr/>
        </p:nvSpPr>
        <p:spPr>
          <a:xfrm>
            <a:off x="3704889" y="42514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Build api</a:t>
            </a:r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0FBA2FA8-CA1E-4AC7-991D-9C2AF0674521}"/>
              </a:ext>
            </a:extLst>
          </p:cNvPr>
          <p:cNvSpPr/>
          <p:nvPr/>
        </p:nvSpPr>
        <p:spPr>
          <a:xfrm rot="10800000">
            <a:off x="3989768" y="2147753"/>
            <a:ext cx="582232" cy="201963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5" grpId="0"/>
      <p:bldP spid="27" grpId="0"/>
      <p:bldP spid="29" grpId="0" animBg="1"/>
      <p:bldP spid="30" grpId="0" animBg="1"/>
      <p:bldP spid="34" grpId="0"/>
      <p:bldP spid="41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426AA39-002A-4159-A0A8-19A7A5805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95836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236</Words>
  <Application>Microsoft Office PowerPoint</Application>
  <PresentationFormat>On-screen Show (16:9)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0962773276 Nguyễn Văn</cp:lastModifiedBy>
  <cp:revision>82</cp:revision>
  <dcterms:created xsi:type="dcterms:W3CDTF">2016-12-05T23:26:54Z</dcterms:created>
  <dcterms:modified xsi:type="dcterms:W3CDTF">2020-12-23T18:59:42Z</dcterms:modified>
</cp:coreProperties>
</file>