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2">
  <p:sldMasterIdLst>
    <p:sldMasterId id="2147483648" r:id="rId1"/>
    <p:sldMasterId id="2147483650" r:id="rId2"/>
  </p:sldMasterIdLst>
  <p:notesMasterIdLst>
    <p:notesMasterId r:id="rId47"/>
  </p:notesMasterIdLst>
  <p:handoutMasterIdLst>
    <p:handoutMasterId r:id="rId48"/>
  </p:handoutMasterIdLst>
  <p:sldIdLst>
    <p:sldId id="256" r:id="rId3"/>
    <p:sldId id="295" r:id="rId4"/>
    <p:sldId id="257" r:id="rId5"/>
    <p:sldId id="288" r:id="rId6"/>
    <p:sldId id="261" r:id="rId7"/>
    <p:sldId id="267" r:id="rId8"/>
    <p:sldId id="268" r:id="rId9"/>
    <p:sldId id="269" r:id="rId10"/>
    <p:sldId id="274" r:id="rId11"/>
    <p:sldId id="278" r:id="rId12"/>
    <p:sldId id="321" r:id="rId13"/>
    <p:sldId id="322" r:id="rId14"/>
    <p:sldId id="323" r:id="rId15"/>
    <p:sldId id="324" r:id="rId16"/>
    <p:sldId id="325" r:id="rId17"/>
    <p:sldId id="280" r:id="rId18"/>
    <p:sldId id="326" r:id="rId19"/>
    <p:sldId id="327" r:id="rId20"/>
    <p:sldId id="294" r:id="rId21"/>
    <p:sldId id="328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337" r:id="rId30"/>
    <p:sldId id="338" r:id="rId31"/>
    <p:sldId id="339" r:id="rId32"/>
    <p:sldId id="310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03" r:id="rId41"/>
    <p:sldId id="304" r:id="rId42"/>
    <p:sldId id="347" r:id="rId43"/>
    <p:sldId id="305" r:id="rId44"/>
    <p:sldId id="306" r:id="rId45"/>
    <p:sldId id="307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D5"/>
    <a:srgbClr val="FFDDD1"/>
    <a:srgbClr val="DFF9CB"/>
    <a:srgbClr val="EED39C"/>
    <a:srgbClr val="F6F2C2"/>
    <a:srgbClr val="CDF8FF"/>
    <a:srgbClr val="FF3300"/>
    <a:srgbClr val="0065B0"/>
    <a:srgbClr val="89E0FF"/>
    <a:srgbClr val="FFA3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99296" autoAdjust="0"/>
  </p:normalViewPr>
  <p:slideViewPr>
    <p:cSldViewPr>
      <p:cViewPr>
        <p:scale>
          <a:sx n="78" d="100"/>
          <a:sy n="78" d="100"/>
        </p:scale>
        <p:origin x="-92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4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2478-C67E-4FFB-92E4-1F1BA99C1557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4B4CDF8-8560-4AE8-BC3A-5F46C7B9E498}">
      <dgm:prSet phldrT="[Text]"/>
      <dgm:spPr>
        <a:gradFill flip="none" rotWithShape="1">
          <a:gsLst>
            <a:gs pos="10000">
              <a:srgbClr val="CC3300">
                <a:alpha val="82745"/>
              </a:srgbClr>
            </a:gs>
            <a:gs pos="50000">
              <a:srgbClr val="FF2F2F">
                <a:tint val="44500"/>
                <a:satMod val="160000"/>
              </a:srgbClr>
            </a:gs>
            <a:gs pos="100000">
              <a:srgbClr val="FF2F2F">
                <a:tint val="23500"/>
                <a:satMod val="160000"/>
              </a:srgbClr>
            </a:gs>
          </a:gsLst>
          <a:lin ang="8100000" scaled="1"/>
          <a:tileRect/>
        </a:gradFill>
      </dgm:spPr>
      <dgm:t>
        <a:bodyPr/>
        <a:lstStyle/>
        <a:p>
          <a:r>
            <a:rPr lang="en-US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GIỚI THIỆU</a:t>
          </a:r>
          <a:endParaRPr lang="vi-VN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B0456F-027B-4B86-A889-2DCEBDFE123D}" type="parTrans" cxnId="{918076B8-E131-4B9E-A718-1C9DEC6DAFBF}">
      <dgm:prSet/>
      <dgm:spPr/>
      <dgm:t>
        <a:bodyPr/>
        <a:lstStyle/>
        <a:p>
          <a:endParaRPr lang="vi-VN"/>
        </a:p>
      </dgm:t>
    </dgm:pt>
    <dgm:pt modelId="{26868DD9-8F91-4B49-A0B6-C64521D9C238}" type="sibTrans" cxnId="{918076B8-E131-4B9E-A718-1C9DEC6DAFBF}">
      <dgm:prSet/>
      <dgm:spPr/>
      <dgm:t>
        <a:bodyPr/>
        <a:lstStyle/>
        <a:p>
          <a:endParaRPr lang="vi-VN"/>
        </a:p>
      </dgm:t>
    </dgm:pt>
    <dgm:pt modelId="{6082203C-8829-4881-99D3-136371F87414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FFDDD1"/>
          </a:solidFill>
        </a:ln>
      </dgm:spPr>
      <dgm:t>
        <a:bodyPr/>
        <a:lstStyle/>
        <a:p>
          <a:pPr algn="just"/>
          <a:r>
            <a:rPr lang="en-US" sz="24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400" dirty="0" err="1" smtClean="0">
              <a:latin typeface="+mn-lt"/>
            </a:rPr>
            <a:t>Ngày</a:t>
          </a:r>
          <a:r>
            <a:rPr lang="en-US" sz="2400" dirty="0" smtClean="0">
              <a:latin typeface="+mn-lt"/>
            </a:rPr>
            <a:t> nay, </a:t>
          </a:r>
          <a:r>
            <a:rPr lang="en-US" sz="2400" dirty="0" err="1" smtClean="0">
              <a:latin typeface="+mn-lt"/>
            </a:rPr>
            <a:t>hầu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hết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các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hệ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thống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tìm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kiếm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điều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theo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hướng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truyền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thống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là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tìm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theo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từ</a:t>
          </a:r>
          <a:r>
            <a:rPr lang="en-US" sz="2400" dirty="0" smtClean="0">
              <a:latin typeface="+mn-lt"/>
            </a:rPr>
            <a:t> </a:t>
          </a:r>
          <a:r>
            <a:rPr lang="en-US" sz="2400" dirty="0" err="1" smtClean="0">
              <a:latin typeface="+mn-lt"/>
            </a:rPr>
            <a:t>khóa</a:t>
          </a:r>
          <a:r>
            <a:rPr lang="en-US" sz="2400" dirty="0" smtClean="0">
              <a:latin typeface="+mn-lt"/>
            </a:rPr>
            <a:t> ( keyword ).</a:t>
          </a:r>
          <a:endParaRPr lang="vi-VN" sz="2400" dirty="0">
            <a:latin typeface="+mn-lt"/>
          </a:endParaRPr>
        </a:p>
      </dgm:t>
    </dgm:pt>
    <dgm:pt modelId="{C1C0C397-47E8-48C4-8DE2-F07E61D13A08}" type="parTrans" cxnId="{554B726B-808C-4429-BEE8-8915DC7681EE}">
      <dgm:prSet/>
      <dgm:spPr/>
      <dgm:t>
        <a:bodyPr/>
        <a:lstStyle/>
        <a:p>
          <a:endParaRPr lang="vi-VN"/>
        </a:p>
      </dgm:t>
    </dgm:pt>
    <dgm:pt modelId="{929A7942-6BC2-4EDE-AE9E-F457EFDECC68}" type="sibTrans" cxnId="{554B726B-808C-4429-BEE8-8915DC7681EE}">
      <dgm:prSet/>
      <dgm:spPr/>
      <dgm:t>
        <a:bodyPr/>
        <a:lstStyle/>
        <a:p>
          <a:endParaRPr lang="vi-VN"/>
        </a:p>
      </dgm:t>
    </dgm:pt>
    <dgm:pt modelId="{2767FA67-54B2-4A31-B16D-EAB1814CD2C8}">
      <dgm:prSet phldrT="[Text]"/>
      <dgm:spPr>
        <a:solidFill>
          <a:srgbClr val="FBEED5"/>
        </a:solidFill>
      </dgm:spPr>
      <dgm:t>
        <a:bodyPr/>
        <a:lstStyle/>
        <a:p>
          <a:pPr algn="just"/>
          <a:r>
            <a:rPr lang="en-US" dirty="0" smtClean="0">
              <a:latin typeface="Arial" pitchFamily="34" charset="0"/>
              <a:cs typeface="Arial" pitchFamily="34" charset="0"/>
            </a:rPr>
            <a:t>- </a:t>
          </a:r>
          <a:r>
            <a:rPr lang="en-US" dirty="0" smtClean="0"/>
            <a:t>Theo </a:t>
          </a:r>
          <a:r>
            <a:rPr lang="en-US" dirty="0" err="1" smtClean="0"/>
            <a:t>cách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,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ta</a:t>
          </a:r>
          <a:r>
            <a:rPr lang="en-US" dirty="0" smtClean="0"/>
            <a:t> </a:t>
          </a:r>
          <a:r>
            <a:rPr lang="en-US" dirty="0" err="1" smtClean="0"/>
            <a:t>gõ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,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sẽ</a:t>
          </a:r>
          <a:r>
            <a:rPr lang="en-US" dirty="0" smtClean="0"/>
            <a:t> </a:t>
          </a:r>
          <a:r>
            <a:rPr lang="en-US" dirty="0" err="1" smtClean="0"/>
            <a:t>hiện</a:t>
          </a:r>
          <a:r>
            <a:rPr lang="en-US" dirty="0" smtClean="0"/>
            <a:t> </a:t>
          </a:r>
          <a:r>
            <a:rPr lang="en-US" dirty="0" err="1" smtClean="0"/>
            <a:t>thị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trong</a:t>
          </a:r>
          <a:r>
            <a:rPr lang="en-US" dirty="0" smtClean="0"/>
            <a:t> </a:t>
          </a:r>
          <a:r>
            <a:rPr lang="en-US" dirty="0" err="1" smtClean="0"/>
            <a:t>đó</a:t>
          </a:r>
          <a:r>
            <a:rPr lang="en-US" dirty="0" smtClean="0"/>
            <a:t> </a:t>
          </a:r>
          <a:r>
            <a:rPr lang="en-US" dirty="0" err="1" smtClean="0"/>
            <a:t>chứa</a:t>
          </a:r>
          <a:r>
            <a:rPr lang="en-US" dirty="0" smtClean="0"/>
            <a:t> </a:t>
          </a:r>
          <a:r>
            <a:rPr lang="en-US" dirty="0" err="1" smtClean="0"/>
            <a:t>từ</a:t>
          </a:r>
          <a:r>
            <a:rPr lang="en-US" dirty="0" smtClean="0"/>
            <a:t> </a:t>
          </a:r>
          <a:r>
            <a:rPr lang="en-US" dirty="0" err="1" smtClean="0"/>
            <a:t>khóa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>
              <a:latin typeface="Arial" pitchFamily="34" charset="0"/>
              <a:cs typeface="Arial" pitchFamily="34" charset="0"/>
            </a:rPr>
            <a:t>. </a:t>
          </a:r>
          <a:endParaRPr lang="vi-VN" dirty="0"/>
        </a:p>
      </dgm:t>
    </dgm:pt>
    <dgm:pt modelId="{B3B2D075-F818-4FE5-A240-FD0676588BD8}" type="parTrans" cxnId="{E08BDBF1-F4C7-44C9-AEDB-7FC2E0042A23}">
      <dgm:prSet/>
      <dgm:spPr/>
      <dgm:t>
        <a:bodyPr/>
        <a:lstStyle/>
        <a:p>
          <a:endParaRPr lang="vi-VN"/>
        </a:p>
      </dgm:t>
    </dgm:pt>
    <dgm:pt modelId="{778812A4-BEA9-493F-B287-A4DE95348C80}" type="sibTrans" cxnId="{E08BDBF1-F4C7-44C9-AEDB-7FC2E0042A23}">
      <dgm:prSet/>
      <dgm:spPr/>
      <dgm:t>
        <a:bodyPr/>
        <a:lstStyle/>
        <a:p>
          <a:endParaRPr lang="vi-VN"/>
        </a:p>
      </dgm:t>
    </dgm:pt>
    <dgm:pt modelId="{8CF648B5-9928-4EF7-8B78-6AABD932F321}">
      <dgm:prSet phldrT="[Text]"/>
      <dgm:spPr>
        <a:solidFill>
          <a:srgbClr val="FBEED5"/>
        </a:solidFill>
      </dgm:spPr>
      <dgm:t>
        <a:bodyPr/>
        <a:lstStyle/>
        <a:p>
          <a:pPr algn="just"/>
          <a:r>
            <a:rPr lang="en-US" dirty="0" smtClean="0">
              <a:latin typeface="Arial" pitchFamily="34" charset="0"/>
              <a:cs typeface="Arial" pitchFamily="34" charset="0"/>
            </a:rPr>
            <a:t>- </a:t>
          </a:r>
          <a:r>
            <a:rPr lang="en-US" dirty="0" smtClean="0"/>
            <a:t>Do </a:t>
          </a:r>
          <a:r>
            <a:rPr lang="en-US" dirty="0" err="1" smtClean="0"/>
            <a:t>đó</a:t>
          </a:r>
          <a:r>
            <a:rPr lang="en-US" dirty="0" smtClean="0"/>
            <a:t>,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trả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một</a:t>
          </a:r>
          <a:r>
            <a:rPr lang="en-US" dirty="0" smtClean="0"/>
            <a:t> </a:t>
          </a:r>
          <a:r>
            <a:rPr lang="en-US" dirty="0" err="1" smtClean="0"/>
            <a:t>danh</a:t>
          </a:r>
          <a:r>
            <a:rPr lang="en-US" dirty="0" smtClean="0"/>
            <a:t> </a:t>
          </a:r>
          <a:r>
            <a:rPr lang="en-US" dirty="0" err="1" smtClean="0"/>
            <a:t>sách</a:t>
          </a:r>
          <a:r>
            <a:rPr lang="en-US" dirty="0" smtClean="0"/>
            <a:t> </a:t>
          </a:r>
          <a:r>
            <a:rPr lang="en-US" dirty="0" err="1" smtClean="0"/>
            <a:t>các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, </a:t>
          </a:r>
          <a:r>
            <a:rPr lang="en-US" dirty="0" err="1" smtClean="0"/>
            <a:t>mà</a:t>
          </a:r>
          <a:r>
            <a:rPr lang="en-US" dirty="0" smtClean="0"/>
            <a:t> </a:t>
          </a:r>
          <a:r>
            <a:rPr lang="en-US" dirty="0" err="1" smtClean="0"/>
            <a:t>có</a:t>
          </a:r>
          <a:r>
            <a:rPr lang="en-US" dirty="0" smtClean="0"/>
            <a:t> </a:t>
          </a:r>
          <a:r>
            <a:rPr lang="en-US" dirty="0" err="1" smtClean="0"/>
            <a:t>thể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gì</a:t>
          </a:r>
          <a:r>
            <a:rPr lang="en-US" dirty="0" smtClean="0"/>
            <a:t> </a:t>
          </a:r>
          <a:r>
            <a:rPr lang="en-US" dirty="0" err="1" smtClean="0"/>
            <a:t>đến</a:t>
          </a:r>
          <a:r>
            <a:rPr lang="en-US" dirty="0" smtClean="0"/>
            <a:t> </a:t>
          </a:r>
          <a:r>
            <a:rPr lang="en-US" dirty="0" err="1" smtClean="0"/>
            <a:t>nội</a:t>
          </a:r>
          <a:r>
            <a:rPr lang="en-US" dirty="0" smtClean="0"/>
            <a:t> dung </a:t>
          </a:r>
          <a:r>
            <a:rPr lang="en-US" dirty="0" err="1" smtClean="0"/>
            <a:t>ta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>
              <a:latin typeface="Arial" pitchFamily="34" charset="0"/>
              <a:cs typeface="Arial" pitchFamily="34" charset="0"/>
            </a:rPr>
            <a:t>. </a:t>
          </a:r>
          <a:endParaRPr lang="vi-VN" dirty="0"/>
        </a:p>
      </dgm:t>
    </dgm:pt>
    <dgm:pt modelId="{3024F323-7AF9-49C8-BE76-38FBFA8EF27B}" type="parTrans" cxnId="{A4EA6092-1FDB-4968-B0C9-F76B075142FC}">
      <dgm:prSet/>
      <dgm:spPr/>
      <dgm:t>
        <a:bodyPr/>
        <a:lstStyle/>
        <a:p>
          <a:endParaRPr lang="vi-VN"/>
        </a:p>
      </dgm:t>
    </dgm:pt>
    <dgm:pt modelId="{6598CE13-0C4F-4684-B0F3-135CEF5A71F8}" type="sibTrans" cxnId="{A4EA6092-1FDB-4968-B0C9-F76B075142FC}">
      <dgm:prSet/>
      <dgm:spPr/>
      <dgm:t>
        <a:bodyPr/>
        <a:lstStyle/>
        <a:p>
          <a:endParaRPr lang="vi-VN"/>
        </a:p>
      </dgm:t>
    </dgm:pt>
    <dgm:pt modelId="{3E56865D-DD1A-4C7F-A122-BB585AFD9720}">
      <dgm:prSet phldrT="[Text]"/>
      <dgm:spPr>
        <a:solidFill>
          <a:srgbClr val="FBEED5"/>
        </a:solidFill>
      </dgm:spPr>
      <dgm:t>
        <a:bodyPr/>
        <a:lstStyle/>
        <a:p>
          <a:pPr algn="just"/>
          <a:r>
            <a:rPr lang="en-US" dirty="0" smtClean="0">
              <a:latin typeface="Arial" pitchFamily="34" charset="0"/>
              <a:cs typeface="Arial" pitchFamily="34" charset="0"/>
            </a:rPr>
            <a:t>- </a:t>
          </a:r>
          <a:r>
            <a:rPr lang="en-US" dirty="0" err="1" smtClean="0">
              <a:latin typeface="Arial" pitchFamily="34" charset="0"/>
              <a:cs typeface="Arial" pitchFamily="34" charset="0"/>
            </a:rPr>
            <a:t>Đ</a:t>
          </a:r>
          <a:r>
            <a:rPr lang="en-US" dirty="0" err="1" smtClean="0"/>
            <a:t>ôi</a:t>
          </a:r>
          <a:r>
            <a:rPr lang="en-US" dirty="0" smtClean="0"/>
            <a:t> </a:t>
          </a:r>
          <a:r>
            <a:rPr lang="en-US" dirty="0" err="1" smtClean="0"/>
            <a:t>khi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này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đưa</a:t>
          </a:r>
          <a:r>
            <a:rPr lang="en-US" dirty="0" smtClean="0"/>
            <a:t> </a:t>
          </a:r>
          <a:r>
            <a:rPr lang="en-US" dirty="0" err="1" smtClean="0"/>
            <a:t>ra</a:t>
          </a:r>
          <a:r>
            <a:rPr lang="en-US" dirty="0" smtClean="0"/>
            <a:t> </a:t>
          </a:r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, </a:t>
          </a:r>
          <a:r>
            <a:rPr lang="en-US" dirty="0" err="1" smtClean="0"/>
            <a:t>tức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thừa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không</a:t>
          </a:r>
          <a:r>
            <a:rPr lang="en-US" dirty="0" smtClean="0"/>
            <a:t> </a:t>
          </a:r>
          <a:r>
            <a:rPr lang="en-US" dirty="0" err="1" smtClean="0"/>
            <a:t>cần</a:t>
          </a:r>
          <a:r>
            <a:rPr lang="en-US" dirty="0" smtClean="0"/>
            <a:t> </a:t>
          </a:r>
          <a:r>
            <a:rPr lang="en-US" dirty="0" err="1" smtClean="0"/>
            <a:t>thiết</a:t>
          </a:r>
          <a:r>
            <a:rPr lang="en-US" dirty="0" smtClean="0"/>
            <a:t> </a:t>
          </a:r>
          <a:r>
            <a:rPr lang="en-US" dirty="0" err="1" smtClean="0"/>
            <a:t>nhưng</a:t>
          </a:r>
          <a:r>
            <a:rPr lang="en-US" dirty="0" smtClean="0"/>
            <a:t> </a:t>
          </a:r>
          <a:r>
            <a:rPr lang="en-US" dirty="0" err="1" smtClean="0"/>
            <a:t>thiếu</a:t>
          </a:r>
          <a:r>
            <a:rPr lang="en-US" dirty="0" smtClean="0"/>
            <a:t> </a:t>
          </a:r>
          <a:r>
            <a:rPr lang="en-US" dirty="0" err="1" smtClean="0"/>
            <a:t>hẳn</a:t>
          </a:r>
          <a:r>
            <a:rPr lang="en-US" dirty="0" smtClean="0"/>
            <a:t> </a:t>
          </a:r>
          <a:r>
            <a:rPr lang="en-US" dirty="0" err="1" smtClean="0"/>
            <a:t>tài</a:t>
          </a:r>
          <a:r>
            <a:rPr lang="en-US" dirty="0" smtClean="0"/>
            <a:t> </a:t>
          </a:r>
          <a:r>
            <a:rPr lang="en-US" dirty="0" err="1" smtClean="0"/>
            <a:t>liệu</a:t>
          </a:r>
          <a:r>
            <a:rPr lang="en-US" dirty="0" smtClean="0"/>
            <a:t> </a:t>
          </a:r>
          <a:r>
            <a:rPr lang="en-US" dirty="0" err="1" smtClean="0"/>
            <a:t>liên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quan</a:t>
          </a:r>
          <a:r>
            <a:rPr lang="en-US" dirty="0" smtClean="0"/>
            <a:t> </a:t>
          </a:r>
          <a:r>
            <a:rPr lang="en-US" dirty="0" err="1" smtClean="0"/>
            <a:t>trọng</a:t>
          </a:r>
          <a:r>
            <a:rPr lang="en-US" dirty="0" smtClean="0"/>
            <a:t> </a:t>
          </a:r>
          <a:r>
            <a:rPr lang="en-US" dirty="0" err="1" smtClean="0"/>
            <a:t>khác</a:t>
          </a:r>
          <a:r>
            <a:rPr lang="en-US" dirty="0" smtClean="0">
              <a:latin typeface="Arial" pitchFamily="34" charset="0"/>
              <a:cs typeface="Arial" pitchFamily="34" charset="0"/>
            </a:rPr>
            <a:t>.</a:t>
          </a:r>
          <a:endParaRPr lang="vi-VN" dirty="0"/>
        </a:p>
      </dgm:t>
    </dgm:pt>
    <dgm:pt modelId="{69DDA964-8A08-4E2C-B54C-BAF2DD4D0E08}" type="parTrans" cxnId="{A5885434-C6C5-4190-AD9B-E83203583D76}">
      <dgm:prSet/>
      <dgm:spPr/>
      <dgm:t>
        <a:bodyPr/>
        <a:lstStyle/>
        <a:p>
          <a:endParaRPr lang="vi-VN"/>
        </a:p>
      </dgm:t>
    </dgm:pt>
    <dgm:pt modelId="{F92D6065-6F8B-48BD-A3A9-1B50464A20D3}" type="sibTrans" cxnId="{A5885434-C6C5-4190-AD9B-E83203583D76}">
      <dgm:prSet/>
      <dgm:spPr/>
      <dgm:t>
        <a:bodyPr/>
        <a:lstStyle/>
        <a:p>
          <a:endParaRPr lang="vi-VN"/>
        </a:p>
      </dgm:t>
    </dgm:pt>
    <dgm:pt modelId="{DC40FE75-20B2-457E-9628-6AA49FA5C27A}" type="pres">
      <dgm:prSet presAssocID="{C5662478-C67E-4FFB-92E4-1F1BA99C155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6EC2325-C64F-410D-AAC6-1EE350257EF6}" type="pres">
      <dgm:prSet presAssocID="{C5662478-C67E-4FFB-92E4-1F1BA99C1557}" presName="matrix" presStyleCnt="0"/>
      <dgm:spPr/>
    </dgm:pt>
    <dgm:pt modelId="{BE62CDA2-FB2F-4E69-A153-38723CAA4BF3}" type="pres">
      <dgm:prSet presAssocID="{C5662478-C67E-4FFB-92E4-1F1BA99C1557}" presName="tile1" presStyleLbl="node1" presStyleIdx="0" presStyleCnt="4"/>
      <dgm:spPr/>
      <dgm:t>
        <a:bodyPr/>
        <a:lstStyle/>
        <a:p>
          <a:endParaRPr lang="vi-VN"/>
        </a:p>
      </dgm:t>
    </dgm:pt>
    <dgm:pt modelId="{1479DD43-4F36-4A40-9D3E-C87598AE751F}" type="pres">
      <dgm:prSet presAssocID="{C5662478-C67E-4FFB-92E4-1F1BA99C155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9C3AD47-D2F4-4247-A89A-59BEBC63A63F}" type="pres">
      <dgm:prSet presAssocID="{C5662478-C67E-4FFB-92E4-1F1BA99C1557}" presName="tile2" presStyleLbl="node1" presStyleIdx="1" presStyleCnt="4"/>
      <dgm:spPr/>
      <dgm:t>
        <a:bodyPr/>
        <a:lstStyle/>
        <a:p>
          <a:endParaRPr lang="vi-VN"/>
        </a:p>
      </dgm:t>
    </dgm:pt>
    <dgm:pt modelId="{2F5F1929-C274-42A2-BCBE-AC4D596BE19A}" type="pres">
      <dgm:prSet presAssocID="{C5662478-C67E-4FFB-92E4-1F1BA99C155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180D6F3-E577-4B55-89F2-53ECD4504734}" type="pres">
      <dgm:prSet presAssocID="{C5662478-C67E-4FFB-92E4-1F1BA99C1557}" presName="tile3" presStyleLbl="node1" presStyleIdx="2" presStyleCnt="4"/>
      <dgm:spPr/>
      <dgm:t>
        <a:bodyPr/>
        <a:lstStyle/>
        <a:p>
          <a:endParaRPr lang="vi-VN"/>
        </a:p>
      </dgm:t>
    </dgm:pt>
    <dgm:pt modelId="{75BA1968-0416-4EB8-AAC1-6D5CB1027EE6}" type="pres">
      <dgm:prSet presAssocID="{C5662478-C67E-4FFB-92E4-1F1BA99C1557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C90EB163-421E-4A75-8AE8-9EBFB4943CB9}" type="pres">
      <dgm:prSet presAssocID="{C5662478-C67E-4FFB-92E4-1F1BA99C1557}" presName="tile4" presStyleLbl="node1" presStyleIdx="3" presStyleCnt="4"/>
      <dgm:spPr/>
      <dgm:t>
        <a:bodyPr/>
        <a:lstStyle/>
        <a:p>
          <a:endParaRPr lang="vi-VN"/>
        </a:p>
      </dgm:t>
    </dgm:pt>
    <dgm:pt modelId="{D22FD66F-8E33-4B6E-9895-B042D36DE258}" type="pres">
      <dgm:prSet presAssocID="{C5662478-C67E-4FFB-92E4-1F1BA99C155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4B1AF6-EF08-46E2-93F8-9EF13426C28E}" type="pres">
      <dgm:prSet presAssocID="{C5662478-C67E-4FFB-92E4-1F1BA99C155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vi-VN"/>
        </a:p>
      </dgm:t>
    </dgm:pt>
  </dgm:ptLst>
  <dgm:cxnLst>
    <dgm:cxn modelId="{D50CB5A8-FB55-4887-A565-62145F3CA853}" type="presOf" srcId="{8CF648B5-9928-4EF7-8B78-6AABD932F321}" destId="{75BA1968-0416-4EB8-AAC1-6D5CB1027EE6}" srcOrd="1" destOrd="0" presId="urn:microsoft.com/office/officeart/2005/8/layout/matrix1"/>
    <dgm:cxn modelId="{A5885434-C6C5-4190-AD9B-E83203583D76}" srcId="{34B4CDF8-8560-4AE8-BC3A-5F46C7B9E498}" destId="{3E56865D-DD1A-4C7F-A122-BB585AFD9720}" srcOrd="3" destOrd="0" parTransId="{69DDA964-8A08-4E2C-B54C-BAF2DD4D0E08}" sibTransId="{F92D6065-6F8B-48BD-A3A9-1B50464A20D3}"/>
    <dgm:cxn modelId="{80AA0B94-FCA3-4EE2-9B26-86417EE6FA1F}" type="presOf" srcId="{6082203C-8829-4881-99D3-136371F87414}" destId="{BE62CDA2-FB2F-4E69-A153-38723CAA4BF3}" srcOrd="0" destOrd="0" presId="urn:microsoft.com/office/officeart/2005/8/layout/matrix1"/>
    <dgm:cxn modelId="{554B726B-808C-4429-BEE8-8915DC7681EE}" srcId="{34B4CDF8-8560-4AE8-BC3A-5F46C7B9E498}" destId="{6082203C-8829-4881-99D3-136371F87414}" srcOrd="0" destOrd="0" parTransId="{C1C0C397-47E8-48C4-8DE2-F07E61D13A08}" sibTransId="{929A7942-6BC2-4EDE-AE9E-F457EFDECC68}"/>
    <dgm:cxn modelId="{9DB236C9-08E6-4288-B081-482499FBA1BC}" type="presOf" srcId="{3E56865D-DD1A-4C7F-A122-BB585AFD9720}" destId="{D22FD66F-8E33-4B6E-9895-B042D36DE258}" srcOrd="1" destOrd="0" presId="urn:microsoft.com/office/officeart/2005/8/layout/matrix1"/>
    <dgm:cxn modelId="{D4A14142-C2CA-49C1-A004-855A4714F6C2}" type="presOf" srcId="{C5662478-C67E-4FFB-92E4-1F1BA99C1557}" destId="{DC40FE75-20B2-457E-9628-6AA49FA5C27A}" srcOrd="0" destOrd="0" presId="urn:microsoft.com/office/officeart/2005/8/layout/matrix1"/>
    <dgm:cxn modelId="{A4EA6092-1FDB-4968-B0C9-F76B075142FC}" srcId="{34B4CDF8-8560-4AE8-BC3A-5F46C7B9E498}" destId="{8CF648B5-9928-4EF7-8B78-6AABD932F321}" srcOrd="2" destOrd="0" parTransId="{3024F323-7AF9-49C8-BE76-38FBFA8EF27B}" sibTransId="{6598CE13-0C4F-4684-B0F3-135CEF5A71F8}"/>
    <dgm:cxn modelId="{102EE5AA-CD65-42AB-A854-67BF4181A46B}" type="presOf" srcId="{3E56865D-DD1A-4C7F-A122-BB585AFD9720}" destId="{C90EB163-421E-4A75-8AE8-9EBFB4943CB9}" srcOrd="0" destOrd="0" presId="urn:microsoft.com/office/officeart/2005/8/layout/matrix1"/>
    <dgm:cxn modelId="{67C8924C-322E-46F9-AFFD-410A1AAA90E5}" type="presOf" srcId="{2767FA67-54B2-4A31-B16D-EAB1814CD2C8}" destId="{2F5F1929-C274-42A2-BCBE-AC4D596BE19A}" srcOrd="1" destOrd="0" presId="urn:microsoft.com/office/officeart/2005/8/layout/matrix1"/>
    <dgm:cxn modelId="{918076B8-E131-4B9E-A718-1C9DEC6DAFBF}" srcId="{C5662478-C67E-4FFB-92E4-1F1BA99C1557}" destId="{34B4CDF8-8560-4AE8-BC3A-5F46C7B9E498}" srcOrd="0" destOrd="0" parTransId="{42B0456F-027B-4B86-A889-2DCEBDFE123D}" sibTransId="{26868DD9-8F91-4B49-A0B6-C64521D9C238}"/>
    <dgm:cxn modelId="{49AA77DE-4A75-4FCC-81AC-9935EC66FB1F}" type="presOf" srcId="{2767FA67-54B2-4A31-B16D-EAB1814CD2C8}" destId="{39C3AD47-D2F4-4247-A89A-59BEBC63A63F}" srcOrd="0" destOrd="0" presId="urn:microsoft.com/office/officeart/2005/8/layout/matrix1"/>
    <dgm:cxn modelId="{3E471838-979B-402B-91FC-6FE0E278F628}" type="presOf" srcId="{8CF648B5-9928-4EF7-8B78-6AABD932F321}" destId="{7180D6F3-E577-4B55-89F2-53ECD4504734}" srcOrd="0" destOrd="0" presId="urn:microsoft.com/office/officeart/2005/8/layout/matrix1"/>
    <dgm:cxn modelId="{E08BDBF1-F4C7-44C9-AEDB-7FC2E0042A23}" srcId="{34B4CDF8-8560-4AE8-BC3A-5F46C7B9E498}" destId="{2767FA67-54B2-4A31-B16D-EAB1814CD2C8}" srcOrd="1" destOrd="0" parTransId="{B3B2D075-F818-4FE5-A240-FD0676588BD8}" sibTransId="{778812A4-BEA9-493F-B287-A4DE95348C80}"/>
    <dgm:cxn modelId="{F8DE98EC-3891-4B5A-B78E-87E02CBD9A9B}" type="presOf" srcId="{6082203C-8829-4881-99D3-136371F87414}" destId="{1479DD43-4F36-4A40-9D3E-C87598AE751F}" srcOrd="1" destOrd="0" presId="urn:microsoft.com/office/officeart/2005/8/layout/matrix1"/>
    <dgm:cxn modelId="{BFCC597D-B180-4E44-B3A4-2EB84E1A254C}" type="presOf" srcId="{34B4CDF8-8560-4AE8-BC3A-5F46C7B9E498}" destId="{634B1AF6-EF08-46E2-93F8-9EF13426C28E}" srcOrd="0" destOrd="0" presId="urn:microsoft.com/office/officeart/2005/8/layout/matrix1"/>
    <dgm:cxn modelId="{A3D027BC-9417-4F4F-8EAD-33EE44590ABD}" type="presParOf" srcId="{DC40FE75-20B2-457E-9628-6AA49FA5C27A}" destId="{A6EC2325-C64F-410D-AAC6-1EE350257EF6}" srcOrd="0" destOrd="0" presId="urn:microsoft.com/office/officeart/2005/8/layout/matrix1"/>
    <dgm:cxn modelId="{7EDCE19A-802D-4F2A-9BA1-A61E3018E538}" type="presParOf" srcId="{A6EC2325-C64F-410D-AAC6-1EE350257EF6}" destId="{BE62CDA2-FB2F-4E69-A153-38723CAA4BF3}" srcOrd="0" destOrd="0" presId="urn:microsoft.com/office/officeart/2005/8/layout/matrix1"/>
    <dgm:cxn modelId="{25E17E0A-8116-4945-93FE-392F3DEBFD90}" type="presParOf" srcId="{A6EC2325-C64F-410D-AAC6-1EE350257EF6}" destId="{1479DD43-4F36-4A40-9D3E-C87598AE751F}" srcOrd="1" destOrd="0" presId="urn:microsoft.com/office/officeart/2005/8/layout/matrix1"/>
    <dgm:cxn modelId="{57562FF7-063F-4C06-81F6-805159032E55}" type="presParOf" srcId="{A6EC2325-C64F-410D-AAC6-1EE350257EF6}" destId="{39C3AD47-D2F4-4247-A89A-59BEBC63A63F}" srcOrd="2" destOrd="0" presId="urn:microsoft.com/office/officeart/2005/8/layout/matrix1"/>
    <dgm:cxn modelId="{FA22926D-225C-45CC-AD20-9515FD0D77F6}" type="presParOf" srcId="{A6EC2325-C64F-410D-AAC6-1EE350257EF6}" destId="{2F5F1929-C274-42A2-BCBE-AC4D596BE19A}" srcOrd="3" destOrd="0" presId="urn:microsoft.com/office/officeart/2005/8/layout/matrix1"/>
    <dgm:cxn modelId="{A0851EE1-9C0C-4D07-BD41-3F4AEA27A55C}" type="presParOf" srcId="{A6EC2325-C64F-410D-AAC6-1EE350257EF6}" destId="{7180D6F3-E577-4B55-89F2-53ECD4504734}" srcOrd="4" destOrd="0" presId="urn:microsoft.com/office/officeart/2005/8/layout/matrix1"/>
    <dgm:cxn modelId="{0F40401A-C050-4E86-B043-704F2B4AA164}" type="presParOf" srcId="{A6EC2325-C64F-410D-AAC6-1EE350257EF6}" destId="{75BA1968-0416-4EB8-AAC1-6D5CB1027EE6}" srcOrd="5" destOrd="0" presId="urn:microsoft.com/office/officeart/2005/8/layout/matrix1"/>
    <dgm:cxn modelId="{F3096BC4-3BFB-4F7B-ADFB-BA51D1E3137D}" type="presParOf" srcId="{A6EC2325-C64F-410D-AAC6-1EE350257EF6}" destId="{C90EB163-421E-4A75-8AE8-9EBFB4943CB9}" srcOrd="6" destOrd="0" presId="urn:microsoft.com/office/officeart/2005/8/layout/matrix1"/>
    <dgm:cxn modelId="{1D4B3E87-B36D-4E29-9D90-33CCF035FBB2}" type="presParOf" srcId="{A6EC2325-C64F-410D-AAC6-1EE350257EF6}" destId="{D22FD66F-8E33-4B6E-9895-B042D36DE258}" srcOrd="7" destOrd="0" presId="urn:microsoft.com/office/officeart/2005/8/layout/matrix1"/>
    <dgm:cxn modelId="{72C34DF5-653C-4766-937C-FA42E0F813D5}" type="presParOf" srcId="{DC40FE75-20B2-457E-9628-6AA49FA5C27A}" destId="{634B1AF6-EF08-46E2-93F8-9EF13426C28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62478-C67E-4FFB-92E4-1F1BA99C1557}" type="doc">
      <dgm:prSet loTypeId="urn:microsoft.com/office/officeart/2005/8/layout/matrix1" loCatId="matrix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34B4CDF8-8560-4AE8-BC3A-5F46C7B9E498}">
      <dgm:prSet phldrT="[Text]" custT="1"/>
      <dgm:spPr>
        <a:gradFill flip="none" rotWithShape="1">
          <a:gsLst>
            <a:gs pos="17000">
              <a:srgbClr val="0070C0"/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</dgm:spPr>
      <dgm:t>
        <a:bodyPr/>
        <a:lstStyle/>
        <a:p>
          <a:r>
            <a:rPr lang="en-US" sz="1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ĐẶT VẤN ĐỀ</a:t>
          </a:r>
          <a:endParaRPr lang="vi-VN" sz="2700" b="1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B0456F-027B-4B86-A889-2DCEBDFE123D}" type="parTrans" cxnId="{918076B8-E131-4B9E-A718-1C9DEC6DAFBF}">
      <dgm:prSet/>
      <dgm:spPr/>
      <dgm:t>
        <a:bodyPr/>
        <a:lstStyle/>
        <a:p>
          <a:endParaRPr lang="vi-VN"/>
        </a:p>
      </dgm:t>
    </dgm:pt>
    <dgm:pt modelId="{26868DD9-8F91-4B49-A0B6-C64521D9C238}" type="sibTrans" cxnId="{918076B8-E131-4B9E-A718-1C9DEC6DAFBF}">
      <dgm:prSet/>
      <dgm:spPr/>
      <dgm:t>
        <a:bodyPr/>
        <a:lstStyle/>
        <a:p>
          <a:endParaRPr lang="vi-VN"/>
        </a:p>
      </dgm:t>
    </dgm:pt>
    <dgm:pt modelId="{2767FA67-54B2-4A31-B16D-EAB1814CD2C8}">
      <dgm:prSet phldrT="[Text]" custT="1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algn="just"/>
          <a:r>
            <a:rPr lang="vi-VN" sz="20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000" dirty="0" err="1" smtClean="0"/>
            <a:t>Để</a:t>
          </a:r>
          <a:r>
            <a:rPr lang="en-US" sz="2000" dirty="0" smtClean="0"/>
            <a:t> </a:t>
          </a:r>
          <a:r>
            <a:rPr lang="en-US" sz="2000" dirty="0" err="1" smtClean="0"/>
            <a:t>giải</a:t>
          </a:r>
          <a:r>
            <a:rPr lang="en-US" sz="2000" dirty="0" smtClean="0"/>
            <a:t> </a:t>
          </a:r>
          <a:r>
            <a:rPr lang="en-US" sz="2000" dirty="0" err="1" smtClean="0"/>
            <a:t>quyết</a:t>
          </a:r>
          <a:r>
            <a:rPr lang="en-US" sz="2000" dirty="0" smtClean="0"/>
            <a:t> </a:t>
          </a:r>
          <a:r>
            <a:rPr lang="en-US" sz="2000" dirty="0" err="1" smtClean="0"/>
            <a:t>vần</a:t>
          </a:r>
          <a:r>
            <a:rPr lang="en-US" sz="2000" dirty="0" smtClean="0"/>
            <a:t> </a:t>
          </a:r>
          <a:r>
            <a:rPr lang="en-US" sz="2000" dirty="0" err="1" smtClean="0"/>
            <a:t>đề</a:t>
          </a:r>
          <a:r>
            <a:rPr lang="en-US" sz="2000" dirty="0" smtClean="0"/>
            <a:t> </a:t>
          </a:r>
          <a:r>
            <a:rPr lang="en-US" sz="2000" dirty="0" err="1" smtClean="0"/>
            <a:t>này</a:t>
          </a:r>
          <a:r>
            <a:rPr lang="en-US" sz="2000" dirty="0" smtClean="0"/>
            <a:t>, </a:t>
          </a:r>
          <a:r>
            <a:rPr lang="en-US" sz="2000" dirty="0" err="1" smtClean="0"/>
            <a:t>ta</a:t>
          </a:r>
          <a:r>
            <a:rPr lang="en-US" sz="2000" dirty="0" smtClean="0"/>
            <a:t> </a:t>
          </a:r>
          <a:r>
            <a:rPr lang="en-US" sz="2000" dirty="0" err="1" smtClean="0"/>
            <a:t>xây</a:t>
          </a:r>
          <a:r>
            <a:rPr lang="en-US" sz="2000" dirty="0" smtClean="0"/>
            <a:t> </a:t>
          </a:r>
          <a:r>
            <a:rPr lang="en-US" sz="2000" dirty="0" err="1" smtClean="0"/>
            <a:t>dựng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</a:t>
          </a:r>
          <a:r>
            <a:rPr lang="en-US" sz="2000" dirty="0" err="1" smtClean="0"/>
            <a:t>thống</a:t>
          </a:r>
          <a:r>
            <a:rPr lang="en-US" sz="2000" dirty="0" smtClean="0"/>
            <a:t> </a:t>
          </a:r>
          <a:r>
            <a:rPr lang="en-US" sz="2000" dirty="0" err="1" smtClean="0"/>
            <a:t>tìm</a:t>
          </a:r>
          <a:r>
            <a:rPr lang="en-US" sz="2000" dirty="0" smtClean="0"/>
            <a:t> </a:t>
          </a:r>
          <a:r>
            <a:rPr lang="en-US" sz="2000" dirty="0" err="1" smtClean="0"/>
            <a:t>kiếm</a:t>
          </a:r>
          <a:r>
            <a:rPr lang="en-US" sz="2000" dirty="0" smtClean="0"/>
            <a:t> </a:t>
          </a:r>
          <a:r>
            <a:rPr lang="en-US" sz="2000" dirty="0" err="1" smtClean="0"/>
            <a:t>đầy</a:t>
          </a:r>
          <a:r>
            <a:rPr lang="en-US" sz="2000" dirty="0" smtClean="0"/>
            <a:t> </a:t>
          </a:r>
          <a:r>
            <a:rPr lang="en-US" sz="2000" dirty="0" err="1" smtClean="0"/>
            <a:t>đủ</a:t>
          </a:r>
          <a:r>
            <a:rPr lang="en-US" sz="2000" dirty="0" smtClean="0"/>
            <a:t> </a:t>
          </a:r>
          <a:r>
            <a:rPr lang="en-US" sz="2000" dirty="0" err="1" smtClean="0"/>
            <a:t>thông</a:t>
          </a:r>
          <a:r>
            <a:rPr lang="en-US" sz="2000" dirty="0" smtClean="0"/>
            <a:t> tin </a:t>
          </a:r>
          <a:r>
            <a:rPr lang="en-US" sz="2000" dirty="0" err="1" smtClean="0"/>
            <a:t>mà</a:t>
          </a:r>
          <a:r>
            <a:rPr lang="en-US" sz="2000" dirty="0" smtClean="0"/>
            <a:t> </a:t>
          </a:r>
          <a:r>
            <a:rPr lang="en-US" sz="2000" dirty="0" err="1" smtClean="0"/>
            <a:t>người</a:t>
          </a:r>
          <a:r>
            <a:rPr lang="en-US" sz="2000" dirty="0" smtClean="0"/>
            <a:t> </a:t>
          </a:r>
          <a:r>
            <a:rPr lang="en-US" sz="2000" dirty="0" err="1" smtClean="0"/>
            <a:t>dùng</a:t>
          </a:r>
          <a:r>
            <a:rPr lang="en-US" sz="2000" dirty="0" smtClean="0"/>
            <a:t> </a:t>
          </a:r>
          <a:r>
            <a:rPr lang="en-US" sz="2000" dirty="0" err="1" smtClean="0"/>
            <a:t>mong</a:t>
          </a:r>
          <a:r>
            <a:rPr lang="en-US" sz="2000" dirty="0" smtClean="0"/>
            <a:t> </a:t>
          </a:r>
          <a:r>
            <a:rPr lang="en-US" sz="2000" dirty="0" err="1" smtClean="0"/>
            <a:t>muốn</a:t>
          </a:r>
          <a:r>
            <a:rPr lang="en-US" sz="2000" dirty="0" smtClean="0"/>
            <a:t>. </a:t>
          </a:r>
        </a:p>
      </dgm:t>
    </dgm:pt>
    <dgm:pt modelId="{B3B2D075-F818-4FE5-A240-FD0676588BD8}" type="parTrans" cxnId="{E08BDBF1-F4C7-44C9-AEDB-7FC2E0042A23}">
      <dgm:prSet/>
      <dgm:spPr/>
      <dgm:t>
        <a:bodyPr/>
        <a:lstStyle/>
        <a:p>
          <a:endParaRPr lang="vi-VN"/>
        </a:p>
      </dgm:t>
    </dgm:pt>
    <dgm:pt modelId="{778812A4-BEA9-493F-B287-A4DE95348C80}" type="sibTrans" cxnId="{E08BDBF1-F4C7-44C9-AEDB-7FC2E0042A23}">
      <dgm:prSet/>
      <dgm:spPr/>
      <dgm:t>
        <a:bodyPr/>
        <a:lstStyle/>
        <a:p>
          <a:endParaRPr lang="vi-VN"/>
        </a:p>
      </dgm:t>
    </dgm:pt>
    <dgm:pt modelId="{6082203C-8829-4881-99D3-136371F87414}">
      <dgm:prSet phldrT="[Text]" custT="1"/>
      <dgm:spPr>
        <a:blipFill rotWithShape="0">
          <a:blip xmlns:r="http://schemas.openxmlformats.org/officeDocument/2006/relationships" r:embed="rId2"/>
          <a:stretch>
            <a:fillRect/>
          </a:stretch>
        </a:blipFill>
        <a:ln>
          <a:solidFill>
            <a:srgbClr val="92D050"/>
          </a:solidFill>
        </a:ln>
      </dgm:spPr>
      <dgm:t>
        <a:bodyPr/>
        <a:lstStyle/>
        <a:p>
          <a:pPr algn="just"/>
          <a:endParaRPr lang="en-US" sz="1800" dirty="0" smtClean="0">
            <a:latin typeface="Arial" pitchFamily="34" charset="0"/>
            <a:cs typeface="Arial" pitchFamily="34" charset="0"/>
          </a:endParaRPr>
        </a:p>
        <a:p>
          <a:pPr algn="just"/>
          <a:endParaRPr lang="en-US" sz="2000" dirty="0" smtClean="0">
            <a:latin typeface="Arial" pitchFamily="34" charset="0"/>
            <a:cs typeface="Arial" pitchFamily="34" charset="0"/>
          </a:endParaRPr>
        </a:p>
        <a:p>
          <a:pPr algn="just"/>
          <a:r>
            <a:rPr lang="en-US" sz="20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000" dirty="0" err="1" smtClean="0"/>
            <a:t>Vấn</a:t>
          </a:r>
          <a:r>
            <a:rPr lang="en-US" sz="2000" dirty="0" smtClean="0"/>
            <a:t> </a:t>
          </a:r>
          <a:r>
            <a:rPr lang="en-US" sz="2000" dirty="0" err="1" smtClean="0"/>
            <a:t>đề</a:t>
          </a:r>
          <a:r>
            <a:rPr lang="en-US" sz="2000" dirty="0" smtClean="0"/>
            <a:t> </a:t>
          </a:r>
          <a:r>
            <a:rPr lang="en-US" sz="2000" dirty="0" err="1" smtClean="0"/>
            <a:t>đặt</a:t>
          </a:r>
          <a:r>
            <a:rPr lang="en-US" sz="2000" dirty="0" smtClean="0"/>
            <a:t> </a:t>
          </a:r>
          <a:r>
            <a:rPr lang="en-US" sz="2000" dirty="0" err="1" smtClean="0"/>
            <a:t>ra</a:t>
          </a:r>
          <a:r>
            <a:rPr lang="en-US" sz="2000" dirty="0" smtClean="0"/>
            <a:t> </a:t>
          </a:r>
          <a:r>
            <a:rPr lang="en-US" sz="2000" dirty="0" err="1" smtClean="0"/>
            <a:t>là</a:t>
          </a:r>
          <a:r>
            <a:rPr lang="en-US" sz="2000" dirty="0" smtClean="0"/>
            <a:t> </a:t>
          </a:r>
          <a:r>
            <a:rPr lang="en-US" sz="2000" dirty="0" err="1" smtClean="0"/>
            <a:t>ta</a:t>
          </a:r>
          <a:r>
            <a:rPr lang="en-US" sz="2000" dirty="0" smtClean="0"/>
            <a:t> </a:t>
          </a:r>
          <a:r>
            <a:rPr lang="en-US" sz="2000" dirty="0" err="1" smtClean="0"/>
            <a:t>phải</a:t>
          </a:r>
          <a:r>
            <a:rPr lang="en-US" sz="2000" dirty="0" smtClean="0"/>
            <a:t> </a:t>
          </a:r>
          <a:r>
            <a:rPr lang="en-US" sz="2000" dirty="0" err="1" smtClean="0"/>
            <a:t>xây</a:t>
          </a:r>
          <a:r>
            <a:rPr lang="en-US" sz="2000" dirty="0" smtClean="0"/>
            <a:t> </a:t>
          </a:r>
          <a:r>
            <a:rPr lang="en-US" sz="2000" dirty="0" err="1" smtClean="0"/>
            <a:t>dựng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</a:t>
          </a:r>
          <a:r>
            <a:rPr lang="en-US" sz="2000" dirty="0" err="1" smtClean="0"/>
            <a:t>thống</a:t>
          </a:r>
          <a:r>
            <a:rPr lang="en-US" sz="2000" dirty="0" smtClean="0"/>
            <a:t> </a:t>
          </a:r>
          <a:r>
            <a:rPr lang="en-US" sz="2000" dirty="0" err="1" smtClean="0"/>
            <a:t>tìm</a:t>
          </a:r>
          <a:r>
            <a:rPr lang="en-US" sz="2000" dirty="0" smtClean="0"/>
            <a:t> </a:t>
          </a:r>
          <a:r>
            <a:rPr lang="en-US" sz="2000" dirty="0" err="1" smtClean="0"/>
            <a:t>kiếm</a:t>
          </a:r>
          <a:r>
            <a:rPr lang="en-US" sz="2000" dirty="0" smtClean="0"/>
            <a:t> </a:t>
          </a:r>
          <a:r>
            <a:rPr lang="en-US" sz="2000" dirty="0" err="1" smtClean="0"/>
            <a:t>làm</a:t>
          </a:r>
          <a:r>
            <a:rPr lang="en-US" sz="2000" dirty="0" smtClean="0"/>
            <a:t> </a:t>
          </a:r>
          <a:r>
            <a:rPr lang="en-US" sz="2000" dirty="0" err="1" smtClean="0"/>
            <a:t>thế</a:t>
          </a:r>
          <a:r>
            <a:rPr lang="en-US" sz="2000" dirty="0" smtClean="0"/>
            <a:t> </a:t>
          </a:r>
          <a:r>
            <a:rPr lang="en-US" sz="2000" dirty="0" err="1" smtClean="0"/>
            <a:t>nào</a:t>
          </a:r>
          <a:r>
            <a:rPr lang="en-US" sz="2000" dirty="0" smtClean="0"/>
            <a:t> </a:t>
          </a:r>
          <a:r>
            <a:rPr lang="en-US" sz="2000" dirty="0" err="1" smtClean="0"/>
            <a:t>để</a:t>
          </a:r>
          <a:r>
            <a:rPr lang="en-US" sz="2000" dirty="0" smtClean="0"/>
            <a:t> </a:t>
          </a:r>
          <a:r>
            <a:rPr lang="en-US" sz="2000" dirty="0" err="1" smtClean="0"/>
            <a:t>khắc</a:t>
          </a:r>
          <a:r>
            <a:rPr lang="en-US" sz="2000" dirty="0" smtClean="0"/>
            <a:t> </a:t>
          </a:r>
          <a:r>
            <a:rPr lang="en-US" sz="2000" dirty="0" err="1" smtClean="0"/>
            <a:t>phục</a:t>
          </a:r>
          <a:r>
            <a:rPr lang="en-US" sz="2000" dirty="0" smtClean="0"/>
            <a:t> </a:t>
          </a:r>
          <a:r>
            <a:rPr lang="en-US" sz="2000" dirty="0" err="1" smtClean="0"/>
            <a:t>hiện</a:t>
          </a:r>
          <a:r>
            <a:rPr lang="en-US" sz="2000" dirty="0" smtClean="0"/>
            <a:t> </a:t>
          </a:r>
          <a:r>
            <a:rPr lang="en-US" sz="2000" dirty="0" err="1" smtClean="0"/>
            <a:t>trạng</a:t>
          </a:r>
          <a:r>
            <a:rPr lang="en-US" sz="2000" dirty="0" smtClean="0"/>
            <a:t> </a:t>
          </a:r>
          <a:r>
            <a:rPr lang="en-US" sz="2000" dirty="0" err="1" smtClean="0"/>
            <a:t>nêu</a:t>
          </a:r>
          <a:r>
            <a:rPr lang="en-US" sz="2000" dirty="0" smtClean="0"/>
            <a:t> </a:t>
          </a:r>
          <a:r>
            <a:rPr lang="en-US" sz="2000" dirty="0" err="1" smtClean="0"/>
            <a:t>trên</a:t>
          </a:r>
          <a:r>
            <a:rPr lang="en-US" sz="2000" dirty="0" smtClean="0"/>
            <a:t>?</a:t>
          </a:r>
          <a:endParaRPr lang="en-US" sz="2000" dirty="0" smtClean="0">
            <a:latin typeface="Arial" pitchFamily="34" charset="0"/>
            <a:cs typeface="Arial" pitchFamily="34" charset="0"/>
          </a:endParaRPr>
        </a:p>
        <a:p>
          <a:pPr algn="just"/>
          <a:endParaRPr lang="vi-VN" sz="2000" b="0" dirty="0" smtClean="0">
            <a:latin typeface="Arial" pitchFamily="34" charset="0"/>
            <a:cs typeface="Arial" pitchFamily="34" charset="0"/>
          </a:endParaRPr>
        </a:p>
      </dgm:t>
    </dgm:pt>
    <dgm:pt modelId="{929A7942-6BC2-4EDE-AE9E-F457EFDECC68}" type="sibTrans" cxnId="{554B726B-808C-4429-BEE8-8915DC7681EE}">
      <dgm:prSet/>
      <dgm:spPr/>
      <dgm:t>
        <a:bodyPr/>
        <a:lstStyle/>
        <a:p>
          <a:endParaRPr lang="vi-VN"/>
        </a:p>
      </dgm:t>
    </dgm:pt>
    <dgm:pt modelId="{C1C0C397-47E8-48C4-8DE2-F07E61D13A08}" type="parTrans" cxnId="{554B726B-808C-4429-BEE8-8915DC7681EE}">
      <dgm:prSet/>
      <dgm:spPr/>
      <dgm:t>
        <a:bodyPr/>
        <a:lstStyle/>
        <a:p>
          <a:endParaRPr lang="vi-VN"/>
        </a:p>
      </dgm:t>
    </dgm:pt>
    <dgm:pt modelId="{2FCDF7BE-95F1-41CF-A724-4C2FF2D441E7}">
      <dgm:prSet/>
      <dgm:spPr>
        <a:gradFill flip="none" rotWithShape="0">
          <a:gsLst>
            <a:gs pos="0">
              <a:schemeClr val="accent1">
                <a:lumMod val="90000"/>
                <a:tint val="66000"/>
                <a:satMod val="160000"/>
              </a:schemeClr>
            </a:gs>
            <a:gs pos="50000">
              <a:schemeClr val="accent1">
                <a:lumMod val="90000"/>
                <a:tint val="44500"/>
                <a:satMod val="160000"/>
              </a:schemeClr>
            </a:gs>
            <a:gs pos="100000">
              <a:schemeClr val="accent1">
                <a:lumMod val="9000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pPr algn="just"/>
          <a:r>
            <a:rPr lang="en-US" dirty="0" smtClean="0"/>
            <a:t>- </a:t>
          </a:r>
          <a:r>
            <a:rPr lang="en-US" dirty="0" err="1" smtClean="0"/>
            <a:t>Nghĩa</a:t>
          </a:r>
          <a:r>
            <a:rPr lang="en-US" dirty="0" smtClean="0"/>
            <a:t> </a:t>
          </a:r>
          <a:r>
            <a:rPr lang="en-US" dirty="0" err="1" smtClean="0"/>
            <a:t>là</a:t>
          </a:r>
          <a:r>
            <a:rPr lang="en-US" dirty="0" smtClean="0"/>
            <a:t> </a:t>
          </a:r>
          <a:r>
            <a:rPr lang="en-US" dirty="0" err="1" smtClean="0"/>
            <a:t>hệ</a:t>
          </a:r>
          <a:r>
            <a:rPr lang="en-US" dirty="0" smtClean="0"/>
            <a:t> </a:t>
          </a:r>
          <a:r>
            <a:rPr lang="en-US" dirty="0" err="1" smtClean="0"/>
            <a:t>thống</a:t>
          </a:r>
          <a:r>
            <a:rPr lang="en-US" dirty="0" smtClean="0"/>
            <a:t> </a:t>
          </a:r>
          <a:r>
            <a:rPr lang="en-US" dirty="0" err="1" smtClean="0"/>
            <a:t>tìm</a:t>
          </a:r>
          <a:r>
            <a:rPr lang="en-US" dirty="0" smtClean="0"/>
            <a:t> </a:t>
          </a:r>
          <a:r>
            <a:rPr lang="en-US" dirty="0" err="1" smtClean="0"/>
            <a:t>kiếm</a:t>
          </a:r>
          <a:r>
            <a:rPr lang="en-US" dirty="0" smtClean="0"/>
            <a:t> </a:t>
          </a:r>
          <a:r>
            <a:rPr lang="en-US" dirty="0" err="1" smtClean="0"/>
            <a:t>ngữ</a:t>
          </a:r>
          <a:r>
            <a:rPr lang="en-US" dirty="0" smtClean="0"/>
            <a:t> </a:t>
          </a:r>
          <a:r>
            <a:rPr lang="en-US" dirty="0" err="1" smtClean="0"/>
            <a:t>nghĩa</a:t>
          </a:r>
          <a:r>
            <a:rPr lang="en-US" dirty="0" smtClean="0"/>
            <a:t> </a:t>
          </a:r>
          <a:r>
            <a:rPr lang="en-US" dirty="0" err="1" smtClean="0"/>
            <a:t>dựa</a:t>
          </a:r>
          <a:r>
            <a:rPr lang="en-US" dirty="0" smtClean="0"/>
            <a:t> </a:t>
          </a:r>
          <a:r>
            <a:rPr lang="en-US" dirty="0" err="1" smtClean="0"/>
            <a:t>trên</a:t>
          </a:r>
          <a:r>
            <a:rPr lang="en-US" dirty="0" smtClean="0"/>
            <a:t> </a:t>
          </a:r>
          <a:r>
            <a:rPr lang="en-US" dirty="0" err="1" smtClean="0"/>
            <a:t>thông</a:t>
          </a:r>
          <a:r>
            <a:rPr lang="en-US" dirty="0" smtClean="0"/>
            <a:t> tin </a:t>
          </a:r>
          <a:r>
            <a:rPr lang="en-US" dirty="0" err="1" smtClean="0"/>
            <a:t>người</a:t>
          </a:r>
          <a:r>
            <a:rPr lang="en-US" dirty="0" smtClean="0"/>
            <a:t> </a:t>
          </a:r>
          <a:r>
            <a:rPr lang="en-US" dirty="0" err="1" smtClean="0"/>
            <a:t>dùng</a:t>
          </a:r>
          <a:r>
            <a:rPr lang="en-US" dirty="0" smtClean="0"/>
            <a:t> </a:t>
          </a:r>
          <a:r>
            <a:rPr lang="en-US" dirty="0" err="1" smtClean="0"/>
            <a:t>nhập</a:t>
          </a:r>
          <a:r>
            <a:rPr lang="en-US" dirty="0" smtClean="0"/>
            <a:t> </a:t>
          </a:r>
          <a:r>
            <a:rPr lang="en-US" dirty="0" err="1" smtClean="0"/>
            <a:t>vào</a:t>
          </a:r>
          <a:r>
            <a:rPr lang="en-US" dirty="0" smtClean="0"/>
            <a:t>.</a:t>
          </a:r>
          <a:endParaRPr lang="en-US" dirty="0"/>
        </a:p>
      </dgm:t>
    </dgm:pt>
    <dgm:pt modelId="{AF0DDDD5-0213-4FFB-BAE1-5D014D544093}" type="parTrans" cxnId="{1C110EC8-9E07-4243-A1FB-6B97573FF181}">
      <dgm:prSet/>
      <dgm:spPr/>
    </dgm:pt>
    <dgm:pt modelId="{73F6C238-7A75-43C0-BFFD-2FB62EC7CC81}" type="sibTrans" cxnId="{1C110EC8-9E07-4243-A1FB-6B97573FF181}">
      <dgm:prSet/>
      <dgm:spPr/>
    </dgm:pt>
    <dgm:pt modelId="{DC40FE75-20B2-457E-9628-6AA49FA5C27A}" type="pres">
      <dgm:prSet presAssocID="{C5662478-C67E-4FFB-92E4-1F1BA99C1557}" presName="diagram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vi-VN"/>
        </a:p>
      </dgm:t>
    </dgm:pt>
    <dgm:pt modelId="{A6EC2325-C64F-410D-AAC6-1EE350257EF6}" type="pres">
      <dgm:prSet presAssocID="{C5662478-C67E-4FFB-92E4-1F1BA99C1557}" presName="matrix" presStyleCnt="0"/>
      <dgm:spPr/>
    </dgm:pt>
    <dgm:pt modelId="{BE62CDA2-FB2F-4E69-A153-38723CAA4BF3}" type="pres">
      <dgm:prSet presAssocID="{C5662478-C67E-4FFB-92E4-1F1BA99C1557}" presName="tile1" presStyleLbl="node1" presStyleIdx="0" presStyleCnt="4"/>
      <dgm:spPr/>
      <dgm:t>
        <a:bodyPr/>
        <a:lstStyle/>
        <a:p>
          <a:endParaRPr lang="vi-VN"/>
        </a:p>
      </dgm:t>
    </dgm:pt>
    <dgm:pt modelId="{1479DD43-4F36-4A40-9D3E-C87598AE751F}" type="pres">
      <dgm:prSet presAssocID="{C5662478-C67E-4FFB-92E4-1F1BA99C1557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39C3AD47-D2F4-4247-A89A-59BEBC63A63F}" type="pres">
      <dgm:prSet presAssocID="{C5662478-C67E-4FFB-92E4-1F1BA99C1557}" presName="tile2" presStyleLbl="node1" presStyleIdx="1" presStyleCnt="4"/>
      <dgm:spPr/>
      <dgm:t>
        <a:bodyPr/>
        <a:lstStyle/>
        <a:p>
          <a:endParaRPr lang="vi-VN"/>
        </a:p>
      </dgm:t>
    </dgm:pt>
    <dgm:pt modelId="{2F5F1929-C274-42A2-BCBE-AC4D596BE19A}" type="pres">
      <dgm:prSet presAssocID="{C5662478-C67E-4FFB-92E4-1F1BA99C1557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7180D6F3-E577-4B55-89F2-53ECD4504734}" type="pres">
      <dgm:prSet presAssocID="{C5662478-C67E-4FFB-92E4-1F1BA99C1557}" presName="tile3" presStyleLbl="node1" presStyleIdx="2" presStyleCnt="4"/>
      <dgm:spPr/>
      <dgm:t>
        <a:bodyPr/>
        <a:lstStyle/>
        <a:p>
          <a:endParaRPr lang="vi-VN"/>
        </a:p>
      </dgm:t>
    </dgm:pt>
    <dgm:pt modelId="{75BA1968-0416-4EB8-AAC1-6D5CB1027EE6}" type="pres">
      <dgm:prSet presAssocID="{C5662478-C67E-4FFB-92E4-1F1BA99C1557}" presName="tile3text" presStyleLbl="node1" presStyleIdx="2" presStyleCnt="4">
        <dgm:presLayoutVars>
          <dgm:chMax val="0"/>
          <dgm:chPref val="0"/>
          <dgm:bulletEnabled val="1"/>
        </dgm:presLayoutVars>
      </dgm:prSet>
      <dgm:spPr>
        <a:gradFill flip="none" rotWithShape="0">
          <a:gsLst>
            <a:gs pos="0">
              <a:schemeClr val="accent1">
                <a:lumMod val="90000"/>
                <a:tint val="66000"/>
                <a:satMod val="160000"/>
              </a:schemeClr>
            </a:gs>
            <a:gs pos="50000">
              <a:schemeClr val="accent1">
                <a:lumMod val="90000"/>
                <a:tint val="44500"/>
                <a:satMod val="160000"/>
              </a:schemeClr>
            </a:gs>
            <a:gs pos="100000">
              <a:schemeClr val="accent1">
                <a:lumMod val="90000"/>
                <a:tint val="23500"/>
                <a:satMod val="160000"/>
              </a:schemeClr>
            </a:gs>
          </a:gsLst>
          <a:lin ang="16200000" scaled="1"/>
          <a:tileRect/>
        </a:gradFill>
      </dgm:spPr>
      <dgm:t>
        <a:bodyPr/>
        <a:lstStyle/>
        <a:p>
          <a:endParaRPr lang="vi-VN"/>
        </a:p>
      </dgm:t>
    </dgm:pt>
    <dgm:pt modelId="{C90EB163-421E-4A75-8AE8-9EBFB4943CB9}" type="pres">
      <dgm:prSet presAssocID="{C5662478-C67E-4FFB-92E4-1F1BA99C1557}" presName="tile4" presStyleLbl="node1" presStyleIdx="3" presStyleCnt="4"/>
      <dgm:spPr/>
      <dgm:t>
        <a:bodyPr/>
        <a:lstStyle/>
        <a:p>
          <a:endParaRPr lang="vi-VN"/>
        </a:p>
      </dgm:t>
    </dgm:pt>
    <dgm:pt modelId="{D22FD66F-8E33-4B6E-9895-B042D36DE258}" type="pres">
      <dgm:prSet presAssocID="{C5662478-C67E-4FFB-92E4-1F1BA99C1557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vi-VN"/>
        </a:p>
      </dgm:t>
    </dgm:pt>
    <dgm:pt modelId="{634B1AF6-EF08-46E2-93F8-9EF13426C28E}" type="pres">
      <dgm:prSet presAssocID="{C5662478-C67E-4FFB-92E4-1F1BA99C1557}" presName="centerTile" presStyleLbl="fgShp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vi-VN"/>
        </a:p>
      </dgm:t>
    </dgm:pt>
  </dgm:ptLst>
  <dgm:cxnLst>
    <dgm:cxn modelId="{00F8D5D4-7906-4107-8796-D0E1F512BA03}" type="presOf" srcId="{34B4CDF8-8560-4AE8-BC3A-5F46C7B9E498}" destId="{634B1AF6-EF08-46E2-93F8-9EF13426C28E}" srcOrd="0" destOrd="0" presId="urn:microsoft.com/office/officeart/2005/8/layout/matrix1"/>
    <dgm:cxn modelId="{98E92F81-65E8-4C45-B283-721D3C00E3D7}" type="presOf" srcId="{6082203C-8829-4881-99D3-136371F87414}" destId="{1479DD43-4F36-4A40-9D3E-C87598AE751F}" srcOrd="1" destOrd="0" presId="urn:microsoft.com/office/officeart/2005/8/layout/matrix1"/>
    <dgm:cxn modelId="{554B726B-808C-4429-BEE8-8915DC7681EE}" srcId="{34B4CDF8-8560-4AE8-BC3A-5F46C7B9E498}" destId="{6082203C-8829-4881-99D3-136371F87414}" srcOrd="0" destOrd="0" parTransId="{C1C0C397-47E8-48C4-8DE2-F07E61D13A08}" sibTransId="{929A7942-6BC2-4EDE-AE9E-F457EFDECC68}"/>
    <dgm:cxn modelId="{1C110EC8-9E07-4243-A1FB-6B97573FF181}" srcId="{34B4CDF8-8560-4AE8-BC3A-5F46C7B9E498}" destId="{2FCDF7BE-95F1-41CF-A724-4C2FF2D441E7}" srcOrd="2" destOrd="0" parTransId="{AF0DDDD5-0213-4FFB-BAE1-5D014D544093}" sibTransId="{73F6C238-7A75-43C0-BFFD-2FB62EC7CC81}"/>
    <dgm:cxn modelId="{E280296D-150F-4684-9E24-15A0701D76EF}" type="presOf" srcId="{2FCDF7BE-95F1-41CF-A724-4C2FF2D441E7}" destId="{75BA1968-0416-4EB8-AAC1-6D5CB1027EE6}" srcOrd="1" destOrd="0" presId="urn:microsoft.com/office/officeart/2005/8/layout/matrix1"/>
    <dgm:cxn modelId="{84A20C1B-4AE3-4214-AF6B-C8CD9B92C1FD}" type="presOf" srcId="{2FCDF7BE-95F1-41CF-A724-4C2FF2D441E7}" destId="{7180D6F3-E577-4B55-89F2-53ECD4504734}" srcOrd="0" destOrd="0" presId="urn:microsoft.com/office/officeart/2005/8/layout/matrix1"/>
    <dgm:cxn modelId="{E5C337C7-4BBB-458D-BECC-34A0D72B5458}" type="presOf" srcId="{2767FA67-54B2-4A31-B16D-EAB1814CD2C8}" destId="{39C3AD47-D2F4-4247-A89A-59BEBC63A63F}" srcOrd="0" destOrd="0" presId="urn:microsoft.com/office/officeart/2005/8/layout/matrix1"/>
    <dgm:cxn modelId="{9B358CAE-C2CA-42E0-A951-D988A7E71E8C}" type="presOf" srcId="{6082203C-8829-4881-99D3-136371F87414}" destId="{BE62CDA2-FB2F-4E69-A153-38723CAA4BF3}" srcOrd="0" destOrd="0" presId="urn:microsoft.com/office/officeart/2005/8/layout/matrix1"/>
    <dgm:cxn modelId="{E08BDBF1-F4C7-44C9-AEDB-7FC2E0042A23}" srcId="{34B4CDF8-8560-4AE8-BC3A-5F46C7B9E498}" destId="{2767FA67-54B2-4A31-B16D-EAB1814CD2C8}" srcOrd="1" destOrd="0" parTransId="{B3B2D075-F818-4FE5-A240-FD0676588BD8}" sibTransId="{778812A4-BEA9-493F-B287-A4DE95348C80}"/>
    <dgm:cxn modelId="{918076B8-E131-4B9E-A718-1C9DEC6DAFBF}" srcId="{C5662478-C67E-4FFB-92E4-1F1BA99C1557}" destId="{34B4CDF8-8560-4AE8-BC3A-5F46C7B9E498}" srcOrd="0" destOrd="0" parTransId="{42B0456F-027B-4B86-A889-2DCEBDFE123D}" sibTransId="{26868DD9-8F91-4B49-A0B6-C64521D9C238}"/>
    <dgm:cxn modelId="{89F3CD07-6CC8-4DA3-92F9-977EB1996C0F}" type="presOf" srcId="{2767FA67-54B2-4A31-B16D-EAB1814CD2C8}" destId="{2F5F1929-C274-42A2-BCBE-AC4D596BE19A}" srcOrd="1" destOrd="0" presId="urn:microsoft.com/office/officeart/2005/8/layout/matrix1"/>
    <dgm:cxn modelId="{10CD99AC-590C-4E8B-AB6A-0D9571B27E22}" type="presOf" srcId="{C5662478-C67E-4FFB-92E4-1F1BA99C1557}" destId="{DC40FE75-20B2-457E-9628-6AA49FA5C27A}" srcOrd="0" destOrd="0" presId="urn:microsoft.com/office/officeart/2005/8/layout/matrix1"/>
    <dgm:cxn modelId="{F9E82911-C621-42A1-A1F5-A6E1DF0657F2}" type="presParOf" srcId="{DC40FE75-20B2-457E-9628-6AA49FA5C27A}" destId="{A6EC2325-C64F-410D-AAC6-1EE350257EF6}" srcOrd="0" destOrd="0" presId="urn:microsoft.com/office/officeart/2005/8/layout/matrix1"/>
    <dgm:cxn modelId="{57366209-8B67-4E42-A020-333FF063725B}" type="presParOf" srcId="{A6EC2325-C64F-410D-AAC6-1EE350257EF6}" destId="{BE62CDA2-FB2F-4E69-A153-38723CAA4BF3}" srcOrd="0" destOrd="0" presId="urn:microsoft.com/office/officeart/2005/8/layout/matrix1"/>
    <dgm:cxn modelId="{9FEA7D01-DBEE-43EC-A89A-2BD00B472564}" type="presParOf" srcId="{A6EC2325-C64F-410D-AAC6-1EE350257EF6}" destId="{1479DD43-4F36-4A40-9D3E-C87598AE751F}" srcOrd="1" destOrd="0" presId="urn:microsoft.com/office/officeart/2005/8/layout/matrix1"/>
    <dgm:cxn modelId="{9B7266C3-D1B5-463E-8DA4-25A75B643353}" type="presParOf" srcId="{A6EC2325-C64F-410D-AAC6-1EE350257EF6}" destId="{39C3AD47-D2F4-4247-A89A-59BEBC63A63F}" srcOrd="2" destOrd="0" presId="urn:microsoft.com/office/officeart/2005/8/layout/matrix1"/>
    <dgm:cxn modelId="{41EDDEAB-170F-4C06-B3AB-AF7FAAEDBE1B}" type="presParOf" srcId="{A6EC2325-C64F-410D-AAC6-1EE350257EF6}" destId="{2F5F1929-C274-42A2-BCBE-AC4D596BE19A}" srcOrd="3" destOrd="0" presId="urn:microsoft.com/office/officeart/2005/8/layout/matrix1"/>
    <dgm:cxn modelId="{B87E9CCF-0BCF-4244-84D1-F8C2369ACCAF}" type="presParOf" srcId="{A6EC2325-C64F-410D-AAC6-1EE350257EF6}" destId="{7180D6F3-E577-4B55-89F2-53ECD4504734}" srcOrd="4" destOrd="0" presId="urn:microsoft.com/office/officeart/2005/8/layout/matrix1"/>
    <dgm:cxn modelId="{3F7F3D0C-C089-47D8-846C-CE418C1F0096}" type="presParOf" srcId="{A6EC2325-C64F-410D-AAC6-1EE350257EF6}" destId="{75BA1968-0416-4EB8-AAC1-6D5CB1027EE6}" srcOrd="5" destOrd="0" presId="urn:microsoft.com/office/officeart/2005/8/layout/matrix1"/>
    <dgm:cxn modelId="{F1256273-6658-4CE5-AC6B-D529BE72B56F}" type="presParOf" srcId="{A6EC2325-C64F-410D-AAC6-1EE350257EF6}" destId="{C90EB163-421E-4A75-8AE8-9EBFB4943CB9}" srcOrd="6" destOrd="0" presId="urn:microsoft.com/office/officeart/2005/8/layout/matrix1"/>
    <dgm:cxn modelId="{E8FB39DF-0073-4C47-9917-FE0EF8084F53}" type="presParOf" srcId="{A6EC2325-C64F-410D-AAC6-1EE350257EF6}" destId="{D22FD66F-8E33-4B6E-9895-B042D36DE258}" srcOrd="7" destOrd="0" presId="urn:microsoft.com/office/officeart/2005/8/layout/matrix1"/>
    <dgm:cxn modelId="{9A066F8F-89C8-4A53-A7E7-5CB9E6FCD370}" type="presParOf" srcId="{DC40FE75-20B2-457E-9628-6AA49FA5C27A}" destId="{634B1AF6-EF08-46E2-93F8-9EF13426C28E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BFB522-BA12-4BBC-80E7-640AE3F2C9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95F53B-D525-4141-9056-7156720E479C}">
      <dgm:prSet phldrT="[Text]" custT="1"/>
      <dgm:spPr>
        <a:gradFill flip="none" rotWithShape="1">
          <a:gsLst>
            <a:gs pos="0">
              <a:srgbClr val="00B0F0">
                <a:tint val="66000"/>
                <a:satMod val="160000"/>
                <a:alpha val="21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just"/>
          <a:r>
            <a:rPr lang="en-US" sz="1800" dirty="0" smtClean="0"/>
            <a:t>- </a:t>
          </a:r>
          <a:r>
            <a:rPr lang="en-US" sz="1800" dirty="0" err="1" smtClean="0"/>
            <a:t>Vấn</a:t>
          </a:r>
          <a:r>
            <a:rPr lang="en-US" sz="1800" dirty="0" smtClean="0"/>
            <a:t>  </a:t>
          </a:r>
          <a:r>
            <a:rPr lang="en-US" sz="1800" dirty="0" err="1" smtClean="0"/>
            <a:t>đề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hồi</a:t>
          </a:r>
          <a:r>
            <a:rPr lang="en-US" sz="1800" dirty="0" smtClean="0"/>
            <a:t> </a:t>
          </a:r>
          <a:r>
            <a:rPr lang="en-US" sz="1800" dirty="0" err="1" smtClean="0"/>
            <a:t>thông</a:t>
          </a:r>
          <a:r>
            <a:rPr lang="en-US" sz="1800" dirty="0" smtClean="0"/>
            <a:t> tin </a:t>
          </a:r>
          <a:r>
            <a:rPr lang="en-US" sz="1800" b="1" dirty="0" smtClean="0"/>
            <a:t>(Information </a:t>
          </a:r>
          <a:r>
            <a:rPr lang="en-US" sz="1800" b="1" smtClean="0"/>
            <a:t>Retrieval)</a:t>
          </a:r>
          <a:endParaRPr lang="en-US" sz="1800" dirty="0" smtClean="0"/>
        </a:p>
        <a:p>
          <a:pPr algn="just"/>
          <a:r>
            <a:rPr lang="en-US" sz="1800" dirty="0" smtClean="0"/>
            <a:t>-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kỹ</a:t>
          </a:r>
          <a:r>
            <a:rPr lang="en-US" sz="1800" dirty="0" smtClean="0"/>
            <a:t> </a:t>
          </a:r>
          <a:r>
            <a:rPr lang="en-US" sz="1800" dirty="0" err="1" smtClean="0"/>
            <a:t>thuật</a:t>
          </a:r>
          <a:r>
            <a:rPr lang="en-US" sz="1800" dirty="0" smtClean="0"/>
            <a:t> </a:t>
          </a:r>
          <a:r>
            <a:rPr lang="en-US" sz="1800" dirty="0" err="1" smtClean="0"/>
            <a:t>cơ</a:t>
          </a:r>
          <a:r>
            <a:rPr lang="en-US" sz="1800" dirty="0" smtClean="0"/>
            <a:t> </a:t>
          </a:r>
          <a:r>
            <a:rPr lang="en-US" sz="1800" dirty="0" err="1" smtClean="0"/>
            <a:t>bản</a:t>
          </a:r>
          <a:r>
            <a:rPr lang="en-US" sz="1800" dirty="0" smtClean="0"/>
            <a:t> </a:t>
          </a:r>
          <a:r>
            <a:rPr lang="en-US" sz="1800" dirty="0" err="1" smtClean="0"/>
            <a:t>của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hồi</a:t>
          </a:r>
          <a:r>
            <a:rPr lang="en-US" sz="1800" dirty="0" smtClean="0"/>
            <a:t> </a:t>
          </a:r>
          <a:r>
            <a:rPr lang="en-US" sz="1800" dirty="0" err="1" smtClean="0"/>
            <a:t>thông</a:t>
          </a:r>
          <a:r>
            <a:rPr lang="en-US" sz="1800" dirty="0" smtClean="0"/>
            <a:t> tin (</a:t>
          </a:r>
          <a:r>
            <a:rPr lang="en-US" sz="1800" dirty="0" err="1" smtClean="0"/>
            <a:t>Chỉ</a:t>
          </a:r>
          <a:r>
            <a:rPr lang="en-US" sz="1800" dirty="0" smtClean="0"/>
            <a:t> </a:t>
          </a:r>
          <a:r>
            <a:rPr lang="en-US" sz="1800" dirty="0" err="1" smtClean="0"/>
            <a:t>mục</a:t>
          </a:r>
          <a:r>
            <a:rPr lang="en-US" sz="1800" dirty="0" smtClean="0"/>
            <a:t> </a:t>
          </a:r>
          <a:r>
            <a:rPr lang="en-US" sz="1800" dirty="0" err="1" smtClean="0"/>
            <a:t>hóa</a:t>
          </a:r>
          <a:r>
            <a:rPr lang="en-US" sz="1800" dirty="0" smtClean="0"/>
            <a:t> – Indexing, </a:t>
          </a:r>
          <a:r>
            <a:rPr lang="en-US" sz="1800" dirty="0" err="1" smtClean="0"/>
            <a:t>tính</a:t>
          </a:r>
          <a:r>
            <a:rPr lang="en-US" sz="1800" dirty="0" smtClean="0"/>
            <a:t> </a:t>
          </a:r>
          <a:r>
            <a:rPr lang="en-US" sz="1800" dirty="0" err="1" smtClean="0"/>
            <a:t>trọng</a:t>
          </a:r>
          <a:r>
            <a:rPr lang="en-US" sz="1800" dirty="0" smtClean="0"/>
            <a:t> </a:t>
          </a:r>
          <a:r>
            <a:rPr lang="en-US" sz="1800" dirty="0" err="1" smtClean="0"/>
            <a:t>số</a:t>
          </a:r>
          <a:r>
            <a:rPr lang="en-US" sz="1800" dirty="0" smtClean="0"/>
            <a:t> - Index term, </a:t>
          </a:r>
          <a:r>
            <a:rPr lang="en-US" sz="1800" dirty="0" err="1" smtClean="0"/>
            <a:t>chuẩn</a:t>
          </a:r>
          <a:r>
            <a:rPr lang="en-US" sz="1800" dirty="0" smtClean="0"/>
            <a:t> </a:t>
          </a:r>
          <a:r>
            <a:rPr lang="en-US" sz="1800" dirty="0" err="1" smtClean="0"/>
            <a:t>hóa</a:t>
          </a:r>
          <a:r>
            <a:rPr lang="en-US" sz="1800" dirty="0" smtClean="0"/>
            <a:t>) </a:t>
          </a:r>
        </a:p>
        <a:p>
          <a:pPr algn="just"/>
          <a:r>
            <a:rPr lang="en-US" sz="1800" dirty="0" smtClean="0"/>
            <a:t>-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phương</a:t>
          </a:r>
          <a:r>
            <a:rPr lang="en-US" sz="1800" dirty="0" smtClean="0"/>
            <a:t> </a:t>
          </a:r>
          <a:r>
            <a:rPr lang="en-US" sz="1800" dirty="0" err="1" smtClean="0"/>
            <a:t>pháp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hồi</a:t>
          </a:r>
          <a:r>
            <a:rPr lang="en-US" sz="1800" dirty="0" smtClean="0"/>
            <a:t> </a:t>
          </a:r>
          <a:r>
            <a:rPr lang="en-US" sz="1800" dirty="0" err="1" smtClean="0"/>
            <a:t>thông</a:t>
          </a:r>
          <a:r>
            <a:rPr lang="en-US" sz="1800" dirty="0" smtClean="0"/>
            <a:t> tin (Boolean, </a:t>
          </a:r>
          <a:r>
            <a:rPr lang="en-US" sz="1800" dirty="0" err="1" smtClean="0"/>
            <a:t>Mô</a:t>
          </a:r>
          <a:r>
            <a:rPr lang="en-US" sz="1800" dirty="0" smtClean="0"/>
            <a:t> </a:t>
          </a:r>
          <a:r>
            <a:rPr lang="en-US" sz="1800" dirty="0" err="1" smtClean="0"/>
            <a:t>hình</a:t>
          </a:r>
          <a:r>
            <a:rPr lang="en-US" sz="1800" dirty="0" smtClean="0"/>
            <a:t> </a:t>
          </a:r>
          <a:r>
            <a:rPr lang="en-US" sz="1800" dirty="0" err="1" smtClean="0"/>
            <a:t>xác</a:t>
          </a:r>
          <a:r>
            <a:rPr lang="en-US" sz="1800" dirty="0" smtClean="0"/>
            <a:t> </a:t>
          </a:r>
          <a:r>
            <a:rPr lang="en-US" sz="1800" dirty="0" err="1" smtClean="0"/>
            <a:t>xuất</a:t>
          </a:r>
          <a:r>
            <a:rPr lang="en-US" sz="1800" dirty="0" smtClean="0"/>
            <a:t>,..)</a:t>
          </a:r>
        </a:p>
        <a:p>
          <a:pPr algn="just"/>
          <a:r>
            <a:rPr lang="en-US" sz="1800" dirty="0" smtClean="0"/>
            <a:t>- </a:t>
          </a:r>
          <a:r>
            <a:rPr lang="en-US" sz="1800" dirty="0" err="1" smtClean="0"/>
            <a:t>Phân</a:t>
          </a:r>
          <a:r>
            <a:rPr lang="en-US" sz="1800" dirty="0" smtClean="0"/>
            <a:t> </a:t>
          </a:r>
          <a:r>
            <a:rPr lang="en-US" sz="1800" dirty="0" err="1" smtClean="0"/>
            <a:t>biệt</a:t>
          </a:r>
          <a:r>
            <a:rPr lang="en-US" sz="1800" dirty="0" smtClean="0"/>
            <a:t> </a:t>
          </a:r>
          <a:r>
            <a:rPr lang="en-US" sz="1800" dirty="0" err="1" smtClean="0"/>
            <a:t>giữa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hồi</a:t>
          </a:r>
          <a:r>
            <a:rPr lang="en-US" sz="1800" dirty="0" smtClean="0"/>
            <a:t> </a:t>
          </a:r>
          <a:r>
            <a:rPr lang="en-US" sz="1800" dirty="0" err="1" smtClean="0"/>
            <a:t>dữ</a:t>
          </a:r>
          <a:r>
            <a:rPr lang="en-US" sz="1800" dirty="0" smtClean="0"/>
            <a:t> </a:t>
          </a:r>
          <a:r>
            <a:rPr lang="en-US" sz="1800" dirty="0" err="1" smtClean="0"/>
            <a:t>liệu</a:t>
          </a:r>
          <a:r>
            <a:rPr lang="en-US" sz="1800" dirty="0" smtClean="0"/>
            <a:t> (Data Retrieval) </a:t>
          </a:r>
          <a:r>
            <a:rPr lang="en-US" sz="1800" dirty="0" err="1" smtClean="0"/>
            <a:t>và</a:t>
          </a:r>
          <a:r>
            <a:rPr lang="en-US" sz="1800" dirty="0" smtClean="0"/>
            <a:t> </a:t>
          </a:r>
          <a:r>
            <a:rPr lang="en-US" sz="1800" dirty="0" err="1" smtClean="0"/>
            <a:t>truy</a:t>
          </a:r>
          <a:r>
            <a:rPr lang="en-US" sz="1800" dirty="0" smtClean="0"/>
            <a:t> </a:t>
          </a:r>
          <a:r>
            <a:rPr lang="en-US" sz="1800" dirty="0" err="1" smtClean="0"/>
            <a:t>hồi</a:t>
          </a:r>
          <a:r>
            <a:rPr lang="en-US" sz="1800" dirty="0" smtClean="0"/>
            <a:t> </a:t>
          </a:r>
          <a:r>
            <a:rPr lang="en-US" sz="1800" dirty="0" err="1" smtClean="0"/>
            <a:t>thông</a:t>
          </a:r>
          <a:r>
            <a:rPr lang="en-US" sz="1800" dirty="0" smtClean="0"/>
            <a:t> tin (Information Retrieval)</a:t>
          </a:r>
          <a:endParaRPr lang="vi-VN" sz="1800" u="none" dirty="0">
            <a:latin typeface="Arial" pitchFamily="34" charset="0"/>
            <a:cs typeface="Arial" pitchFamily="34" charset="0"/>
          </a:endParaRPr>
        </a:p>
      </dgm:t>
    </dgm:pt>
    <dgm:pt modelId="{305D405B-EF5A-4D02-97CA-CB708461E41F}" type="parTrans" cxnId="{4E6CF5BE-04D7-4A2E-BB22-C3622442CB57}">
      <dgm:prSet/>
      <dgm:spPr/>
      <dgm:t>
        <a:bodyPr/>
        <a:lstStyle/>
        <a:p>
          <a:endParaRPr lang="vi-VN"/>
        </a:p>
      </dgm:t>
    </dgm:pt>
    <dgm:pt modelId="{FABFB391-D52E-414E-AB03-AD6C7F48CC8F}" type="sibTrans" cxnId="{4E6CF5BE-04D7-4A2E-BB22-C3622442CB57}">
      <dgm:prSet/>
      <dgm:spPr/>
      <dgm:t>
        <a:bodyPr/>
        <a:lstStyle/>
        <a:p>
          <a:endParaRPr lang="vi-VN"/>
        </a:p>
      </dgm:t>
    </dgm:pt>
    <dgm:pt modelId="{F0D1EC6F-3A95-44DF-87D5-F55A77BAE625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  <a:alpha val="39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just"/>
          <a:r>
            <a:rPr lang="en-US" sz="1800" dirty="0" smtClean="0"/>
            <a:t>-</a:t>
          </a:r>
          <a:r>
            <a:rPr lang="en-US" sz="1800" dirty="0" err="1" smtClean="0"/>
            <a:t>Tổng</a:t>
          </a:r>
          <a:r>
            <a:rPr lang="en-US" sz="1800" dirty="0" smtClean="0"/>
            <a:t> </a:t>
          </a:r>
          <a:r>
            <a:rPr lang="en-US" sz="1800" dirty="0" err="1" smtClean="0"/>
            <a:t>quan</a:t>
          </a:r>
          <a:r>
            <a:rPr lang="en-US" sz="1800" dirty="0" smtClean="0"/>
            <a:t> </a:t>
          </a:r>
          <a:r>
            <a:rPr lang="en-US" sz="1800" dirty="0" err="1" smtClean="0"/>
            <a:t>về</a:t>
          </a:r>
          <a:r>
            <a:rPr lang="en-US" sz="1800" dirty="0" smtClean="0"/>
            <a:t> </a:t>
          </a:r>
          <a:r>
            <a:rPr lang="en-US" sz="1800" dirty="0" err="1" smtClean="0"/>
            <a:t>trí</a:t>
          </a:r>
          <a:r>
            <a:rPr lang="en-US" sz="1800" dirty="0" smtClean="0"/>
            <a:t> </a:t>
          </a:r>
          <a:r>
            <a:rPr lang="en-US" sz="1800" dirty="0" err="1" smtClean="0"/>
            <a:t>thức</a:t>
          </a:r>
          <a:r>
            <a:rPr lang="en-US" sz="1800" dirty="0" smtClean="0"/>
            <a:t> </a:t>
          </a:r>
          <a:r>
            <a:rPr lang="en-US" sz="1800" b="1" dirty="0" smtClean="0"/>
            <a:t>(Knowledge), </a:t>
          </a:r>
          <a:r>
            <a:rPr lang="en-US" sz="1800" dirty="0" err="1" smtClean="0"/>
            <a:t>những</a:t>
          </a:r>
          <a:r>
            <a:rPr lang="en-US" sz="1800" dirty="0" smtClean="0"/>
            <a:t> </a:t>
          </a:r>
          <a:r>
            <a:rPr lang="en-US" sz="1800" dirty="0" err="1" smtClean="0"/>
            <a:t>gì</a:t>
          </a:r>
          <a:r>
            <a:rPr lang="en-US" sz="1800" dirty="0" smtClean="0"/>
            <a:t> </a:t>
          </a:r>
          <a:r>
            <a:rPr lang="en-US" sz="1800" dirty="0" err="1" smtClean="0"/>
            <a:t>liên</a:t>
          </a:r>
          <a:r>
            <a:rPr lang="en-US" sz="1800" dirty="0" smtClean="0"/>
            <a:t> </a:t>
          </a:r>
          <a:r>
            <a:rPr lang="en-US" sz="1800" dirty="0" err="1" smtClean="0"/>
            <a:t>quan</a:t>
          </a:r>
          <a:r>
            <a:rPr lang="en-US" sz="1800" dirty="0" smtClean="0"/>
            <a:t> </a:t>
          </a:r>
          <a:r>
            <a:rPr lang="en-US" sz="1800" dirty="0" err="1" smtClean="0"/>
            <a:t>đến</a:t>
          </a:r>
          <a:r>
            <a:rPr lang="en-US" sz="1800" dirty="0" smtClean="0"/>
            <a:t> </a:t>
          </a:r>
          <a:r>
            <a:rPr lang="en-US" sz="1800" dirty="0" err="1" smtClean="0"/>
            <a:t>trí</a:t>
          </a:r>
          <a:r>
            <a:rPr lang="en-US" sz="1800" dirty="0" smtClean="0"/>
            <a:t> </a:t>
          </a:r>
          <a:r>
            <a:rPr lang="en-US" sz="1800" dirty="0" err="1" smtClean="0"/>
            <a:t>thức</a:t>
          </a:r>
          <a:endParaRPr lang="en-US" sz="1800" dirty="0" smtClean="0"/>
        </a:p>
        <a:p>
          <a:pPr algn="just"/>
          <a:r>
            <a:rPr lang="en-US" sz="1800" dirty="0" smtClean="0"/>
            <a:t>-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phương</a:t>
          </a:r>
          <a:r>
            <a:rPr lang="en-US" sz="1800" dirty="0" smtClean="0"/>
            <a:t> </a:t>
          </a:r>
          <a:r>
            <a:rPr lang="en-US" sz="1800" dirty="0" err="1" smtClean="0"/>
            <a:t>pháp</a:t>
          </a:r>
          <a:r>
            <a:rPr lang="en-US" sz="1800" dirty="0" smtClean="0"/>
            <a:t> </a:t>
          </a:r>
          <a:r>
            <a:rPr lang="en-US" sz="1800" dirty="0" err="1" smtClean="0"/>
            <a:t>xây</a:t>
          </a:r>
          <a:r>
            <a:rPr lang="en-US" sz="1800" dirty="0" smtClean="0"/>
            <a:t> </a:t>
          </a:r>
          <a:r>
            <a:rPr lang="en-US" sz="1800" dirty="0" err="1" smtClean="0"/>
            <a:t>dựng</a:t>
          </a:r>
          <a:r>
            <a:rPr lang="en-US" sz="1800" dirty="0" smtClean="0"/>
            <a:t> </a:t>
          </a:r>
          <a:r>
            <a:rPr lang="en-US" sz="1800" dirty="0" err="1" smtClean="0"/>
            <a:t>hệ</a:t>
          </a:r>
          <a:r>
            <a:rPr lang="en-US" sz="1800" dirty="0" smtClean="0"/>
            <a:t> </a:t>
          </a:r>
          <a:r>
            <a:rPr lang="en-US" sz="1800" dirty="0" err="1" smtClean="0"/>
            <a:t>cơ</a:t>
          </a:r>
          <a:r>
            <a:rPr lang="en-US" sz="1800" dirty="0" smtClean="0"/>
            <a:t> </a:t>
          </a:r>
          <a:r>
            <a:rPr lang="en-US" sz="1800" dirty="0" err="1" smtClean="0"/>
            <a:t>sở</a:t>
          </a:r>
          <a:r>
            <a:rPr lang="en-US" sz="1800" dirty="0" smtClean="0"/>
            <a:t> </a:t>
          </a:r>
          <a:r>
            <a:rPr lang="en-US" sz="1800" dirty="0" err="1" smtClean="0"/>
            <a:t>trí</a:t>
          </a:r>
          <a:r>
            <a:rPr lang="en-US" sz="1800" dirty="0" smtClean="0"/>
            <a:t> </a:t>
          </a:r>
          <a:r>
            <a:rPr lang="en-US" sz="1800" dirty="0" err="1" smtClean="0"/>
            <a:t>thức</a:t>
          </a:r>
          <a:endParaRPr lang="en-US" sz="1800" dirty="0" smtClean="0"/>
        </a:p>
        <a:p>
          <a:pPr algn="just"/>
          <a:r>
            <a:rPr lang="en-US" sz="1800" dirty="0" smtClean="0"/>
            <a:t>- </a:t>
          </a:r>
          <a:r>
            <a:rPr lang="en-US" sz="1800" b="0" dirty="0" err="1" smtClean="0"/>
            <a:t>Lý</a:t>
          </a:r>
          <a:r>
            <a:rPr lang="en-US" sz="1800" b="0" dirty="0" smtClean="0"/>
            <a:t> </a:t>
          </a:r>
          <a:r>
            <a:rPr lang="en-US" sz="1800" b="0" dirty="0" err="1" smtClean="0"/>
            <a:t>thuyết</a:t>
          </a:r>
          <a:r>
            <a:rPr lang="en-US" sz="1800" b="0" dirty="0" smtClean="0"/>
            <a:t> </a:t>
          </a:r>
          <a:r>
            <a:rPr lang="en-US" sz="1800" b="0" dirty="0" err="1" smtClean="0"/>
            <a:t>nền</a:t>
          </a:r>
          <a:r>
            <a:rPr lang="en-US" sz="1800" b="0" dirty="0" smtClean="0"/>
            <a:t> </a:t>
          </a:r>
          <a:r>
            <a:rPr lang="en-US" sz="1800" b="0" dirty="0" err="1" smtClean="0"/>
            <a:t>tảng</a:t>
          </a:r>
          <a:r>
            <a:rPr lang="en-US" sz="1800" b="0" dirty="0" smtClean="0"/>
            <a:t> </a:t>
          </a:r>
          <a:r>
            <a:rPr lang="en-US" sz="1800" b="0" dirty="0" err="1" smtClean="0"/>
            <a:t>về</a:t>
          </a:r>
          <a:r>
            <a:rPr lang="en-US" sz="1800" b="0" dirty="0" smtClean="0"/>
            <a:t> </a:t>
          </a:r>
          <a:r>
            <a:rPr lang="en-US" sz="1800" b="0" dirty="0" err="1" smtClean="0"/>
            <a:t>bản</a:t>
          </a:r>
          <a:r>
            <a:rPr lang="en-US" sz="1800" b="0" dirty="0" smtClean="0"/>
            <a:t> </a:t>
          </a:r>
          <a:r>
            <a:rPr lang="en-US" sz="1800" b="0" dirty="0" err="1" smtClean="0"/>
            <a:t>thể</a:t>
          </a:r>
          <a:r>
            <a:rPr lang="en-US" sz="1800" b="0" dirty="0" smtClean="0"/>
            <a:t> </a:t>
          </a:r>
          <a:r>
            <a:rPr lang="en-US" sz="1800" b="0" dirty="0" err="1" smtClean="0"/>
            <a:t>học</a:t>
          </a:r>
          <a:r>
            <a:rPr lang="en-US" sz="1800" b="0" dirty="0" smtClean="0"/>
            <a:t> (Ontology)</a:t>
          </a:r>
        </a:p>
        <a:p>
          <a:pPr algn="just"/>
          <a:r>
            <a:rPr lang="en-US" sz="1800" b="0" dirty="0" smtClean="0"/>
            <a:t>- </a:t>
          </a:r>
          <a:r>
            <a:rPr lang="en-US" sz="1800" b="0" dirty="0" err="1" smtClean="0"/>
            <a:t>Phương</a:t>
          </a:r>
          <a:r>
            <a:rPr lang="en-US" sz="1800" b="0" dirty="0" smtClean="0"/>
            <a:t> </a:t>
          </a:r>
          <a:r>
            <a:rPr lang="en-US" sz="1800" b="0" dirty="0" err="1" smtClean="0"/>
            <a:t>pháp</a:t>
          </a:r>
          <a:r>
            <a:rPr lang="en-US" sz="1800" b="0" dirty="0" smtClean="0"/>
            <a:t> </a:t>
          </a:r>
          <a:r>
            <a:rPr lang="en-US" sz="1800" b="0" dirty="0" err="1" smtClean="0"/>
            <a:t>xây</a:t>
          </a:r>
          <a:r>
            <a:rPr lang="en-US" sz="1800" b="0" dirty="0" smtClean="0"/>
            <a:t> </a:t>
          </a:r>
          <a:r>
            <a:rPr lang="en-US" sz="1800" b="0" dirty="0" err="1" smtClean="0"/>
            <a:t>dựng</a:t>
          </a:r>
          <a:r>
            <a:rPr lang="en-US" sz="1800" b="0" dirty="0" smtClean="0"/>
            <a:t> </a:t>
          </a:r>
          <a:r>
            <a:rPr lang="en-US" sz="1800" b="0" dirty="0" err="1" smtClean="0"/>
            <a:t>và</a:t>
          </a:r>
          <a:r>
            <a:rPr lang="en-US" sz="1800" b="0" dirty="0" smtClean="0"/>
            <a:t> </a:t>
          </a:r>
          <a:r>
            <a:rPr lang="en-US" sz="1800" b="0" dirty="0" err="1" smtClean="0"/>
            <a:t>mục</a:t>
          </a:r>
          <a:r>
            <a:rPr lang="en-US" sz="1800" b="0" dirty="0" smtClean="0"/>
            <a:t> </a:t>
          </a:r>
          <a:r>
            <a:rPr lang="en-US" sz="1800" b="0" dirty="0" err="1" smtClean="0"/>
            <a:t>đích</a:t>
          </a:r>
          <a:r>
            <a:rPr lang="en-US" sz="1800" b="0" dirty="0" smtClean="0"/>
            <a:t> </a:t>
          </a:r>
          <a:r>
            <a:rPr lang="en-US" sz="1800" b="0" dirty="0" err="1" smtClean="0"/>
            <a:t>xây</a:t>
          </a:r>
          <a:r>
            <a:rPr lang="en-US" sz="1800" b="0" dirty="0" smtClean="0"/>
            <a:t> </a:t>
          </a:r>
          <a:r>
            <a:rPr lang="en-US" sz="1800" b="0" dirty="0" err="1" smtClean="0"/>
            <a:t>dựng</a:t>
          </a:r>
          <a:r>
            <a:rPr lang="en-US" sz="1800" b="0" dirty="0" smtClean="0"/>
            <a:t> </a:t>
          </a:r>
          <a:r>
            <a:rPr lang="en-US" sz="1800" b="0" dirty="0" err="1" smtClean="0"/>
            <a:t>Ontolgy</a:t>
          </a:r>
          <a:endParaRPr lang="vi-VN" sz="1800" b="0" dirty="0">
            <a:latin typeface="Arial" pitchFamily="34" charset="0"/>
            <a:cs typeface="Arial" pitchFamily="34" charset="0"/>
          </a:endParaRPr>
        </a:p>
      </dgm:t>
    </dgm:pt>
    <dgm:pt modelId="{CC71EA53-DDCE-4904-914F-D0F447AC9B63}" type="parTrans" cxnId="{DD9778AA-5F45-412F-8DDC-518EE4E9BDE2}">
      <dgm:prSet/>
      <dgm:spPr/>
      <dgm:t>
        <a:bodyPr/>
        <a:lstStyle/>
        <a:p>
          <a:endParaRPr lang="vi-VN"/>
        </a:p>
      </dgm:t>
    </dgm:pt>
    <dgm:pt modelId="{37E2FA70-080E-4D56-A31A-E136997679F9}" type="sibTrans" cxnId="{DD9778AA-5F45-412F-8DDC-518EE4E9BDE2}">
      <dgm:prSet/>
      <dgm:spPr/>
      <dgm:t>
        <a:bodyPr/>
        <a:lstStyle/>
        <a:p>
          <a:endParaRPr lang="vi-VN"/>
        </a:p>
      </dgm:t>
    </dgm:pt>
    <dgm:pt modelId="{A3E571E6-09A6-4254-9533-B71911078589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  <a:alpha val="39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path path="circle">
            <a:fillToRect l="100000" t="100000"/>
          </a:path>
          <a:tileRect r="-100000" b="-100000"/>
        </a:gra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algn="l"/>
          <a:r>
            <a:rPr lang="en-US" sz="1800" dirty="0" smtClean="0"/>
            <a:t>- </a:t>
          </a:r>
          <a:r>
            <a:rPr lang="en-US" sz="1800" dirty="0" err="1" smtClean="0"/>
            <a:t>Lý</a:t>
          </a:r>
          <a:r>
            <a:rPr lang="en-US" sz="1800" dirty="0" smtClean="0"/>
            <a:t> </a:t>
          </a:r>
          <a:r>
            <a:rPr lang="en-US" sz="1800" dirty="0" err="1" smtClean="0"/>
            <a:t>thuyết</a:t>
          </a:r>
          <a:r>
            <a:rPr lang="en-US" sz="1800" dirty="0" smtClean="0"/>
            <a:t> </a:t>
          </a:r>
          <a:r>
            <a:rPr lang="en-US" sz="1800" dirty="0" err="1" smtClean="0"/>
            <a:t>về</a:t>
          </a:r>
          <a:r>
            <a:rPr lang="en-US" sz="1800" dirty="0" smtClean="0"/>
            <a:t> </a:t>
          </a:r>
          <a:r>
            <a:rPr lang="en-US" sz="1800" dirty="0" err="1" smtClean="0"/>
            <a:t>cơ</a:t>
          </a:r>
          <a:r>
            <a:rPr lang="en-US" sz="1800" dirty="0" smtClean="0"/>
            <a:t> </a:t>
          </a:r>
          <a:r>
            <a:rPr lang="en-US" sz="1800" dirty="0" err="1" smtClean="0"/>
            <a:t>sở</a:t>
          </a:r>
          <a:r>
            <a:rPr lang="en-US" sz="1800" dirty="0" smtClean="0"/>
            <a:t> </a:t>
          </a:r>
          <a:r>
            <a:rPr lang="en-US" sz="1800" dirty="0" err="1" smtClean="0"/>
            <a:t>toán</a:t>
          </a:r>
          <a:r>
            <a:rPr lang="en-US" sz="1800" dirty="0" smtClean="0"/>
            <a:t> </a:t>
          </a:r>
          <a:r>
            <a:rPr lang="en-US" sz="1800" dirty="0" err="1" smtClean="0"/>
            <a:t>học</a:t>
          </a:r>
          <a:r>
            <a:rPr lang="en-US" sz="1800" dirty="0" smtClean="0"/>
            <a:t>: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tập</a:t>
          </a:r>
          <a:r>
            <a:rPr lang="en-US" sz="1800" dirty="0" smtClean="0"/>
            <a:t> </a:t>
          </a:r>
          <a:r>
            <a:rPr lang="en-US" sz="1800" dirty="0" err="1" smtClean="0"/>
            <a:t>hợp</a:t>
          </a:r>
          <a:r>
            <a:rPr lang="en-US" sz="1800" dirty="0" smtClean="0"/>
            <a:t>,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quan</a:t>
          </a:r>
          <a:r>
            <a:rPr lang="en-US" sz="1800" dirty="0" smtClean="0"/>
            <a:t> </a:t>
          </a:r>
          <a:r>
            <a:rPr lang="en-US" sz="1800" dirty="0" err="1" smtClean="0"/>
            <a:t>hệ</a:t>
          </a:r>
          <a:r>
            <a:rPr lang="en-US" sz="1800" dirty="0" smtClean="0"/>
            <a:t>.</a:t>
          </a:r>
        </a:p>
        <a:p>
          <a:pPr algn="l"/>
          <a:r>
            <a:rPr lang="en-US" sz="1800" dirty="0" smtClean="0"/>
            <a:t>- </a:t>
          </a:r>
          <a:r>
            <a:rPr lang="en-US" sz="1800" dirty="0" err="1" smtClean="0"/>
            <a:t>Các</a:t>
          </a:r>
          <a:r>
            <a:rPr lang="en-US" sz="1800" dirty="0" smtClean="0"/>
            <a:t> </a:t>
          </a:r>
          <a:r>
            <a:rPr lang="en-US" sz="1800" dirty="0" err="1" smtClean="0"/>
            <a:t>nghiên</a:t>
          </a:r>
          <a:r>
            <a:rPr lang="en-US" sz="1800" dirty="0" smtClean="0"/>
            <a:t> </a:t>
          </a:r>
          <a:r>
            <a:rPr lang="en-US" sz="1800" dirty="0" err="1" smtClean="0"/>
            <a:t>cứu</a:t>
          </a:r>
          <a:r>
            <a:rPr lang="en-US" sz="1800" dirty="0" smtClean="0"/>
            <a:t> </a:t>
          </a:r>
          <a:r>
            <a:rPr lang="en-US" sz="1800" dirty="0" err="1" smtClean="0"/>
            <a:t>liên</a:t>
          </a:r>
          <a:r>
            <a:rPr lang="en-US" sz="1800" dirty="0" smtClean="0"/>
            <a:t> </a:t>
          </a:r>
          <a:r>
            <a:rPr lang="en-US" sz="1800" dirty="0" err="1" smtClean="0"/>
            <a:t>quan</a:t>
          </a:r>
          <a:r>
            <a:rPr lang="en-US" sz="1800" dirty="0" smtClean="0"/>
            <a:t> </a:t>
          </a:r>
          <a:r>
            <a:rPr lang="en-US" sz="1800" dirty="0" err="1" smtClean="0"/>
            <a:t>đến</a:t>
          </a:r>
          <a:r>
            <a:rPr lang="en-US" sz="1800" dirty="0" smtClean="0"/>
            <a:t> </a:t>
          </a:r>
          <a:r>
            <a:rPr lang="en-US" sz="1800" dirty="0" err="1" smtClean="0"/>
            <a:t>vấn</a:t>
          </a:r>
          <a:r>
            <a:rPr lang="en-US" sz="1800" dirty="0" smtClean="0"/>
            <a:t> </a:t>
          </a:r>
          <a:r>
            <a:rPr lang="en-US" sz="1800" dirty="0" err="1" smtClean="0"/>
            <a:t>đề</a:t>
          </a:r>
          <a:r>
            <a:rPr lang="en-US" sz="1800" dirty="0" smtClean="0"/>
            <a:t> </a:t>
          </a:r>
          <a:r>
            <a:rPr lang="en-US" sz="1800" dirty="0" err="1" smtClean="0"/>
            <a:t>xếp</a:t>
          </a:r>
          <a:r>
            <a:rPr lang="en-US" sz="1800" dirty="0" smtClean="0"/>
            <a:t> </a:t>
          </a:r>
          <a:r>
            <a:rPr lang="en-US" sz="1800" dirty="0" err="1" smtClean="0"/>
            <a:t>hạng</a:t>
          </a:r>
          <a:r>
            <a:rPr lang="en-US" sz="1800" dirty="0" smtClean="0"/>
            <a:t> </a:t>
          </a:r>
          <a:r>
            <a:rPr lang="en-US" sz="1800" dirty="0" err="1" smtClean="0"/>
            <a:t>tập</a:t>
          </a:r>
          <a:r>
            <a:rPr lang="en-US" sz="1800" dirty="0" smtClean="0"/>
            <a:t> tin: </a:t>
          </a:r>
          <a:r>
            <a:rPr lang="en-US" sz="1800" b="0" dirty="0" err="1" smtClean="0"/>
            <a:t>Lucene</a:t>
          </a:r>
          <a:r>
            <a:rPr lang="en-US" sz="1800" b="0" dirty="0" smtClean="0"/>
            <a:t>, </a:t>
          </a:r>
          <a:r>
            <a:rPr lang="en-US" sz="1800" b="0" dirty="0" err="1" smtClean="0"/>
            <a:t>Thuật</a:t>
          </a:r>
          <a:r>
            <a:rPr lang="en-US" sz="1800" b="0" dirty="0" smtClean="0"/>
            <a:t> </a:t>
          </a:r>
          <a:r>
            <a:rPr lang="en-US" sz="1800" b="0" dirty="0" err="1" smtClean="0"/>
            <a:t>toán</a:t>
          </a:r>
          <a:r>
            <a:rPr lang="en-US" sz="1800" b="0" dirty="0" smtClean="0"/>
            <a:t> </a:t>
          </a:r>
          <a:r>
            <a:rPr lang="en-US" sz="1800" b="0" dirty="0" err="1" smtClean="0"/>
            <a:t>PageRank</a:t>
          </a:r>
          <a:r>
            <a:rPr lang="en-US" sz="1800" b="0" dirty="0" smtClean="0"/>
            <a:t>.</a:t>
          </a:r>
          <a:endParaRPr lang="vi-VN" sz="1800" b="0" dirty="0">
            <a:latin typeface="Arial" pitchFamily="34" charset="0"/>
            <a:cs typeface="Arial" pitchFamily="34" charset="0"/>
          </a:endParaRPr>
        </a:p>
      </dgm:t>
    </dgm:pt>
    <dgm:pt modelId="{D10CDB33-8282-4141-B36B-235D4B6E6D6A}" type="parTrans" cxnId="{B5CA4C44-DA70-4C2B-94F4-A44BF72346C4}">
      <dgm:prSet/>
      <dgm:spPr/>
      <dgm:t>
        <a:bodyPr/>
        <a:lstStyle/>
        <a:p>
          <a:endParaRPr lang="en-US"/>
        </a:p>
      </dgm:t>
    </dgm:pt>
    <dgm:pt modelId="{6256D5B4-DEEC-423D-A723-2AB57B7E6D97}" type="sibTrans" cxnId="{B5CA4C44-DA70-4C2B-94F4-A44BF72346C4}">
      <dgm:prSet/>
      <dgm:spPr/>
      <dgm:t>
        <a:bodyPr/>
        <a:lstStyle/>
        <a:p>
          <a:endParaRPr lang="en-US"/>
        </a:p>
      </dgm:t>
    </dgm:pt>
    <dgm:pt modelId="{AD1F26E5-2B76-4C00-9DAA-DB8448ABFB01}" type="pres">
      <dgm:prSet presAssocID="{CFBFB522-BA12-4BBC-80E7-640AE3F2C9A3}" presName="compositeShape" presStyleCnt="0">
        <dgm:presLayoutVars>
          <dgm:dir/>
          <dgm:resizeHandles/>
        </dgm:presLayoutVars>
      </dgm:prSet>
      <dgm:spPr/>
    </dgm:pt>
    <dgm:pt modelId="{AE344B83-8C07-49B5-A744-78C2750E7559}" type="pres">
      <dgm:prSet presAssocID="{CFBFB522-BA12-4BBC-80E7-640AE3F2C9A3}" presName="pyramid" presStyleLbl="node1" presStyleIdx="0" presStyleCnt="1" custScaleX="18253" custScaleY="11005"/>
      <dgm:spPr/>
    </dgm:pt>
    <dgm:pt modelId="{EC16B876-ED94-4E58-B3D5-B586C04621BE}" type="pres">
      <dgm:prSet presAssocID="{CFBFB522-BA12-4BBC-80E7-640AE3F2C9A3}" presName="theList" presStyleCnt="0"/>
      <dgm:spPr/>
    </dgm:pt>
    <dgm:pt modelId="{349AA5F6-5DA4-4CA3-B4B8-CED3709A2A66}" type="pres">
      <dgm:prSet presAssocID="{D295F53B-D525-4141-9056-7156720E479C}" presName="aNode" presStyleLbl="fgAcc1" presStyleIdx="0" presStyleCnt="3" custScaleX="212886" custScaleY="247204" custLinFactY="-32251" custLinFactNeighborX="14798" custLinFactNeighborY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vi-VN"/>
        </a:p>
      </dgm:t>
    </dgm:pt>
    <dgm:pt modelId="{8E280DD1-78D2-4423-9E62-0102AE4FAD05}" type="pres">
      <dgm:prSet presAssocID="{D295F53B-D525-4141-9056-7156720E479C}" presName="aSpace" presStyleCnt="0"/>
      <dgm:spPr/>
    </dgm:pt>
    <dgm:pt modelId="{46D1EE3B-6617-46C1-A908-929265A59894}" type="pres">
      <dgm:prSet presAssocID="{F0D1EC6F-3A95-44DF-87D5-F55A77BAE625}" presName="aNode" presStyleLbl="fgAcc1" presStyleIdx="1" presStyleCnt="3" custScaleX="214029" custScaleY="192704" custLinFactY="-14200" custLinFactNeighborX="14759" custLinFactNeighborY="-10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vi-VN"/>
        </a:p>
      </dgm:t>
    </dgm:pt>
    <dgm:pt modelId="{FFACFF27-1A13-48E0-913B-81B31754454F}" type="pres">
      <dgm:prSet presAssocID="{F0D1EC6F-3A95-44DF-87D5-F55A77BAE625}" presName="aSpace" presStyleCnt="0"/>
      <dgm:spPr/>
    </dgm:pt>
    <dgm:pt modelId="{B723D4E1-632D-4370-A3EE-001468B9F18D}" type="pres">
      <dgm:prSet presAssocID="{A3E571E6-09A6-4254-9533-B71911078589}" presName="aNode" presStyleLbl="fgAcc1" presStyleIdx="2" presStyleCnt="3" custScaleX="214029" custScaleY="109329" custLinFactNeighborX="14759" custLinFactNeighborY="-5076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6543323B-453E-4854-9B0B-3C016508B513}" type="pres">
      <dgm:prSet presAssocID="{A3E571E6-09A6-4254-9533-B71911078589}" presName="aSpace" presStyleCnt="0"/>
      <dgm:spPr/>
    </dgm:pt>
  </dgm:ptLst>
  <dgm:cxnLst>
    <dgm:cxn modelId="{8566B206-9750-4432-8634-A68C24A59F51}" type="presOf" srcId="{F0D1EC6F-3A95-44DF-87D5-F55A77BAE625}" destId="{46D1EE3B-6617-46C1-A908-929265A59894}" srcOrd="0" destOrd="0" presId="urn:microsoft.com/office/officeart/2005/8/layout/pyramid2"/>
    <dgm:cxn modelId="{4E6CF5BE-04D7-4A2E-BB22-C3622442CB57}" srcId="{CFBFB522-BA12-4BBC-80E7-640AE3F2C9A3}" destId="{D295F53B-D525-4141-9056-7156720E479C}" srcOrd="0" destOrd="0" parTransId="{305D405B-EF5A-4D02-97CA-CB708461E41F}" sibTransId="{FABFB391-D52E-414E-AB03-AD6C7F48CC8F}"/>
    <dgm:cxn modelId="{B5CA4C44-DA70-4C2B-94F4-A44BF72346C4}" srcId="{CFBFB522-BA12-4BBC-80E7-640AE3F2C9A3}" destId="{A3E571E6-09A6-4254-9533-B71911078589}" srcOrd="2" destOrd="0" parTransId="{D10CDB33-8282-4141-B36B-235D4B6E6D6A}" sibTransId="{6256D5B4-DEEC-423D-A723-2AB57B7E6D97}"/>
    <dgm:cxn modelId="{4BBA7A5F-AEEE-4B22-BA6D-C35D6DFDD64C}" type="presOf" srcId="{D295F53B-D525-4141-9056-7156720E479C}" destId="{349AA5F6-5DA4-4CA3-B4B8-CED3709A2A66}" srcOrd="0" destOrd="0" presId="urn:microsoft.com/office/officeart/2005/8/layout/pyramid2"/>
    <dgm:cxn modelId="{DA150DEB-9CBE-4F3F-900A-A899E53687CC}" type="presOf" srcId="{A3E571E6-09A6-4254-9533-B71911078589}" destId="{B723D4E1-632D-4370-A3EE-001468B9F18D}" srcOrd="0" destOrd="0" presId="urn:microsoft.com/office/officeart/2005/8/layout/pyramid2"/>
    <dgm:cxn modelId="{DD9778AA-5F45-412F-8DDC-518EE4E9BDE2}" srcId="{CFBFB522-BA12-4BBC-80E7-640AE3F2C9A3}" destId="{F0D1EC6F-3A95-44DF-87D5-F55A77BAE625}" srcOrd="1" destOrd="0" parTransId="{CC71EA53-DDCE-4904-914F-D0F447AC9B63}" sibTransId="{37E2FA70-080E-4D56-A31A-E136997679F9}"/>
    <dgm:cxn modelId="{7FFADD6E-6257-4978-B0C9-E8B52A981BE9}" type="presOf" srcId="{CFBFB522-BA12-4BBC-80E7-640AE3F2C9A3}" destId="{AD1F26E5-2B76-4C00-9DAA-DB8448ABFB01}" srcOrd="0" destOrd="0" presId="urn:microsoft.com/office/officeart/2005/8/layout/pyramid2"/>
    <dgm:cxn modelId="{427930F8-CAAC-40D1-81E3-6C37ADFEB5B1}" type="presParOf" srcId="{AD1F26E5-2B76-4C00-9DAA-DB8448ABFB01}" destId="{AE344B83-8C07-49B5-A744-78C2750E7559}" srcOrd="0" destOrd="0" presId="urn:microsoft.com/office/officeart/2005/8/layout/pyramid2"/>
    <dgm:cxn modelId="{0DBBC1EF-BD1C-4945-A80F-A33F1C85949E}" type="presParOf" srcId="{AD1F26E5-2B76-4C00-9DAA-DB8448ABFB01}" destId="{EC16B876-ED94-4E58-B3D5-B586C04621BE}" srcOrd="1" destOrd="0" presId="urn:microsoft.com/office/officeart/2005/8/layout/pyramid2"/>
    <dgm:cxn modelId="{D3B57878-2621-482A-A47B-4DAE69883451}" type="presParOf" srcId="{EC16B876-ED94-4E58-B3D5-B586C04621BE}" destId="{349AA5F6-5DA4-4CA3-B4B8-CED3709A2A66}" srcOrd="0" destOrd="0" presId="urn:microsoft.com/office/officeart/2005/8/layout/pyramid2"/>
    <dgm:cxn modelId="{10A1F1F0-1AEC-402B-A316-2083E0826C7F}" type="presParOf" srcId="{EC16B876-ED94-4E58-B3D5-B586C04621BE}" destId="{8E280DD1-78D2-4423-9E62-0102AE4FAD05}" srcOrd="1" destOrd="0" presId="urn:microsoft.com/office/officeart/2005/8/layout/pyramid2"/>
    <dgm:cxn modelId="{2FE2A5CD-FD77-42CD-A529-6FAEB2BCBDD5}" type="presParOf" srcId="{EC16B876-ED94-4E58-B3D5-B586C04621BE}" destId="{46D1EE3B-6617-46C1-A908-929265A59894}" srcOrd="2" destOrd="0" presId="urn:microsoft.com/office/officeart/2005/8/layout/pyramid2"/>
    <dgm:cxn modelId="{35DF1915-5528-4E03-9AD3-701D5A8311E9}" type="presParOf" srcId="{EC16B876-ED94-4E58-B3D5-B586C04621BE}" destId="{FFACFF27-1A13-48E0-913B-81B31754454F}" srcOrd="3" destOrd="0" presId="urn:microsoft.com/office/officeart/2005/8/layout/pyramid2"/>
    <dgm:cxn modelId="{5CD44037-925A-4D62-B027-8F462CFCF886}" type="presParOf" srcId="{EC16B876-ED94-4E58-B3D5-B586C04621BE}" destId="{B723D4E1-632D-4370-A3EE-001468B9F18D}" srcOrd="4" destOrd="0" presId="urn:microsoft.com/office/officeart/2005/8/layout/pyramid2"/>
    <dgm:cxn modelId="{619F01FB-E17F-443B-8DCB-8FEF56BAF603}" type="presParOf" srcId="{EC16B876-ED94-4E58-B3D5-B586C04621BE}" destId="{6543323B-453E-4854-9B0B-3C016508B513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BFB522-BA12-4BBC-80E7-640AE3F2C9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82EB978-73FE-4024-96A3-E530D6AC371F}">
      <dgm:prSet phldrT="[Text]" custT="1"/>
      <dgm:spPr>
        <a:solidFill>
          <a:srgbClr val="DDEBCF">
            <a:alpha val="24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b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narrower r</a:t>
          </a:r>
          <a:r>
            <a:rPr lang="en-US" sz="2000" baseline="-25000" dirty="0" smtClean="0"/>
            <a:t>2</a:t>
          </a:r>
          <a:r>
            <a:rPr lang="en-US" sz="2000" baseline="30000" dirty="0" smtClean="0"/>
            <a:t>-1 </a:t>
          </a:r>
          <a:r>
            <a:rPr lang="en-US" sz="2000" dirty="0" smtClean="0"/>
            <a:t> so </a:t>
          </a:r>
          <a:r>
            <a:rPr lang="en-US" sz="2000" dirty="0" err="1" smtClean="0"/>
            <a:t>với</a:t>
          </a:r>
          <a:r>
            <a:rPr lang="en-US" sz="2000" dirty="0" smtClean="0"/>
            <a:t> a. </a:t>
          </a:r>
          <a:r>
            <a:rPr lang="en-US" sz="2000" dirty="0" err="1" smtClean="0"/>
            <a:t>Ngược</a:t>
          </a:r>
          <a:r>
            <a:rPr lang="en-US" sz="2000" dirty="0" smtClean="0"/>
            <a:t>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b="1" dirty="0" smtClean="0">
              <a:solidFill>
                <a:schemeClr val="accent1">
                  <a:lumMod val="75000"/>
                </a:schemeClr>
              </a:solidFill>
            </a:rPr>
            <a:t>broader</a:t>
          </a:r>
          <a:endParaRPr lang="vi-VN" sz="2000" b="0" i="0" u="none" dirty="0">
            <a:solidFill>
              <a:schemeClr val="accent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15344105-72EA-4AC3-9171-399E369BCAA0}" type="parTrans" cxnId="{0354F2B3-8C74-4F04-A24D-C8155007015F}">
      <dgm:prSet/>
      <dgm:spPr/>
      <dgm:t>
        <a:bodyPr/>
        <a:lstStyle/>
        <a:p>
          <a:endParaRPr lang="vi-VN"/>
        </a:p>
      </dgm:t>
    </dgm:pt>
    <dgm:pt modelId="{16578780-0B39-47D3-B40E-F7B8C011B3A6}" type="sibTrans" cxnId="{0354F2B3-8C74-4F04-A24D-C8155007015F}">
      <dgm:prSet/>
      <dgm:spPr/>
      <dgm:t>
        <a:bodyPr/>
        <a:lstStyle/>
        <a:p>
          <a:endParaRPr lang="vi-VN"/>
        </a:p>
      </dgm:t>
    </dgm:pt>
    <dgm:pt modelId="{F0D1EC6F-3A95-44DF-87D5-F55A77BAE625}">
      <dgm:prSet phldrT="[Text]" custT="1"/>
      <dgm:spPr>
        <a:solidFill>
          <a:srgbClr val="DDEBCF">
            <a:alpha val="26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broader (</a:t>
          </a:r>
          <a:r>
            <a:rPr lang="en-US" sz="2000" b="1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r</a:t>
          </a:r>
          <a:r>
            <a:rPr lang="en-US" sz="2000" b="1" baseline="-25000" dirty="0" smtClean="0">
              <a:solidFill>
                <a:schemeClr val="accent6">
                  <a:lumMod val="40000"/>
                  <a:lumOff val="60000"/>
                </a:schemeClr>
              </a:solidFill>
            </a:rPr>
            <a:t>2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bao</a:t>
          </a:r>
          <a:r>
            <a:rPr lang="en-US" sz="2000" dirty="0" smtClean="0"/>
            <a:t> </a:t>
          </a:r>
          <a:r>
            <a:rPr lang="en-US" sz="2000" dirty="0" err="1" smtClean="0"/>
            <a:t>hàm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, </a:t>
          </a:r>
          <a:r>
            <a:rPr lang="en-US" sz="2000" dirty="0" err="1" smtClean="0"/>
            <a:t>hoặc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thể</a:t>
          </a:r>
          <a:r>
            <a:rPr lang="en-US" sz="2000" dirty="0" smtClean="0"/>
            <a:t> </a:t>
          </a:r>
          <a:r>
            <a:rPr lang="en-US" sz="2000" dirty="0" err="1" smtClean="0"/>
            <a:t>hiểu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rộng</a:t>
          </a:r>
          <a:r>
            <a:rPr lang="en-US" sz="2000" dirty="0" smtClean="0"/>
            <a:t> </a:t>
          </a:r>
          <a:r>
            <a:rPr lang="en-US" sz="2000" dirty="0" err="1" smtClean="0"/>
            <a:t>hơn</a:t>
          </a:r>
          <a:r>
            <a:rPr lang="en-US" sz="2000" dirty="0" smtClean="0"/>
            <a:t> so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trong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ngữ</a:t>
          </a:r>
          <a:r>
            <a:rPr lang="en-US" sz="2000" dirty="0" smtClean="0"/>
            <a:t> </a:t>
          </a:r>
          <a:r>
            <a:rPr lang="en-US" sz="2000" dirty="0" err="1" smtClean="0"/>
            <a:t>cảnh</a:t>
          </a:r>
          <a:r>
            <a:rPr lang="en-US" sz="2000" dirty="0" smtClean="0"/>
            <a:t> </a:t>
          </a:r>
          <a:r>
            <a:rPr lang="en-US" sz="2000" dirty="0" err="1" smtClean="0"/>
            <a:t>đang</a:t>
          </a:r>
          <a:r>
            <a:rPr lang="en-US" sz="2000" dirty="0" smtClean="0"/>
            <a:t> </a:t>
          </a:r>
          <a:r>
            <a:rPr lang="en-US" sz="2000" dirty="0" err="1" smtClean="0"/>
            <a:t>xét</a:t>
          </a:r>
          <a:r>
            <a:rPr lang="en-US" sz="2000" dirty="0" smtClean="0"/>
            <a:t>.</a:t>
          </a:r>
          <a:endParaRPr lang="vi-VN" sz="2000" b="0" i="0" dirty="0">
            <a:latin typeface="Arial" pitchFamily="34" charset="0"/>
            <a:cs typeface="Arial" pitchFamily="34" charset="0"/>
          </a:endParaRPr>
        </a:p>
      </dgm:t>
    </dgm:pt>
    <dgm:pt modelId="{37E2FA70-080E-4D56-A31A-E136997679F9}" type="sibTrans" cxnId="{DD9778AA-5F45-412F-8DDC-518EE4E9BDE2}">
      <dgm:prSet/>
      <dgm:spPr/>
      <dgm:t>
        <a:bodyPr/>
        <a:lstStyle/>
        <a:p>
          <a:endParaRPr lang="vi-VN"/>
        </a:p>
      </dgm:t>
    </dgm:pt>
    <dgm:pt modelId="{CC71EA53-DDCE-4904-914F-D0F447AC9B63}" type="parTrans" cxnId="{DD9778AA-5F45-412F-8DDC-518EE4E9BDE2}">
      <dgm:prSet/>
      <dgm:spPr/>
      <dgm:t>
        <a:bodyPr/>
        <a:lstStyle/>
        <a:p>
          <a:endParaRPr lang="vi-VN"/>
        </a:p>
      </dgm:t>
    </dgm:pt>
    <dgm:pt modelId="{D295F53B-D525-4141-9056-7156720E479C}">
      <dgm:prSet phldrT="[Text]" custT="1"/>
      <dgm:spPr>
        <a:solidFill>
          <a:srgbClr val="DDEBCF">
            <a:alpha val="25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b="1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</a:t>
          </a:r>
          <a:r>
            <a:rPr lang="en-US" sz="2000" dirty="0" err="1" smtClean="0"/>
            <a:t>cùng</a:t>
          </a:r>
          <a:r>
            <a:rPr lang="en-US" sz="2000" dirty="0" smtClean="0"/>
            <a:t> </a:t>
          </a:r>
          <a:r>
            <a:rPr lang="en-US" sz="2000" dirty="0" err="1" smtClean="0"/>
            <a:t>lớp</a:t>
          </a:r>
          <a:r>
            <a:rPr lang="en-US" sz="2000" dirty="0" smtClean="0"/>
            <a:t> (</a:t>
          </a:r>
          <a:r>
            <a:rPr lang="en-US" sz="2000" b="1" dirty="0" smtClean="0">
              <a:solidFill>
                <a:srgbClr val="FFFF00"/>
              </a:solidFill>
            </a:rPr>
            <a:t>r</a:t>
          </a:r>
          <a:r>
            <a:rPr lang="en-US" sz="2000" b="1" baseline="-25000" dirty="0" smtClean="0">
              <a:solidFill>
                <a:srgbClr val="FFFF00"/>
              </a:solidFill>
            </a:rPr>
            <a:t>1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b="1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C</a:t>
          </a:r>
          <a:r>
            <a:rPr lang="en-US" sz="2000" baseline="-25000" dirty="0" err="1" smtClean="0"/>
            <a:t>i</a:t>
          </a:r>
          <a:r>
            <a:rPr lang="en-US" sz="2000" dirty="0" smtClean="0"/>
            <a:t> </a:t>
          </a:r>
          <a:r>
            <a:rPr lang="en-US" sz="2000" dirty="0" err="1" smtClean="0"/>
            <a:t>sao</a:t>
          </a:r>
          <a:r>
            <a:rPr lang="en-US" sz="2000" dirty="0" smtClean="0"/>
            <a:t> </a:t>
          </a:r>
          <a:r>
            <a:rPr lang="en-US" sz="2000" dirty="0" err="1" smtClean="0"/>
            <a:t>cho</a:t>
          </a:r>
          <a:r>
            <a:rPr lang="en-US" sz="2000" dirty="0" smtClean="0"/>
            <a:t> a </a:t>
          </a:r>
          <a:r>
            <a:rPr lang="en-US" sz="2000" dirty="0" smtClean="0">
              <a:sym typeface="Symbol" pitchFamily="18" charset="2"/>
            </a:rPr>
            <a:t></a:t>
          </a:r>
          <a:r>
            <a:rPr lang="en-US" sz="2000" dirty="0" smtClean="0"/>
            <a:t> </a:t>
          </a:r>
          <a:r>
            <a:rPr lang="en-US" sz="2000" dirty="0" err="1" smtClean="0"/>
            <a:t>C</a:t>
          </a:r>
          <a:r>
            <a:rPr lang="en-US" sz="2000" baseline="-25000" dirty="0" err="1" smtClean="0"/>
            <a:t>i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b </a:t>
          </a:r>
          <a:r>
            <a:rPr lang="en-US" sz="2000" dirty="0" smtClean="0">
              <a:sym typeface="Symbol" pitchFamily="18" charset="2"/>
            </a:rPr>
            <a:t></a:t>
          </a:r>
          <a:r>
            <a:rPr lang="en-US" sz="2000" dirty="0" smtClean="0"/>
            <a:t> </a:t>
          </a:r>
          <a:r>
            <a:rPr lang="en-US" sz="2000" dirty="0" err="1" smtClean="0"/>
            <a:t>C</a:t>
          </a:r>
          <a:r>
            <a:rPr lang="en-US" sz="2000" baseline="-25000" dirty="0" err="1" smtClean="0"/>
            <a:t>i</a:t>
          </a:r>
          <a:endParaRPr lang="vi-VN" sz="2000" b="0" i="0" u="none" dirty="0">
            <a:latin typeface="Arial" pitchFamily="34" charset="0"/>
            <a:cs typeface="Arial" pitchFamily="34" charset="0"/>
          </a:endParaRPr>
        </a:p>
      </dgm:t>
    </dgm:pt>
    <dgm:pt modelId="{FABFB391-D52E-414E-AB03-AD6C7F48CC8F}" type="sibTrans" cxnId="{4E6CF5BE-04D7-4A2E-BB22-C3622442CB57}">
      <dgm:prSet/>
      <dgm:spPr/>
      <dgm:t>
        <a:bodyPr/>
        <a:lstStyle/>
        <a:p>
          <a:endParaRPr lang="vi-VN"/>
        </a:p>
      </dgm:t>
    </dgm:pt>
    <dgm:pt modelId="{305D405B-EF5A-4D02-97CA-CB708461E41F}" type="parTrans" cxnId="{4E6CF5BE-04D7-4A2E-BB22-C3622442CB57}">
      <dgm:prSet/>
      <dgm:spPr/>
      <dgm:t>
        <a:bodyPr/>
        <a:lstStyle/>
        <a:p>
          <a:endParaRPr lang="vi-VN"/>
        </a:p>
      </dgm:t>
    </dgm:pt>
    <dgm:pt modelId="{AD1F26E5-2B76-4C00-9DAA-DB8448ABFB01}" type="pres">
      <dgm:prSet presAssocID="{CFBFB522-BA12-4BBC-80E7-640AE3F2C9A3}" presName="compositeShape" presStyleCnt="0">
        <dgm:presLayoutVars>
          <dgm:dir/>
          <dgm:resizeHandles/>
        </dgm:presLayoutVars>
      </dgm:prSet>
      <dgm:spPr/>
    </dgm:pt>
    <dgm:pt modelId="{AE344B83-8C07-49B5-A744-78C2750E7559}" type="pres">
      <dgm:prSet presAssocID="{CFBFB522-BA12-4BBC-80E7-640AE3F2C9A3}" presName="pyramid" presStyleLbl="node1" presStyleIdx="0" presStyleCnt="1" custScaleX="36082" custScaleY="25312" custLinFactNeighborX="-32192" custLinFactNeighborY="-30645"/>
      <dgm:spPr>
        <a:prstGeom prst="diamond">
          <a:avLst/>
        </a:prstGeom>
        <a:solidFill>
          <a:srgbClr val="92D050">
            <a:alpha val="68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C16B876-ED94-4E58-B3D5-B586C04621BE}" type="pres">
      <dgm:prSet presAssocID="{CFBFB522-BA12-4BBC-80E7-640AE3F2C9A3}" presName="theList" presStyleCnt="0"/>
      <dgm:spPr/>
    </dgm:pt>
    <dgm:pt modelId="{349AA5F6-5DA4-4CA3-B4B8-CED3709A2A66}" type="pres">
      <dgm:prSet presAssocID="{D295F53B-D525-4141-9056-7156720E479C}" presName="aNode" presStyleLbl="fgAcc1" presStyleIdx="0" presStyleCnt="3" custScaleX="184621" custScaleY="163076" custLinFactY="-8599" custLinFactNeighborX="18332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8E280DD1-78D2-4423-9E62-0102AE4FAD05}" type="pres">
      <dgm:prSet presAssocID="{D295F53B-D525-4141-9056-7156720E479C}" presName="aSpace" presStyleCnt="0"/>
      <dgm:spPr/>
    </dgm:pt>
    <dgm:pt modelId="{46D1EE3B-6617-46C1-A908-929265A59894}" type="pres">
      <dgm:prSet presAssocID="{F0D1EC6F-3A95-44DF-87D5-F55A77BAE625}" presName="aNode" presStyleLbl="fgAcc1" presStyleIdx="1" presStyleCnt="3" custScaleX="185093" custScaleY="190593" custLinFactNeighborX="18974" custLinFactNeighborY="-1398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FFACFF27-1A13-48E0-913B-81B31754454F}" type="pres">
      <dgm:prSet presAssocID="{F0D1EC6F-3A95-44DF-87D5-F55A77BAE625}" presName="aSpace" presStyleCnt="0"/>
      <dgm:spPr/>
    </dgm:pt>
    <dgm:pt modelId="{67408AAC-6198-47E4-84B4-51AF29DEF709}" type="pres">
      <dgm:prSet presAssocID="{182EB978-73FE-4024-96A3-E530D6AC371F}" presName="aNode" presStyleLbl="fgAcc1" presStyleIdx="2" presStyleCnt="3" custScaleX="184621" custScaleY="177792" custLinFactNeighborX="18332" custLinFactNeighborY="905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26F6321-3996-46EC-9101-301C8C4E5AE7}" type="pres">
      <dgm:prSet presAssocID="{182EB978-73FE-4024-96A3-E530D6AC371F}" presName="aSpace" presStyleCnt="0"/>
      <dgm:spPr/>
    </dgm:pt>
  </dgm:ptLst>
  <dgm:cxnLst>
    <dgm:cxn modelId="{F7D9F51C-F8CB-4FED-A73D-08C57D4013CF}" type="presOf" srcId="{D295F53B-D525-4141-9056-7156720E479C}" destId="{349AA5F6-5DA4-4CA3-B4B8-CED3709A2A66}" srcOrd="0" destOrd="0" presId="urn:microsoft.com/office/officeart/2005/8/layout/pyramid2"/>
    <dgm:cxn modelId="{4E6CF5BE-04D7-4A2E-BB22-C3622442CB57}" srcId="{CFBFB522-BA12-4BBC-80E7-640AE3F2C9A3}" destId="{D295F53B-D525-4141-9056-7156720E479C}" srcOrd="0" destOrd="0" parTransId="{305D405B-EF5A-4D02-97CA-CB708461E41F}" sibTransId="{FABFB391-D52E-414E-AB03-AD6C7F48CC8F}"/>
    <dgm:cxn modelId="{F97BF7D0-E25D-4747-B2A1-45ECB542F0AE}" type="presOf" srcId="{182EB978-73FE-4024-96A3-E530D6AC371F}" destId="{67408AAC-6198-47E4-84B4-51AF29DEF709}" srcOrd="0" destOrd="0" presId="urn:microsoft.com/office/officeart/2005/8/layout/pyramid2"/>
    <dgm:cxn modelId="{91F86990-F850-4514-8C62-F04D207A84AF}" type="presOf" srcId="{CFBFB522-BA12-4BBC-80E7-640AE3F2C9A3}" destId="{AD1F26E5-2B76-4C00-9DAA-DB8448ABFB01}" srcOrd="0" destOrd="0" presId="urn:microsoft.com/office/officeart/2005/8/layout/pyramid2"/>
    <dgm:cxn modelId="{DD9778AA-5F45-412F-8DDC-518EE4E9BDE2}" srcId="{CFBFB522-BA12-4BBC-80E7-640AE3F2C9A3}" destId="{F0D1EC6F-3A95-44DF-87D5-F55A77BAE625}" srcOrd="1" destOrd="0" parTransId="{CC71EA53-DDCE-4904-914F-D0F447AC9B63}" sibTransId="{37E2FA70-080E-4D56-A31A-E136997679F9}"/>
    <dgm:cxn modelId="{CCB3B9FC-40C1-4E5A-A98D-E47C5A35DDD5}" type="presOf" srcId="{F0D1EC6F-3A95-44DF-87D5-F55A77BAE625}" destId="{46D1EE3B-6617-46C1-A908-929265A59894}" srcOrd="0" destOrd="0" presId="urn:microsoft.com/office/officeart/2005/8/layout/pyramid2"/>
    <dgm:cxn modelId="{0354F2B3-8C74-4F04-A24D-C8155007015F}" srcId="{CFBFB522-BA12-4BBC-80E7-640AE3F2C9A3}" destId="{182EB978-73FE-4024-96A3-E530D6AC371F}" srcOrd="2" destOrd="0" parTransId="{15344105-72EA-4AC3-9171-399E369BCAA0}" sibTransId="{16578780-0B39-47D3-B40E-F7B8C011B3A6}"/>
    <dgm:cxn modelId="{40139220-6C39-4225-9FDB-6C8E319A4BB0}" type="presParOf" srcId="{AD1F26E5-2B76-4C00-9DAA-DB8448ABFB01}" destId="{AE344B83-8C07-49B5-A744-78C2750E7559}" srcOrd="0" destOrd="0" presId="urn:microsoft.com/office/officeart/2005/8/layout/pyramid2"/>
    <dgm:cxn modelId="{D4C2CE94-B328-4D6C-B10B-3C37DDBB510D}" type="presParOf" srcId="{AD1F26E5-2B76-4C00-9DAA-DB8448ABFB01}" destId="{EC16B876-ED94-4E58-B3D5-B586C04621BE}" srcOrd="1" destOrd="0" presId="urn:microsoft.com/office/officeart/2005/8/layout/pyramid2"/>
    <dgm:cxn modelId="{DBA52D0B-6302-42E8-BF58-A35E0BCB7072}" type="presParOf" srcId="{EC16B876-ED94-4E58-B3D5-B586C04621BE}" destId="{349AA5F6-5DA4-4CA3-B4B8-CED3709A2A66}" srcOrd="0" destOrd="0" presId="urn:microsoft.com/office/officeart/2005/8/layout/pyramid2"/>
    <dgm:cxn modelId="{E4F06BE9-258C-4F79-8D1E-689CB7E440E8}" type="presParOf" srcId="{EC16B876-ED94-4E58-B3D5-B586C04621BE}" destId="{8E280DD1-78D2-4423-9E62-0102AE4FAD05}" srcOrd="1" destOrd="0" presId="urn:microsoft.com/office/officeart/2005/8/layout/pyramid2"/>
    <dgm:cxn modelId="{901B4D2D-A812-4156-8CCB-63E59DACBB46}" type="presParOf" srcId="{EC16B876-ED94-4E58-B3D5-B586C04621BE}" destId="{46D1EE3B-6617-46C1-A908-929265A59894}" srcOrd="2" destOrd="0" presId="urn:microsoft.com/office/officeart/2005/8/layout/pyramid2"/>
    <dgm:cxn modelId="{74621A2C-8C12-4FE5-80DF-13862A782649}" type="presParOf" srcId="{EC16B876-ED94-4E58-B3D5-B586C04621BE}" destId="{FFACFF27-1A13-48E0-913B-81B31754454F}" srcOrd="3" destOrd="0" presId="urn:microsoft.com/office/officeart/2005/8/layout/pyramid2"/>
    <dgm:cxn modelId="{38E3ECFD-7C34-4140-B557-3B784918EBD8}" type="presParOf" srcId="{EC16B876-ED94-4E58-B3D5-B586C04621BE}" destId="{67408AAC-6198-47E4-84B4-51AF29DEF709}" srcOrd="4" destOrd="0" presId="urn:microsoft.com/office/officeart/2005/8/layout/pyramid2"/>
    <dgm:cxn modelId="{6AAD4486-2FA4-4A7A-89D5-FBFA4E8A252B}" type="presParOf" srcId="{EC16B876-ED94-4E58-B3D5-B586C04621BE}" destId="{D26F6321-3996-46EC-9101-301C8C4E5A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BFB522-BA12-4BBC-80E7-640AE3F2C9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182EB978-73FE-4024-96A3-E530D6AC371F}">
      <dgm:prSet phldrT="[Text]" custT="1"/>
      <dgm:spPr>
        <a:solidFill>
          <a:srgbClr val="DDEBCF">
            <a:alpha val="24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a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liên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related (</a:t>
          </a:r>
          <a:r>
            <a:rPr lang="en-US" sz="2000" b="1" dirty="0" smtClean="0">
              <a:solidFill>
                <a:srgbClr val="00FFFF"/>
              </a:solidFill>
            </a:rPr>
            <a:t>r</a:t>
          </a:r>
          <a:r>
            <a:rPr lang="en-US" sz="2000" b="1" baseline="-25000" dirty="0" smtClean="0">
              <a:solidFill>
                <a:srgbClr val="00FFFF"/>
              </a:solidFill>
            </a:rPr>
            <a:t>6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b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  <a:r>
            <a:rPr lang="en-US" sz="2000" dirty="0" err="1" smtClean="0"/>
            <a:t>đó</a:t>
          </a:r>
          <a:r>
            <a:rPr lang="en-US" sz="2000" dirty="0" smtClean="0"/>
            <a:t> </a:t>
          </a:r>
          <a:r>
            <a:rPr lang="en-US" sz="2000" dirty="0" err="1" smtClean="0"/>
            <a:t>được</a:t>
          </a:r>
          <a:r>
            <a:rPr lang="en-US" sz="2000" dirty="0" smtClean="0"/>
            <a:t> </a:t>
          </a:r>
          <a:r>
            <a:rPr lang="en-US" sz="2000" dirty="0" err="1" smtClean="0"/>
            <a:t>liệt</a:t>
          </a:r>
          <a:r>
            <a:rPr lang="en-US" sz="2000" dirty="0" smtClean="0"/>
            <a:t> </a:t>
          </a:r>
          <a:r>
            <a:rPr lang="en-US" sz="2000" dirty="0" err="1" smtClean="0"/>
            <a:t>kê</a:t>
          </a:r>
          <a:r>
            <a:rPr lang="en-US" sz="2000" dirty="0" smtClean="0"/>
            <a:t> </a:t>
          </a:r>
          <a:r>
            <a:rPr lang="en-US" sz="2000" dirty="0" err="1" smtClean="0"/>
            <a:t>tại</a:t>
          </a:r>
          <a:r>
            <a:rPr lang="en-US" sz="2000" dirty="0" smtClean="0"/>
            <a:t> web (www.webopedia.com).</a:t>
          </a:r>
          <a:endParaRPr lang="vi-VN" sz="2000" b="0" i="0" u="none" dirty="0">
            <a:solidFill>
              <a:schemeClr val="accent1">
                <a:lumMod val="75000"/>
              </a:schemeClr>
            </a:solidFill>
            <a:latin typeface="Arial" pitchFamily="34" charset="0"/>
            <a:cs typeface="Arial" pitchFamily="34" charset="0"/>
          </a:endParaRPr>
        </a:p>
      </dgm:t>
    </dgm:pt>
    <dgm:pt modelId="{15344105-72EA-4AC3-9171-399E369BCAA0}" type="parTrans" cxnId="{0354F2B3-8C74-4F04-A24D-C8155007015F}">
      <dgm:prSet/>
      <dgm:spPr/>
      <dgm:t>
        <a:bodyPr/>
        <a:lstStyle/>
        <a:p>
          <a:endParaRPr lang="vi-VN"/>
        </a:p>
      </dgm:t>
    </dgm:pt>
    <dgm:pt modelId="{16578780-0B39-47D3-B40E-F7B8C011B3A6}" type="sibTrans" cxnId="{0354F2B3-8C74-4F04-A24D-C8155007015F}">
      <dgm:prSet/>
      <dgm:spPr/>
      <dgm:t>
        <a:bodyPr/>
        <a:lstStyle/>
        <a:p>
          <a:endParaRPr lang="vi-VN"/>
        </a:p>
      </dgm:t>
    </dgm:pt>
    <dgm:pt modelId="{F0D1EC6F-3A95-44DF-87D5-F55A77BAE625}">
      <dgm:prSet phldrT="[Text]" custT="1"/>
      <dgm:spPr>
        <a:solidFill>
          <a:srgbClr val="DDEBCF">
            <a:alpha val="26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gần</a:t>
          </a:r>
          <a:r>
            <a:rPr lang="en-US" sz="2000" dirty="0" smtClean="0"/>
            <a:t> </a:t>
          </a:r>
          <a:r>
            <a:rPr lang="en-US" sz="2000" dirty="0" err="1" smtClean="0"/>
            <a:t>nghĩa</a:t>
          </a:r>
          <a:r>
            <a:rPr lang="en-US" sz="2000" dirty="0" smtClean="0"/>
            <a:t> (</a:t>
          </a:r>
          <a:r>
            <a:rPr lang="en-US" sz="2000" b="1" dirty="0" smtClean="0">
              <a:solidFill>
                <a:srgbClr val="FFFF00"/>
              </a:solidFill>
            </a:rPr>
            <a:t>r</a:t>
          </a:r>
          <a:r>
            <a:rPr lang="en-US" sz="2000" b="1" baseline="-25000" dirty="0" smtClean="0">
              <a:solidFill>
                <a:srgbClr val="FFFF00"/>
              </a:solidFill>
            </a:rPr>
            <a:t>4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  <a:r>
            <a:rPr lang="en-US" sz="2000" dirty="0" err="1" smtClean="0"/>
            <a:t>trong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ngữ</a:t>
          </a:r>
          <a:r>
            <a:rPr lang="en-US" sz="2000" dirty="0" smtClean="0"/>
            <a:t> </a:t>
          </a:r>
          <a:r>
            <a:rPr lang="en-US" sz="2000" dirty="0" err="1" smtClean="0"/>
            <a:t>cảnh</a:t>
          </a:r>
          <a:r>
            <a:rPr lang="en-US" sz="2000" dirty="0" smtClean="0"/>
            <a:t> </a:t>
          </a:r>
          <a:r>
            <a:rPr lang="en-US" sz="2000" dirty="0" err="1" smtClean="0"/>
            <a:t>đang</a:t>
          </a:r>
          <a:r>
            <a:rPr lang="en-US" sz="2000" dirty="0" smtClean="0"/>
            <a:t> </a:t>
          </a:r>
          <a:r>
            <a:rPr lang="en-US" sz="2000" dirty="0" err="1" smtClean="0"/>
            <a:t>xét</a:t>
          </a:r>
          <a:r>
            <a:rPr lang="en-US" sz="2000" dirty="0" smtClean="0"/>
            <a:t> </a:t>
          </a:r>
          <a:r>
            <a:rPr lang="en-US" sz="2000" dirty="0" err="1" smtClean="0"/>
            <a:t>ta</a:t>
          </a:r>
          <a:r>
            <a:rPr lang="en-US" sz="2000" dirty="0" smtClean="0"/>
            <a:t> </a:t>
          </a:r>
          <a:r>
            <a:rPr lang="en-US" sz="2000" dirty="0" err="1" smtClean="0"/>
            <a:t>đều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hai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cùng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, </a:t>
          </a:r>
          <a:r>
            <a:rPr lang="en-US" sz="2000" dirty="0" err="1" smtClean="0"/>
            <a:t>hoặc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của</a:t>
          </a:r>
          <a:r>
            <a:rPr lang="en-US" sz="2000" dirty="0" smtClean="0"/>
            <a:t> </a:t>
          </a:r>
          <a:r>
            <a:rPr lang="en-US" sz="2000" dirty="0" err="1" smtClean="0"/>
            <a:t>chúng</a:t>
          </a:r>
          <a:r>
            <a:rPr lang="en-US" sz="2000" dirty="0" smtClean="0"/>
            <a:t> </a:t>
          </a:r>
          <a:r>
            <a:rPr lang="en-US" sz="2000" dirty="0" err="1" smtClean="0"/>
            <a:t>gần</a:t>
          </a:r>
          <a:r>
            <a:rPr lang="en-US" sz="2000" dirty="0" smtClean="0"/>
            <a:t> </a:t>
          </a:r>
          <a:r>
            <a:rPr lang="en-US" sz="2000" dirty="0" err="1" smtClean="0"/>
            <a:t>giống</a:t>
          </a:r>
          <a:r>
            <a:rPr lang="en-US" sz="2000" dirty="0" smtClean="0"/>
            <a:t> </a:t>
          </a:r>
          <a:r>
            <a:rPr lang="en-US" sz="2000" dirty="0" err="1" smtClean="0"/>
            <a:t>nhau</a:t>
          </a:r>
          <a:endParaRPr lang="vi-VN" sz="2000" b="0" i="0" dirty="0">
            <a:latin typeface="Arial" pitchFamily="34" charset="0"/>
            <a:cs typeface="Arial" pitchFamily="34" charset="0"/>
          </a:endParaRPr>
        </a:p>
      </dgm:t>
    </dgm:pt>
    <dgm:pt modelId="{37E2FA70-080E-4D56-A31A-E136997679F9}" type="sibTrans" cxnId="{DD9778AA-5F45-412F-8DDC-518EE4E9BDE2}">
      <dgm:prSet/>
      <dgm:spPr/>
      <dgm:t>
        <a:bodyPr/>
        <a:lstStyle/>
        <a:p>
          <a:endParaRPr lang="vi-VN"/>
        </a:p>
      </dgm:t>
    </dgm:pt>
    <dgm:pt modelId="{CC71EA53-DDCE-4904-914F-D0F447AC9B63}" type="parTrans" cxnId="{DD9778AA-5F45-412F-8DDC-518EE4E9BDE2}">
      <dgm:prSet/>
      <dgm:spPr/>
      <dgm:t>
        <a:bodyPr/>
        <a:lstStyle/>
        <a:p>
          <a:endParaRPr lang="vi-VN"/>
        </a:p>
      </dgm:t>
    </dgm:pt>
    <dgm:pt modelId="{D295F53B-D525-4141-9056-7156720E479C}">
      <dgm:prSet phldrT="[Text]" custT="1"/>
      <dgm:spPr>
        <a:solidFill>
          <a:srgbClr val="DDEBCF">
            <a:alpha val="25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</a:t>
          </a:r>
          <a:r>
            <a:rPr lang="en-US" sz="2000" dirty="0" err="1" smtClean="0"/>
            <a:t>đồng</a:t>
          </a:r>
          <a:r>
            <a:rPr lang="en-US" sz="2000" dirty="0" smtClean="0"/>
            <a:t> </a:t>
          </a:r>
          <a:r>
            <a:rPr lang="en-US" sz="2000" dirty="0" err="1" smtClean="0"/>
            <a:t>nghĩa</a:t>
          </a:r>
          <a:r>
            <a:rPr lang="en-US" sz="2000" dirty="0" smtClean="0"/>
            <a:t> (</a:t>
          </a:r>
          <a:r>
            <a:rPr lang="en-US" sz="2000" b="1" dirty="0" smtClean="0">
              <a:solidFill>
                <a:srgbClr val="00FF99"/>
              </a:solidFill>
            </a:rPr>
            <a:t>r</a:t>
          </a:r>
          <a:r>
            <a:rPr lang="en-US" sz="2000" b="1" baseline="-25000" dirty="0" smtClean="0">
              <a:solidFill>
                <a:srgbClr val="00FF99"/>
              </a:solidFill>
            </a:rPr>
            <a:t>3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  <a:r>
            <a:rPr lang="en-US" sz="2000" dirty="0" err="1" smtClean="0"/>
            <a:t>trong</a:t>
          </a:r>
          <a:r>
            <a:rPr lang="en-US" sz="2000" dirty="0" smtClean="0"/>
            <a:t> </a:t>
          </a:r>
          <a:r>
            <a:rPr lang="en-US" sz="2000" dirty="0" err="1" smtClean="0"/>
            <a:t>một</a:t>
          </a:r>
          <a:r>
            <a:rPr lang="en-US" sz="2000" dirty="0" smtClean="0"/>
            <a:t> </a:t>
          </a:r>
          <a:r>
            <a:rPr lang="en-US" sz="2000" dirty="0" err="1" smtClean="0"/>
            <a:t>ngữ</a:t>
          </a:r>
          <a:r>
            <a:rPr lang="en-US" sz="2000" dirty="0" smtClean="0"/>
            <a:t> </a:t>
          </a:r>
          <a:r>
            <a:rPr lang="en-US" sz="2000" dirty="0" err="1" smtClean="0"/>
            <a:t>cảnh</a:t>
          </a:r>
          <a:r>
            <a:rPr lang="en-US" sz="2000" dirty="0" smtClean="0"/>
            <a:t> </a:t>
          </a:r>
          <a:r>
            <a:rPr lang="en-US" sz="2000" dirty="0" err="1" smtClean="0"/>
            <a:t>đang</a:t>
          </a:r>
          <a:r>
            <a:rPr lang="en-US" sz="2000" dirty="0" smtClean="0"/>
            <a:t> </a:t>
          </a:r>
          <a:r>
            <a:rPr lang="en-US" sz="2000" dirty="0" err="1" smtClean="0"/>
            <a:t>xét</a:t>
          </a:r>
          <a:r>
            <a:rPr lang="en-US" sz="2000" dirty="0" smtClean="0"/>
            <a:t> </a:t>
          </a:r>
          <a:r>
            <a:rPr lang="en-US" sz="2000" dirty="0" err="1" smtClean="0"/>
            <a:t>ta</a:t>
          </a:r>
          <a:r>
            <a:rPr lang="en-US" sz="2000" dirty="0" smtClean="0"/>
            <a:t> </a:t>
          </a:r>
          <a:r>
            <a:rPr lang="en-US" sz="2000" dirty="0" err="1" smtClean="0"/>
            <a:t>đều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hai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dirty="0" err="1" smtClean="0"/>
            <a:t>cùng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, </a:t>
          </a:r>
          <a:r>
            <a:rPr lang="en-US" sz="2000" dirty="0" err="1" smtClean="0"/>
            <a:t>ta</a:t>
          </a:r>
          <a:r>
            <a:rPr lang="en-US" sz="2000" dirty="0" smtClean="0"/>
            <a:t> </a:t>
          </a:r>
          <a:r>
            <a:rPr lang="en-US" sz="2000" dirty="0" err="1" smtClean="0"/>
            <a:t>xem</a:t>
          </a:r>
          <a:r>
            <a:rPr lang="en-US" sz="2000" dirty="0" smtClean="0"/>
            <a:t> </a:t>
          </a:r>
          <a:r>
            <a:rPr lang="en-US" sz="2000" dirty="0" err="1" smtClean="0"/>
            <a:t>dạng</a:t>
          </a:r>
          <a:r>
            <a:rPr lang="en-US" sz="2000" dirty="0" smtClean="0"/>
            <a:t> </a:t>
          </a:r>
          <a:r>
            <a:rPr lang="en-US" sz="2000" dirty="0" err="1" smtClean="0"/>
            <a:t>viết</a:t>
          </a:r>
          <a:r>
            <a:rPr lang="en-US" sz="2000" dirty="0" smtClean="0"/>
            <a:t> </a:t>
          </a:r>
          <a:r>
            <a:rPr lang="en-US" sz="2000" dirty="0" err="1" smtClean="0"/>
            <a:t>tắt</a:t>
          </a:r>
          <a:r>
            <a:rPr lang="en-US" sz="2000" dirty="0" smtClean="0"/>
            <a:t> acronym </a:t>
          </a:r>
          <a:r>
            <a:rPr lang="en-US" sz="2000" dirty="0" err="1" smtClean="0"/>
            <a:t>cũng</a:t>
          </a:r>
          <a:r>
            <a:rPr lang="en-US" sz="2000" dirty="0" smtClean="0"/>
            <a:t> </a:t>
          </a:r>
          <a:r>
            <a:rPr lang="en-US" sz="2000" dirty="0" err="1" smtClean="0"/>
            <a:t>là</a:t>
          </a:r>
          <a:r>
            <a:rPr lang="en-US" sz="2000" dirty="0" smtClean="0"/>
            <a:t> </a:t>
          </a:r>
          <a:r>
            <a:rPr lang="en-US" sz="2000" dirty="0" err="1" smtClean="0"/>
            <a:t>đồng</a:t>
          </a:r>
          <a:r>
            <a:rPr lang="en-US" sz="2000" dirty="0" smtClean="0"/>
            <a:t> </a:t>
          </a:r>
          <a:r>
            <a:rPr lang="en-US" sz="2000" dirty="0" err="1" smtClean="0"/>
            <a:t>nghĩa</a:t>
          </a:r>
          <a:endParaRPr lang="vi-VN" sz="2000" b="0" i="0" u="none" dirty="0">
            <a:latin typeface="Arial" pitchFamily="34" charset="0"/>
            <a:cs typeface="Arial" pitchFamily="34" charset="0"/>
          </a:endParaRPr>
        </a:p>
      </dgm:t>
    </dgm:pt>
    <dgm:pt modelId="{FABFB391-D52E-414E-AB03-AD6C7F48CC8F}" type="sibTrans" cxnId="{4E6CF5BE-04D7-4A2E-BB22-C3622442CB57}">
      <dgm:prSet/>
      <dgm:spPr/>
      <dgm:t>
        <a:bodyPr/>
        <a:lstStyle/>
        <a:p>
          <a:endParaRPr lang="vi-VN"/>
        </a:p>
      </dgm:t>
    </dgm:pt>
    <dgm:pt modelId="{305D405B-EF5A-4D02-97CA-CB708461E41F}" type="parTrans" cxnId="{4E6CF5BE-04D7-4A2E-BB22-C3622442CB57}">
      <dgm:prSet/>
      <dgm:spPr/>
      <dgm:t>
        <a:bodyPr/>
        <a:lstStyle/>
        <a:p>
          <a:endParaRPr lang="vi-VN"/>
        </a:p>
      </dgm:t>
    </dgm:pt>
    <dgm:pt modelId="{AD1F26E5-2B76-4C00-9DAA-DB8448ABFB01}" type="pres">
      <dgm:prSet presAssocID="{CFBFB522-BA12-4BBC-80E7-640AE3F2C9A3}" presName="compositeShape" presStyleCnt="0">
        <dgm:presLayoutVars>
          <dgm:dir/>
          <dgm:resizeHandles/>
        </dgm:presLayoutVars>
      </dgm:prSet>
      <dgm:spPr/>
    </dgm:pt>
    <dgm:pt modelId="{AE344B83-8C07-49B5-A744-78C2750E7559}" type="pres">
      <dgm:prSet presAssocID="{CFBFB522-BA12-4BBC-80E7-640AE3F2C9A3}" presName="pyramid" presStyleLbl="node1" presStyleIdx="0" presStyleCnt="1" custScaleX="36082" custScaleY="25312" custLinFactNeighborX="-32192" custLinFactNeighborY="-30645"/>
      <dgm:spPr>
        <a:prstGeom prst="diamond">
          <a:avLst/>
        </a:prstGeom>
        <a:solidFill>
          <a:srgbClr val="92D050">
            <a:alpha val="68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C16B876-ED94-4E58-B3D5-B586C04621BE}" type="pres">
      <dgm:prSet presAssocID="{CFBFB522-BA12-4BBC-80E7-640AE3F2C9A3}" presName="theList" presStyleCnt="0"/>
      <dgm:spPr/>
    </dgm:pt>
    <dgm:pt modelId="{349AA5F6-5DA4-4CA3-B4B8-CED3709A2A66}" type="pres">
      <dgm:prSet presAssocID="{D295F53B-D525-4141-9056-7156720E479C}" presName="aNode" presStyleLbl="fgAcc1" presStyleIdx="0" presStyleCnt="3" custScaleX="184621" custScaleY="163076" custLinFactY="-8599" custLinFactNeighborX="18332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8E280DD1-78D2-4423-9E62-0102AE4FAD05}" type="pres">
      <dgm:prSet presAssocID="{D295F53B-D525-4141-9056-7156720E479C}" presName="aSpace" presStyleCnt="0"/>
      <dgm:spPr/>
    </dgm:pt>
    <dgm:pt modelId="{46D1EE3B-6617-46C1-A908-929265A59894}" type="pres">
      <dgm:prSet presAssocID="{F0D1EC6F-3A95-44DF-87D5-F55A77BAE625}" presName="aNode" presStyleLbl="fgAcc1" presStyleIdx="1" presStyleCnt="3" custScaleX="185093" custScaleY="190593" custLinFactNeighborX="18974" custLinFactNeighborY="-13987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FFACFF27-1A13-48E0-913B-81B31754454F}" type="pres">
      <dgm:prSet presAssocID="{F0D1EC6F-3A95-44DF-87D5-F55A77BAE625}" presName="aSpace" presStyleCnt="0"/>
      <dgm:spPr/>
    </dgm:pt>
    <dgm:pt modelId="{67408AAC-6198-47E4-84B4-51AF29DEF709}" type="pres">
      <dgm:prSet presAssocID="{182EB978-73FE-4024-96A3-E530D6AC371F}" presName="aNode" presStyleLbl="fgAcc1" presStyleIdx="2" presStyleCnt="3" custScaleX="184621" custScaleY="177792" custLinFactNeighborX="18332" custLinFactNeighborY="905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D26F6321-3996-46EC-9101-301C8C4E5AE7}" type="pres">
      <dgm:prSet presAssocID="{182EB978-73FE-4024-96A3-E530D6AC371F}" presName="aSpace" presStyleCnt="0"/>
      <dgm:spPr/>
    </dgm:pt>
  </dgm:ptLst>
  <dgm:cxnLst>
    <dgm:cxn modelId="{4E6CF5BE-04D7-4A2E-BB22-C3622442CB57}" srcId="{CFBFB522-BA12-4BBC-80E7-640AE3F2C9A3}" destId="{D295F53B-D525-4141-9056-7156720E479C}" srcOrd="0" destOrd="0" parTransId="{305D405B-EF5A-4D02-97CA-CB708461E41F}" sibTransId="{FABFB391-D52E-414E-AB03-AD6C7F48CC8F}"/>
    <dgm:cxn modelId="{EF3D5071-BA02-4F98-97E6-3F3798D5EB06}" type="presOf" srcId="{F0D1EC6F-3A95-44DF-87D5-F55A77BAE625}" destId="{46D1EE3B-6617-46C1-A908-929265A59894}" srcOrd="0" destOrd="0" presId="urn:microsoft.com/office/officeart/2005/8/layout/pyramid2"/>
    <dgm:cxn modelId="{FBC4AEDB-9CAC-4B26-BCFC-AAF3CAF56AB5}" type="presOf" srcId="{CFBFB522-BA12-4BBC-80E7-640AE3F2C9A3}" destId="{AD1F26E5-2B76-4C00-9DAA-DB8448ABFB01}" srcOrd="0" destOrd="0" presId="urn:microsoft.com/office/officeart/2005/8/layout/pyramid2"/>
    <dgm:cxn modelId="{DD9778AA-5F45-412F-8DDC-518EE4E9BDE2}" srcId="{CFBFB522-BA12-4BBC-80E7-640AE3F2C9A3}" destId="{F0D1EC6F-3A95-44DF-87D5-F55A77BAE625}" srcOrd="1" destOrd="0" parTransId="{CC71EA53-DDCE-4904-914F-D0F447AC9B63}" sibTransId="{37E2FA70-080E-4D56-A31A-E136997679F9}"/>
    <dgm:cxn modelId="{E3085B96-CE42-40DB-8D4B-2B7BC793308E}" type="presOf" srcId="{D295F53B-D525-4141-9056-7156720E479C}" destId="{349AA5F6-5DA4-4CA3-B4B8-CED3709A2A66}" srcOrd="0" destOrd="0" presId="urn:microsoft.com/office/officeart/2005/8/layout/pyramid2"/>
    <dgm:cxn modelId="{3E04FD61-46D8-448F-A9A5-6B44EE852826}" type="presOf" srcId="{182EB978-73FE-4024-96A3-E530D6AC371F}" destId="{67408AAC-6198-47E4-84B4-51AF29DEF709}" srcOrd="0" destOrd="0" presId="urn:microsoft.com/office/officeart/2005/8/layout/pyramid2"/>
    <dgm:cxn modelId="{0354F2B3-8C74-4F04-A24D-C8155007015F}" srcId="{CFBFB522-BA12-4BBC-80E7-640AE3F2C9A3}" destId="{182EB978-73FE-4024-96A3-E530D6AC371F}" srcOrd="2" destOrd="0" parTransId="{15344105-72EA-4AC3-9171-399E369BCAA0}" sibTransId="{16578780-0B39-47D3-B40E-F7B8C011B3A6}"/>
    <dgm:cxn modelId="{A0709FBB-14AA-4C4A-9860-1278397F084E}" type="presParOf" srcId="{AD1F26E5-2B76-4C00-9DAA-DB8448ABFB01}" destId="{AE344B83-8C07-49B5-A744-78C2750E7559}" srcOrd="0" destOrd="0" presId="urn:microsoft.com/office/officeart/2005/8/layout/pyramid2"/>
    <dgm:cxn modelId="{83DC3123-332C-46D8-80ED-B03939A24C1F}" type="presParOf" srcId="{AD1F26E5-2B76-4C00-9DAA-DB8448ABFB01}" destId="{EC16B876-ED94-4E58-B3D5-B586C04621BE}" srcOrd="1" destOrd="0" presId="urn:microsoft.com/office/officeart/2005/8/layout/pyramid2"/>
    <dgm:cxn modelId="{F202F70B-EDDA-4038-9489-2C08DCD1E11C}" type="presParOf" srcId="{EC16B876-ED94-4E58-B3D5-B586C04621BE}" destId="{349AA5F6-5DA4-4CA3-B4B8-CED3709A2A66}" srcOrd="0" destOrd="0" presId="urn:microsoft.com/office/officeart/2005/8/layout/pyramid2"/>
    <dgm:cxn modelId="{50BA079B-0C3F-4A7F-B02B-93EF4359F2CC}" type="presParOf" srcId="{EC16B876-ED94-4E58-B3D5-B586C04621BE}" destId="{8E280DD1-78D2-4423-9E62-0102AE4FAD05}" srcOrd="1" destOrd="0" presId="urn:microsoft.com/office/officeart/2005/8/layout/pyramid2"/>
    <dgm:cxn modelId="{5A822DC3-633F-4C64-BE84-AC024E47B842}" type="presParOf" srcId="{EC16B876-ED94-4E58-B3D5-B586C04621BE}" destId="{46D1EE3B-6617-46C1-A908-929265A59894}" srcOrd="2" destOrd="0" presId="urn:microsoft.com/office/officeart/2005/8/layout/pyramid2"/>
    <dgm:cxn modelId="{E56EF014-3993-4233-9F04-CE2920492BFF}" type="presParOf" srcId="{EC16B876-ED94-4E58-B3D5-B586C04621BE}" destId="{FFACFF27-1A13-48E0-913B-81B31754454F}" srcOrd="3" destOrd="0" presId="urn:microsoft.com/office/officeart/2005/8/layout/pyramid2"/>
    <dgm:cxn modelId="{7B43C549-A899-40F5-AA90-AF118BFE3578}" type="presParOf" srcId="{EC16B876-ED94-4E58-B3D5-B586C04621BE}" destId="{67408AAC-6198-47E4-84B4-51AF29DEF709}" srcOrd="4" destOrd="0" presId="urn:microsoft.com/office/officeart/2005/8/layout/pyramid2"/>
    <dgm:cxn modelId="{FF94241A-9065-4A42-87CE-140546367E61}" type="presParOf" srcId="{EC16B876-ED94-4E58-B3D5-B586C04621BE}" destId="{D26F6321-3996-46EC-9101-301C8C4E5AE7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BFB522-BA12-4BBC-80E7-640AE3F2C9A3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D295F53B-D525-4141-9056-7156720E479C}">
      <dgm:prSet phldrT="[Text]" custT="1"/>
      <dgm:spPr>
        <a:solidFill>
          <a:srgbClr val="DDEBCF">
            <a:alpha val="25000"/>
          </a:srgbClr>
        </a:solidFill>
        <a:ln w="3175">
          <a:solidFill>
            <a:srgbClr val="92D050"/>
          </a:solidFill>
        </a:ln>
        <a:effectLst/>
      </dgm:spPr>
      <dgm:t>
        <a:bodyPr/>
        <a:lstStyle/>
        <a:p>
          <a:pPr algn="just"/>
          <a:r>
            <a:rPr lang="en-US" sz="2000" dirty="0" smtClean="0"/>
            <a:t>Ta </a:t>
          </a:r>
          <a:r>
            <a:rPr lang="en-US" sz="2000" dirty="0" err="1" smtClean="0"/>
            <a:t>nói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quan</a:t>
          </a:r>
          <a:r>
            <a:rPr lang="en-US" sz="2000" dirty="0" smtClean="0"/>
            <a:t> </a:t>
          </a:r>
          <a:r>
            <a:rPr lang="en-US" sz="2000" dirty="0" err="1" smtClean="0"/>
            <a:t>hệ</a:t>
          </a:r>
          <a:r>
            <a:rPr lang="en-US" sz="2000" dirty="0" smtClean="0"/>
            <a:t> extension (</a:t>
          </a:r>
          <a:r>
            <a:rPr lang="en-US" sz="2000" b="1" dirty="0" smtClean="0">
              <a:solidFill>
                <a:srgbClr val="FFCCFF"/>
              </a:solidFill>
            </a:rPr>
            <a:t>r</a:t>
          </a:r>
          <a:r>
            <a:rPr lang="en-US" sz="2000" b="1" baseline="-25000" dirty="0" smtClean="0">
              <a:solidFill>
                <a:srgbClr val="FFCCFF"/>
              </a:solidFill>
            </a:rPr>
            <a:t>5</a:t>
          </a:r>
          <a:r>
            <a:rPr lang="en-US" sz="2000" dirty="0" smtClean="0"/>
            <a:t>) </a:t>
          </a:r>
          <a:r>
            <a:rPr lang="en-US" sz="2000" dirty="0" err="1" smtClean="0"/>
            <a:t>với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nếu</a:t>
          </a:r>
          <a:r>
            <a:rPr lang="en-US" sz="2000" dirty="0" smtClean="0"/>
            <a:t> </a:t>
          </a:r>
        </a:p>
        <a:p>
          <a:pPr algn="just"/>
          <a:r>
            <a:rPr lang="en-US" sz="2000" dirty="0" smtClean="0">
              <a:latin typeface="Vrinda"/>
              <a:cs typeface="Vrinda"/>
            </a:rPr>
            <a:t>- </a:t>
          </a:r>
          <a:r>
            <a:rPr lang="en-US" sz="2000" dirty="0" err="1" smtClean="0"/>
            <a:t>Keyphrase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bao</a:t>
          </a:r>
          <a:r>
            <a:rPr lang="en-US" sz="2000" dirty="0" smtClean="0"/>
            <a:t> </a:t>
          </a:r>
          <a:r>
            <a:rPr lang="en-US" sz="2000" dirty="0" err="1" smtClean="0"/>
            <a:t>hàm</a:t>
          </a:r>
          <a:r>
            <a:rPr lang="en-US" sz="2000" dirty="0" smtClean="0"/>
            <a:t> </a:t>
          </a:r>
          <a:r>
            <a:rPr lang="en-US" sz="2000" i="1" dirty="0" smtClean="0"/>
            <a:t>b</a:t>
          </a:r>
          <a:r>
            <a:rPr lang="en-US" sz="2000" dirty="0" smtClean="0"/>
            <a:t> </a:t>
          </a:r>
          <a:r>
            <a:rPr lang="en-US" sz="2000" dirty="0" err="1" smtClean="0"/>
            <a:t>và</a:t>
          </a:r>
          <a:r>
            <a:rPr lang="en-US" sz="2000" dirty="0" smtClean="0"/>
            <a:t> </a:t>
          </a:r>
          <a:r>
            <a:rPr lang="en-US" sz="2000" i="1" dirty="0" smtClean="0"/>
            <a:t>a</a:t>
          </a:r>
          <a:r>
            <a:rPr lang="en-US" sz="2000" dirty="0" smtClean="0"/>
            <a:t> </a:t>
          </a:r>
          <a:r>
            <a:rPr lang="en-US" sz="2000" dirty="0" err="1" smtClean="0"/>
            <a:t>còn</a:t>
          </a:r>
          <a:r>
            <a:rPr lang="en-US" sz="2000" dirty="0" smtClean="0"/>
            <a:t> </a:t>
          </a:r>
          <a:r>
            <a:rPr lang="en-US" sz="2000" dirty="0" err="1" smtClean="0"/>
            <a:t>có</a:t>
          </a:r>
          <a:r>
            <a:rPr lang="en-US" sz="2000" dirty="0" smtClean="0"/>
            <a:t> </a:t>
          </a:r>
          <a:r>
            <a:rPr lang="en-US" sz="2000" dirty="0" err="1" smtClean="0"/>
            <a:t>thêm</a:t>
          </a:r>
          <a:r>
            <a:rPr lang="en-US" sz="2000" dirty="0" smtClean="0"/>
            <a:t> </a:t>
          </a:r>
          <a:r>
            <a:rPr lang="en-US" sz="2000" dirty="0" err="1" smtClean="0"/>
            <a:t>thông</a:t>
          </a:r>
          <a:r>
            <a:rPr lang="en-US" sz="2000" dirty="0" smtClean="0"/>
            <a:t> </a:t>
          </a:r>
          <a:r>
            <a:rPr lang="en-US" sz="2000" dirty="0" err="1" smtClean="0"/>
            <a:t>bổ</a:t>
          </a:r>
          <a:r>
            <a:rPr lang="en-US" sz="2000" dirty="0" smtClean="0"/>
            <a:t> sung </a:t>
          </a:r>
          <a:r>
            <a:rPr lang="en-US" sz="2000" dirty="0" err="1" smtClean="0"/>
            <a:t>cho</a:t>
          </a:r>
          <a:r>
            <a:rPr lang="en-US" sz="2000" dirty="0" smtClean="0"/>
            <a:t> b</a:t>
          </a:r>
        </a:p>
        <a:p>
          <a:pPr algn="just"/>
          <a:r>
            <a:rPr lang="en-US" sz="2000" dirty="0" smtClean="0">
              <a:latin typeface="Vrinda"/>
              <a:cs typeface="Vrinda"/>
            </a:rPr>
            <a:t>- </a:t>
          </a:r>
          <a:r>
            <a:rPr lang="en-US" sz="2000" dirty="0" err="1" smtClean="0"/>
            <a:t>Keyphrase</a:t>
          </a:r>
          <a:r>
            <a:rPr lang="en-US" sz="2000" dirty="0" smtClean="0"/>
            <a:t> a </a:t>
          </a:r>
          <a:r>
            <a:rPr lang="en-US" sz="2000" dirty="0" err="1" smtClean="0"/>
            <a:t>nâng</a:t>
          </a:r>
          <a:r>
            <a:rPr lang="en-US" sz="2000" dirty="0" smtClean="0"/>
            <a:t> </a:t>
          </a:r>
          <a:r>
            <a:rPr lang="en-US" sz="2000" dirty="0" err="1" smtClean="0"/>
            <a:t>cấp</a:t>
          </a:r>
          <a:r>
            <a:rPr lang="en-US" sz="2000" dirty="0" smtClean="0"/>
            <a:t> </a:t>
          </a:r>
          <a:r>
            <a:rPr lang="en-US" sz="2000" dirty="0" err="1" smtClean="0"/>
            <a:t>từ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b, </a:t>
          </a:r>
        </a:p>
        <a:p>
          <a:pPr algn="just"/>
          <a:r>
            <a:rPr lang="en-US" sz="2000" dirty="0" smtClean="0">
              <a:latin typeface="Vrinda"/>
              <a:cs typeface="Vrinda"/>
            </a:rPr>
            <a:t>- </a:t>
          </a:r>
          <a:r>
            <a:rPr lang="en-US" sz="2000" dirty="0" err="1" smtClean="0"/>
            <a:t>Keyphrase</a:t>
          </a:r>
          <a:r>
            <a:rPr lang="en-US" sz="2000" dirty="0" smtClean="0"/>
            <a:t> a </a:t>
          </a:r>
          <a:r>
            <a:rPr lang="en-US" sz="2000" dirty="0" err="1" smtClean="0"/>
            <a:t>thay</a:t>
          </a:r>
          <a:r>
            <a:rPr lang="en-US" sz="2000" dirty="0" smtClean="0"/>
            <a:t> </a:t>
          </a:r>
          <a:r>
            <a:rPr lang="en-US" sz="2000" dirty="0" err="1" smtClean="0"/>
            <a:t>thế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của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b, </a:t>
          </a:r>
        </a:p>
        <a:p>
          <a:pPr algn="just"/>
          <a:r>
            <a:rPr lang="en-US" sz="2000" dirty="0" smtClean="0">
              <a:latin typeface="Vrinda"/>
              <a:cs typeface="Vrinda"/>
            </a:rPr>
            <a:t>- </a:t>
          </a:r>
          <a:r>
            <a:rPr lang="en-US" sz="2000" dirty="0" err="1" smtClean="0"/>
            <a:t>Keyphrase</a:t>
          </a:r>
          <a:r>
            <a:rPr lang="en-US" sz="2000" dirty="0" smtClean="0"/>
            <a:t> a </a:t>
          </a:r>
          <a:r>
            <a:rPr lang="en-US" sz="2000" dirty="0" err="1" smtClean="0"/>
            <a:t>là</a:t>
          </a:r>
          <a:r>
            <a:rPr lang="en-US" sz="2000" dirty="0" smtClean="0"/>
            <a:t> </a:t>
          </a:r>
          <a:r>
            <a:rPr lang="en-US" sz="2000" dirty="0" err="1" smtClean="0"/>
            <a:t>dẫn</a:t>
          </a:r>
          <a:r>
            <a:rPr lang="en-US" sz="2000" dirty="0" smtClean="0"/>
            <a:t> </a:t>
          </a:r>
          <a:r>
            <a:rPr lang="en-US" sz="2000" dirty="0" err="1" smtClean="0"/>
            <a:t>xuất</a:t>
          </a:r>
          <a:r>
            <a:rPr lang="en-US" sz="2000" dirty="0" smtClean="0"/>
            <a:t> </a:t>
          </a:r>
          <a:r>
            <a:rPr lang="en-US" sz="2000" dirty="0" err="1" smtClean="0"/>
            <a:t>từ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b </a:t>
          </a:r>
          <a:r>
            <a:rPr lang="en-US" sz="2000" dirty="0" err="1" smtClean="0"/>
            <a:t>và</a:t>
          </a:r>
          <a:r>
            <a:rPr lang="en-US" sz="2000" dirty="0" smtClean="0"/>
            <a:t> ý </a:t>
          </a:r>
          <a:r>
            <a:rPr lang="en-US" sz="2000" dirty="0" err="1" smtClean="0"/>
            <a:t>nghĩa</a:t>
          </a:r>
          <a:r>
            <a:rPr lang="en-US" sz="2000" dirty="0" smtClean="0"/>
            <a:t> </a:t>
          </a:r>
          <a:r>
            <a:rPr lang="en-US" sz="2000" dirty="0" err="1" smtClean="0"/>
            <a:t>bổ</a:t>
          </a:r>
          <a:r>
            <a:rPr lang="en-US" sz="2000" dirty="0" smtClean="0"/>
            <a:t> sung </a:t>
          </a:r>
          <a:r>
            <a:rPr lang="en-US" sz="2000" dirty="0" err="1" smtClean="0"/>
            <a:t>ngữ</a:t>
          </a:r>
          <a:r>
            <a:rPr lang="en-US" sz="2000" dirty="0" smtClean="0"/>
            <a:t> </a:t>
          </a:r>
          <a:r>
            <a:rPr lang="en-US" sz="2000" dirty="0" err="1" smtClean="0"/>
            <a:t>cảnh</a:t>
          </a:r>
          <a:endParaRPr lang="en-US" sz="2000" dirty="0" smtClean="0"/>
        </a:p>
        <a:p>
          <a:pPr algn="just"/>
          <a:r>
            <a:rPr lang="en-US" sz="2000" dirty="0" smtClean="0">
              <a:latin typeface="Vrinda"/>
              <a:cs typeface="Vrinda"/>
            </a:rPr>
            <a:t>- </a:t>
          </a:r>
          <a:r>
            <a:rPr lang="en-US" sz="2000" dirty="0" err="1" smtClean="0"/>
            <a:t>Keyphrase</a:t>
          </a:r>
          <a:r>
            <a:rPr lang="en-US" sz="2000" dirty="0" smtClean="0"/>
            <a:t> a </a:t>
          </a:r>
          <a:r>
            <a:rPr lang="en-US" sz="2000" dirty="0" err="1" smtClean="0"/>
            <a:t>là</a:t>
          </a:r>
          <a:r>
            <a:rPr lang="en-US" sz="2000" dirty="0" smtClean="0"/>
            <a:t> </a:t>
          </a:r>
          <a:r>
            <a:rPr lang="en-US" sz="2000" dirty="0" err="1" smtClean="0"/>
            <a:t>dựa</a:t>
          </a:r>
          <a:r>
            <a:rPr lang="en-US" sz="2000" dirty="0" smtClean="0"/>
            <a:t> </a:t>
          </a:r>
          <a:r>
            <a:rPr lang="en-US" sz="2000" dirty="0" err="1" smtClean="0"/>
            <a:t>trên</a:t>
          </a:r>
          <a:r>
            <a:rPr lang="en-US" sz="2000" dirty="0" smtClean="0"/>
            <a:t> </a:t>
          </a:r>
          <a:r>
            <a:rPr lang="en-US" sz="2000" dirty="0" err="1" smtClean="0"/>
            <a:t>keyphrase</a:t>
          </a:r>
          <a:r>
            <a:rPr lang="en-US" sz="2000" dirty="0" smtClean="0"/>
            <a:t> b. </a:t>
          </a:r>
          <a:endParaRPr lang="vi-VN" sz="2000" b="0" i="0" u="none" dirty="0">
            <a:latin typeface="Arial" pitchFamily="34" charset="0"/>
            <a:cs typeface="Arial" pitchFamily="34" charset="0"/>
          </a:endParaRPr>
        </a:p>
      </dgm:t>
    </dgm:pt>
    <dgm:pt modelId="{FABFB391-D52E-414E-AB03-AD6C7F48CC8F}" type="sibTrans" cxnId="{4E6CF5BE-04D7-4A2E-BB22-C3622442CB57}">
      <dgm:prSet/>
      <dgm:spPr/>
      <dgm:t>
        <a:bodyPr/>
        <a:lstStyle/>
        <a:p>
          <a:endParaRPr lang="vi-VN"/>
        </a:p>
      </dgm:t>
    </dgm:pt>
    <dgm:pt modelId="{305D405B-EF5A-4D02-97CA-CB708461E41F}" type="parTrans" cxnId="{4E6CF5BE-04D7-4A2E-BB22-C3622442CB57}">
      <dgm:prSet/>
      <dgm:spPr/>
      <dgm:t>
        <a:bodyPr/>
        <a:lstStyle/>
        <a:p>
          <a:endParaRPr lang="vi-VN"/>
        </a:p>
      </dgm:t>
    </dgm:pt>
    <dgm:pt modelId="{AD1F26E5-2B76-4C00-9DAA-DB8448ABFB01}" type="pres">
      <dgm:prSet presAssocID="{CFBFB522-BA12-4BBC-80E7-640AE3F2C9A3}" presName="compositeShape" presStyleCnt="0">
        <dgm:presLayoutVars>
          <dgm:dir/>
          <dgm:resizeHandles/>
        </dgm:presLayoutVars>
      </dgm:prSet>
      <dgm:spPr/>
    </dgm:pt>
    <dgm:pt modelId="{AE344B83-8C07-49B5-A744-78C2750E7559}" type="pres">
      <dgm:prSet presAssocID="{CFBFB522-BA12-4BBC-80E7-640AE3F2C9A3}" presName="pyramid" presStyleLbl="node1" presStyleIdx="0" presStyleCnt="1" custScaleX="36082" custScaleY="25312" custLinFactNeighborX="-34866" custLinFactNeighborY="-9796"/>
      <dgm:spPr>
        <a:prstGeom prst="diamond">
          <a:avLst/>
        </a:prstGeom>
        <a:solidFill>
          <a:srgbClr val="92D050">
            <a:alpha val="68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/>
        </a:p>
      </dgm:t>
    </dgm:pt>
    <dgm:pt modelId="{EC16B876-ED94-4E58-B3D5-B586C04621BE}" type="pres">
      <dgm:prSet presAssocID="{CFBFB522-BA12-4BBC-80E7-640AE3F2C9A3}" presName="theList" presStyleCnt="0"/>
      <dgm:spPr/>
    </dgm:pt>
    <dgm:pt modelId="{349AA5F6-5DA4-4CA3-B4B8-CED3709A2A66}" type="pres">
      <dgm:prSet presAssocID="{D295F53B-D525-4141-9056-7156720E479C}" presName="aNode" presStyleLbl="fgAcc1" presStyleIdx="0" presStyleCnt="1" custScaleX="184621" custScaleY="163076" custLinFactY="-1085" custLinFactNeighborX="16124" custLinFactNeighborY="-100000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vi-VN"/>
        </a:p>
      </dgm:t>
    </dgm:pt>
    <dgm:pt modelId="{8E280DD1-78D2-4423-9E62-0102AE4FAD05}" type="pres">
      <dgm:prSet presAssocID="{D295F53B-D525-4141-9056-7156720E479C}" presName="aSpace" presStyleCnt="0"/>
      <dgm:spPr/>
    </dgm:pt>
  </dgm:ptLst>
  <dgm:cxnLst>
    <dgm:cxn modelId="{3F39B22A-C412-4A86-888F-541BCE943AD2}" type="presOf" srcId="{CFBFB522-BA12-4BBC-80E7-640AE3F2C9A3}" destId="{AD1F26E5-2B76-4C00-9DAA-DB8448ABFB01}" srcOrd="0" destOrd="0" presId="urn:microsoft.com/office/officeart/2005/8/layout/pyramid2"/>
    <dgm:cxn modelId="{4E6CF5BE-04D7-4A2E-BB22-C3622442CB57}" srcId="{CFBFB522-BA12-4BBC-80E7-640AE3F2C9A3}" destId="{D295F53B-D525-4141-9056-7156720E479C}" srcOrd="0" destOrd="0" parTransId="{305D405B-EF5A-4D02-97CA-CB708461E41F}" sibTransId="{FABFB391-D52E-414E-AB03-AD6C7F48CC8F}"/>
    <dgm:cxn modelId="{22166E28-892B-498F-A688-88F14B3E707C}" type="presOf" srcId="{D295F53B-D525-4141-9056-7156720E479C}" destId="{349AA5F6-5DA4-4CA3-B4B8-CED3709A2A66}" srcOrd="0" destOrd="0" presId="urn:microsoft.com/office/officeart/2005/8/layout/pyramid2"/>
    <dgm:cxn modelId="{6433751A-4C67-4DC2-B2A2-43E78C425E4F}" type="presParOf" srcId="{AD1F26E5-2B76-4C00-9DAA-DB8448ABFB01}" destId="{AE344B83-8C07-49B5-A744-78C2750E7559}" srcOrd="0" destOrd="0" presId="urn:microsoft.com/office/officeart/2005/8/layout/pyramid2"/>
    <dgm:cxn modelId="{BB4C7D95-AED2-4374-B200-FE4ACA4689F8}" type="presParOf" srcId="{AD1F26E5-2B76-4C00-9DAA-DB8448ABFB01}" destId="{EC16B876-ED94-4E58-B3D5-B586C04621BE}" srcOrd="1" destOrd="0" presId="urn:microsoft.com/office/officeart/2005/8/layout/pyramid2"/>
    <dgm:cxn modelId="{CEEE7EB0-958D-43A9-AB06-E02A039ABF5C}" type="presParOf" srcId="{EC16B876-ED94-4E58-B3D5-B586C04621BE}" destId="{349AA5F6-5DA4-4CA3-B4B8-CED3709A2A66}" srcOrd="0" destOrd="0" presId="urn:microsoft.com/office/officeart/2005/8/layout/pyramid2"/>
    <dgm:cxn modelId="{0EBF82A6-1739-4D17-B84E-321878C5C15B}" type="presParOf" srcId="{EC16B876-ED94-4E58-B3D5-B586C04621BE}" destId="{8E280DD1-78D2-4423-9E62-0102AE4FAD05}" srcOrd="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CDA2-FB2F-4E69-A153-38723CAA4BF3}">
      <dsp:nvSpPr>
        <dsp:cNvPr id="0" name=""/>
        <dsp:cNvSpPr/>
      </dsp:nvSpPr>
      <dsp:spPr>
        <a:xfrm rot="16200000">
          <a:off x="1181099" y="-1181099"/>
          <a:ext cx="2400300" cy="4762500"/>
        </a:xfrm>
        <a:prstGeom prst="round1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FFDDD1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just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400" kern="1200" dirty="0" err="1" smtClean="0">
              <a:latin typeface="+mn-lt"/>
            </a:rPr>
            <a:t>Ngày</a:t>
          </a:r>
          <a:r>
            <a:rPr lang="en-US" sz="2400" kern="1200" dirty="0" smtClean="0">
              <a:latin typeface="+mn-lt"/>
            </a:rPr>
            <a:t> nay, </a:t>
          </a:r>
          <a:r>
            <a:rPr lang="en-US" sz="2400" kern="1200" dirty="0" err="1" smtClean="0">
              <a:latin typeface="+mn-lt"/>
            </a:rPr>
            <a:t>hầu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hết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các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hệ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thống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tìm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kiếm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điều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theo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hướng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truyền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thống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là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tìm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theo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từ</a:t>
          </a:r>
          <a:r>
            <a:rPr lang="en-US" sz="2400" kern="1200" dirty="0" smtClean="0">
              <a:latin typeface="+mn-lt"/>
            </a:rPr>
            <a:t> </a:t>
          </a:r>
          <a:r>
            <a:rPr lang="en-US" sz="2400" kern="1200" dirty="0" err="1" smtClean="0">
              <a:latin typeface="+mn-lt"/>
            </a:rPr>
            <a:t>khóa</a:t>
          </a:r>
          <a:r>
            <a:rPr lang="en-US" sz="2400" kern="1200" dirty="0" smtClean="0">
              <a:latin typeface="+mn-lt"/>
            </a:rPr>
            <a:t> ( keyword ).</a:t>
          </a:r>
          <a:endParaRPr lang="vi-VN" sz="2400" kern="1200" dirty="0">
            <a:latin typeface="+mn-lt"/>
          </a:endParaRPr>
        </a:p>
      </dsp:txBody>
      <dsp:txXfrm rot="5400000">
        <a:off x="0" y="0"/>
        <a:ext cx="4762500" cy="1800225"/>
      </dsp:txXfrm>
    </dsp:sp>
    <dsp:sp modelId="{39C3AD47-D2F4-4247-A89A-59BEBC63A63F}">
      <dsp:nvSpPr>
        <dsp:cNvPr id="0" name=""/>
        <dsp:cNvSpPr/>
      </dsp:nvSpPr>
      <dsp:spPr>
        <a:xfrm>
          <a:off x="4762500" y="0"/>
          <a:ext cx="4762500" cy="2400300"/>
        </a:xfrm>
        <a:prstGeom prst="round1Rect">
          <a:avLst/>
        </a:prstGeom>
        <a:solidFill>
          <a:srgbClr val="FBEED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200" kern="1200" dirty="0" smtClean="0"/>
            <a:t>Theo </a:t>
          </a:r>
          <a:r>
            <a:rPr lang="en-US" sz="2200" kern="1200" dirty="0" err="1" smtClean="0"/>
            <a:t>cách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tìm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kiếm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này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khi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gõ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vào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từ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tìm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tìm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kiếm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sẽ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hiện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thị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trong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đó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chứa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từ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khóa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tìm</a:t>
          </a:r>
          <a:r>
            <a:rPr lang="en-US" sz="2200" kern="1200" dirty="0" smtClean="0">
              <a:latin typeface="Arial" pitchFamily="34" charset="0"/>
              <a:cs typeface="Arial" pitchFamily="34" charset="0"/>
            </a:rPr>
            <a:t>. </a:t>
          </a:r>
          <a:endParaRPr lang="vi-VN" sz="2200" kern="1200" dirty="0"/>
        </a:p>
      </dsp:txBody>
      <dsp:txXfrm>
        <a:off x="4762500" y="0"/>
        <a:ext cx="4762500" cy="1800225"/>
      </dsp:txXfrm>
    </dsp:sp>
    <dsp:sp modelId="{7180D6F3-E577-4B55-89F2-53ECD4504734}">
      <dsp:nvSpPr>
        <dsp:cNvPr id="0" name=""/>
        <dsp:cNvSpPr/>
      </dsp:nvSpPr>
      <dsp:spPr>
        <a:xfrm rot="10800000">
          <a:off x="0" y="2400300"/>
          <a:ext cx="4762500" cy="2400300"/>
        </a:xfrm>
        <a:prstGeom prst="round1Rect">
          <a:avLst/>
        </a:prstGeom>
        <a:solidFill>
          <a:srgbClr val="FBEED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200" kern="1200" dirty="0" smtClean="0"/>
            <a:t>Do </a:t>
          </a:r>
          <a:r>
            <a:rPr lang="en-US" sz="2200" kern="1200" dirty="0" err="1" smtClean="0"/>
            <a:t>đó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kết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ra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một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danh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sách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các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mà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có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thể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này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gì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đến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nội</a:t>
          </a:r>
          <a:r>
            <a:rPr lang="en-US" sz="2200" kern="1200" dirty="0" smtClean="0"/>
            <a:t> dung </a:t>
          </a:r>
          <a:r>
            <a:rPr lang="en-US" sz="2200" kern="1200" dirty="0" err="1" smtClean="0"/>
            <a:t>ta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tìm</a:t>
          </a:r>
          <a:r>
            <a:rPr lang="en-US" sz="2200" kern="1200" dirty="0" smtClean="0">
              <a:latin typeface="Arial" pitchFamily="34" charset="0"/>
              <a:cs typeface="Arial" pitchFamily="34" charset="0"/>
            </a:rPr>
            <a:t>. </a:t>
          </a:r>
          <a:endParaRPr lang="vi-VN" sz="2200" kern="1200" dirty="0"/>
        </a:p>
      </dsp:txBody>
      <dsp:txXfrm rot="10800000">
        <a:off x="0" y="3000374"/>
        <a:ext cx="4762500" cy="1800225"/>
      </dsp:txXfrm>
    </dsp:sp>
    <dsp:sp modelId="{C90EB163-421E-4A75-8AE8-9EBFB4943CB9}">
      <dsp:nvSpPr>
        <dsp:cNvPr id="0" name=""/>
        <dsp:cNvSpPr/>
      </dsp:nvSpPr>
      <dsp:spPr>
        <a:xfrm rot="5400000">
          <a:off x="5943600" y="1219200"/>
          <a:ext cx="2400300" cy="4762500"/>
        </a:xfrm>
        <a:prstGeom prst="round1Rect">
          <a:avLst/>
        </a:prstGeom>
        <a:solidFill>
          <a:srgbClr val="FBEED5"/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lvl="0" algn="just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200" kern="1200" dirty="0" err="1" smtClean="0">
              <a:latin typeface="Arial" pitchFamily="34" charset="0"/>
              <a:cs typeface="Arial" pitchFamily="34" charset="0"/>
            </a:rPr>
            <a:t>Đ</a:t>
          </a:r>
          <a:r>
            <a:rPr lang="en-US" sz="2200" kern="1200" dirty="0" err="1" smtClean="0"/>
            <a:t>ôi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hệ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thống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này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đưa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ra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quả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thiết</a:t>
          </a:r>
          <a:r>
            <a:rPr lang="en-US" sz="2200" kern="1200" dirty="0" smtClean="0"/>
            <a:t>, </a:t>
          </a:r>
          <a:r>
            <a:rPr lang="en-US" sz="2200" kern="1200" dirty="0" err="1" smtClean="0"/>
            <a:t>tức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là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thừa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không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cần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thiết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nhưng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thiếu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hẳn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tài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liệu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liên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quan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trọng</a:t>
          </a:r>
          <a:r>
            <a:rPr lang="en-US" sz="2200" kern="1200" dirty="0" smtClean="0"/>
            <a:t> </a:t>
          </a:r>
          <a:r>
            <a:rPr lang="en-US" sz="2200" kern="1200" dirty="0" err="1" smtClean="0"/>
            <a:t>khác</a:t>
          </a:r>
          <a:r>
            <a:rPr lang="en-US" sz="2200" kern="1200" dirty="0" smtClean="0">
              <a:latin typeface="Arial" pitchFamily="34" charset="0"/>
              <a:cs typeface="Arial" pitchFamily="34" charset="0"/>
            </a:rPr>
            <a:t>.</a:t>
          </a:r>
          <a:endParaRPr lang="vi-VN" sz="2200" kern="1200" dirty="0"/>
        </a:p>
      </dsp:txBody>
      <dsp:txXfrm rot="-5400000">
        <a:off x="4762500" y="3000374"/>
        <a:ext cx="4762500" cy="1800225"/>
      </dsp:txXfrm>
    </dsp:sp>
    <dsp:sp modelId="{634B1AF6-EF08-46E2-93F8-9EF13426C28E}">
      <dsp:nvSpPr>
        <dsp:cNvPr id="0" name=""/>
        <dsp:cNvSpPr/>
      </dsp:nvSpPr>
      <dsp:spPr>
        <a:xfrm>
          <a:off x="3333749" y="1800224"/>
          <a:ext cx="2857500" cy="1200150"/>
        </a:xfrm>
        <a:prstGeom prst="roundRect">
          <a:avLst/>
        </a:prstGeom>
        <a:gradFill flip="none" rotWithShape="1">
          <a:gsLst>
            <a:gs pos="10000">
              <a:srgbClr val="CC3300">
                <a:alpha val="82745"/>
              </a:srgbClr>
            </a:gs>
            <a:gs pos="50000">
              <a:srgbClr val="FF2F2F">
                <a:tint val="44500"/>
                <a:satMod val="160000"/>
              </a:srgbClr>
            </a:gs>
            <a:gs pos="100000">
              <a:srgbClr val="FF2F2F">
                <a:tint val="23500"/>
                <a:satMod val="160000"/>
              </a:srgbClr>
            </a:gs>
          </a:gsLst>
          <a:lin ang="8100000" scaled="1"/>
          <a:tileRect/>
        </a:gra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1. GIỚI THIỆU</a:t>
          </a:r>
          <a:endParaRPr lang="vi-VN" sz="22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92335" y="1858810"/>
        <a:ext cx="2740328" cy="10829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62CDA2-FB2F-4E69-A153-38723CAA4BF3}">
      <dsp:nvSpPr>
        <dsp:cNvPr id="0" name=""/>
        <dsp:cNvSpPr/>
      </dsp:nvSpPr>
      <dsp:spPr>
        <a:xfrm rot="16200000">
          <a:off x="990599" y="-990599"/>
          <a:ext cx="2743200" cy="4724399"/>
        </a:xfrm>
        <a:prstGeom prst="round1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solidFill>
            <a:srgbClr val="92D050"/>
          </a:solidFill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 smtClean="0">
            <a:latin typeface="Arial" pitchFamily="34" charset="0"/>
            <a:cs typeface="Arial" pitchFamily="34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 smtClean="0">
            <a:latin typeface="Arial" pitchFamily="34" charset="0"/>
            <a:cs typeface="Arial" pitchFamily="34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000" kern="1200" dirty="0" err="1" smtClean="0"/>
            <a:t>Vấn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đề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đặt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ra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xây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một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thống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tìm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kiếm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làm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thế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nào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để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khắc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phục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hiện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trạng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nêu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trên</a:t>
          </a:r>
          <a:r>
            <a:rPr lang="en-US" sz="2000" kern="1200" dirty="0" smtClean="0"/>
            <a:t>?</a:t>
          </a:r>
          <a:endParaRPr lang="en-US" sz="2000" kern="1200" dirty="0" smtClean="0">
            <a:latin typeface="Arial" pitchFamily="34" charset="0"/>
            <a:cs typeface="Arial" pitchFamily="34" charset="0"/>
          </a:endParaRPr>
        </a:p>
        <a:p>
          <a:pPr lvl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vi-VN" sz="2000" b="0" kern="1200" dirty="0" smtClean="0">
            <a:latin typeface="Arial" pitchFamily="34" charset="0"/>
            <a:cs typeface="Arial" pitchFamily="34" charset="0"/>
          </a:endParaRPr>
        </a:p>
      </dsp:txBody>
      <dsp:txXfrm rot="5400000">
        <a:off x="0" y="0"/>
        <a:ext cx="4724399" cy="2057400"/>
      </dsp:txXfrm>
    </dsp:sp>
    <dsp:sp modelId="{39C3AD47-D2F4-4247-A89A-59BEBC63A63F}">
      <dsp:nvSpPr>
        <dsp:cNvPr id="0" name=""/>
        <dsp:cNvSpPr/>
      </dsp:nvSpPr>
      <dsp:spPr>
        <a:xfrm>
          <a:off x="4724399" y="0"/>
          <a:ext cx="4724399" cy="2743200"/>
        </a:xfrm>
        <a:prstGeom prst="round1Rect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dirty="0" smtClean="0">
              <a:latin typeface="Arial" pitchFamily="34" charset="0"/>
              <a:cs typeface="Arial" pitchFamily="34" charset="0"/>
            </a:rPr>
            <a:t>- </a:t>
          </a:r>
          <a:r>
            <a:rPr lang="en-US" sz="2000" kern="1200" dirty="0" err="1" smtClean="0"/>
            <a:t>Để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giải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quyết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vần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đề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này</a:t>
          </a:r>
          <a:r>
            <a:rPr lang="en-US" sz="2000" kern="1200" dirty="0" smtClean="0"/>
            <a:t>, </a:t>
          </a:r>
          <a:r>
            <a:rPr lang="en-US" sz="2000" kern="1200" dirty="0" err="1" smtClean="0"/>
            <a:t>ta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xây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dựng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hệ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thống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tìm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kiếm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đầy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đủ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thông</a:t>
          </a:r>
          <a:r>
            <a:rPr lang="en-US" sz="2000" kern="1200" dirty="0" smtClean="0"/>
            <a:t> tin </a:t>
          </a:r>
          <a:r>
            <a:rPr lang="en-US" sz="2000" kern="1200" dirty="0" err="1" smtClean="0"/>
            <a:t>mà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người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dùng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mong</a:t>
          </a:r>
          <a:r>
            <a:rPr lang="en-US" sz="2000" kern="1200" dirty="0" smtClean="0"/>
            <a:t> </a:t>
          </a:r>
          <a:r>
            <a:rPr lang="en-US" sz="2000" kern="1200" dirty="0" err="1" smtClean="0"/>
            <a:t>muốn</a:t>
          </a:r>
          <a:r>
            <a:rPr lang="en-US" sz="2000" kern="1200" dirty="0" smtClean="0"/>
            <a:t>. </a:t>
          </a:r>
        </a:p>
      </dsp:txBody>
      <dsp:txXfrm>
        <a:off x="4724399" y="0"/>
        <a:ext cx="4724399" cy="2057400"/>
      </dsp:txXfrm>
    </dsp:sp>
    <dsp:sp modelId="{7180D6F3-E577-4B55-89F2-53ECD4504734}">
      <dsp:nvSpPr>
        <dsp:cNvPr id="0" name=""/>
        <dsp:cNvSpPr/>
      </dsp:nvSpPr>
      <dsp:spPr>
        <a:xfrm rot="10800000">
          <a:off x="0" y="2743200"/>
          <a:ext cx="4724399" cy="2743200"/>
        </a:xfrm>
        <a:prstGeom prst="round1Rect">
          <a:avLst/>
        </a:prstGeom>
        <a:gradFill flip="none" rotWithShape="0">
          <a:gsLst>
            <a:gs pos="0">
              <a:schemeClr val="accent1">
                <a:lumMod val="90000"/>
                <a:tint val="66000"/>
                <a:satMod val="160000"/>
              </a:schemeClr>
            </a:gs>
            <a:gs pos="50000">
              <a:schemeClr val="accent1">
                <a:lumMod val="90000"/>
                <a:tint val="44500"/>
                <a:satMod val="160000"/>
              </a:schemeClr>
            </a:gs>
            <a:gs pos="100000">
              <a:schemeClr val="accent1">
                <a:lumMod val="90000"/>
                <a:tint val="23500"/>
                <a:satMod val="160000"/>
              </a:schemeClr>
            </a:gs>
          </a:gsLst>
          <a:lin ang="16200000" scaled="1"/>
          <a:tileRect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lvl="0" algn="just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- </a:t>
          </a:r>
          <a:r>
            <a:rPr lang="en-US" sz="3000" kern="1200" dirty="0" err="1" smtClean="0"/>
            <a:t>Nghĩa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là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hệ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thống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tìm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kiếm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ngữ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nghĩa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dựa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trên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thông</a:t>
          </a:r>
          <a:r>
            <a:rPr lang="en-US" sz="3000" kern="1200" dirty="0" smtClean="0"/>
            <a:t> tin </a:t>
          </a:r>
          <a:r>
            <a:rPr lang="en-US" sz="3000" kern="1200" dirty="0" err="1" smtClean="0"/>
            <a:t>người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dùng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nhập</a:t>
          </a:r>
          <a:r>
            <a:rPr lang="en-US" sz="3000" kern="1200" dirty="0" smtClean="0"/>
            <a:t> </a:t>
          </a:r>
          <a:r>
            <a:rPr lang="en-US" sz="3000" kern="1200" dirty="0" err="1" smtClean="0"/>
            <a:t>vào</a:t>
          </a:r>
          <a:r>
            <a:rPr lang="en-US" sz="3000" kern="1200" dirty="0" smtClean="0"/>
            <a:t>.</a:t>
          </a:r>
          <a:endParaRPr lang="en-US" sz="3000" kern="1200" dirty="0"/>
        </a:p>
      </dsp:txBody>
      <dsp:txXfrm rot="10800000">
        <a:off x="0" y="3429000"/>
        <a:ext cx="4724399" cy="2057400"/>
      </dsp:txXfrm>
    </dsp:sp>
    <dsp:sp modelId="{C90EB163-421E-4A75-8AE8-9EBFB4943CB9}">
      <dsp:nvSpPr>
        <dsp:cNvPr id="0" name=""/>
        <dsp:cNvSpPr/>
      </dsp:nvSpPr>
      <dsp:spPr>
        <a:xfrm rot="5400000">
          <a:off x="5714999" y="1752600"/>
          <a:ext cx="2743200" cy="4724399"/>
        </a:xfrm>
        <a:prstGeom prst="round1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34B1AF6-EF08-46E2-93F8-9EF13426C28E}">
      <dsp:nvSpPr>
        <dsp:cNvPr id="0" name=""/>
        <dsp:cNvSpPr/>
      </dsp:nvSpPr>
      <dsp:spPr>
        <a:xfrm>
          <a:off x="3307079" y="2057400"/>
          <a:ext cx="2834640" cy="1371600"/>
        </a:xfrm>
        <a:prstGeom prst="roundRect">
          <a:avLst/>
        </a:prstGeom>
        <a:gradFill flip="none" rotWithShape="1">
          <a:gsLst>
            <a:gs pos="17000">
              <a:srgbClr val="0070C0"/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2700000" scaled="1"/>
          <a:tileRect/>
        </a:gradFill>
        <a:ln>
          <a:noFill/>
        </a:ln>
        <a:effectLst/>
        <a:sp3d z="57200" extrusionH="600" contourW="3000" prstMaterial="plastic">
          <a:bevelT w="80600" h="18600" prst="relaxedInset"/>
          <a:bevelB w="80600" h="8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ĐẶT VẤN ĐỀ</a:t>
          </a:r>
          <a:endParaRPr lang="vi-VN" sz="2700" b="1" kern="1200" dirty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74035" y="2124356"/>
        <a:ext cx="2700728" cy="1237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5AE05-84AB-440B-AF75-086752E85F9E}" type="datetimeFigureOut">
              <a:rPr lang="vi-VN" smtClean="0"/>
              <a:pPr/>
              <a:t>15/04/2017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99DC2-A42A-49EA-9A88-C022EBB47D55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46233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E82A9-88B5-4A22-9B6E-A70486A5AAD7}" type="datetimeFigureOut">
              <a:rPr lang="vi-VN" smtClean="0"/>
              <a:pPr/>
              <a:t>15/04/2017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A9B63-D295-4DE3-82AC-4B55C641FCAC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45046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</a:t>
            </a:fld>
            <a:endParaRPr lang="vi-V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19</a:t>
            </a:fld>
            <a:endParaRPr lang="vi-V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20</a:t>
            </a:fld>
            <a:endParaRPr lang="vi-V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21</a:t>
            </a:fld>
            <a:endParaRPr lang="vi-V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22</a:t>
            </a:fld>
            <a:endParaRPr lang="vi-V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23</a:t>
            </a:fld>
            <a:endParaRPr lang="vi-V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24</a:t>
            </a:fld>
            <a:endParaRPr lang="vi-V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25</a:t>
            </a:fld>
            <a:endParaRPr lang="vi-V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26</a:t>
            </a:fld>
            <a:endParaRPr lang="vi-V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27</a:t>
            </a:fld>
            <a:endParaRPr lang="vi-V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28</a:t>
            </a:fld>
            <a:endParaRPr lang="vi-V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6</a:t>
            </a:fld>
            <a:endParaRPr lang="vi-V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29</a:t>
            </a:fld>
            <a:endParaRPr lang="vi-V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30</a:t>
            </a:fld>
            <a:endParaRPr lang="vi-V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31</a:t>
            </a:fld>
            <a:endParaRPr lang="vi-V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32</a:t>
            </a:fld>
            <a:endParaRPr lang="vi-V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33</a:t>
            </a:fld>
            <a:endParaRPr lang="vi-V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34</a:t>
            </a:fld>
            <a:endParaRPr lang="vi-V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35</a:t>
            </a:fld>
            <a:endParaRPr lang="vi-V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36</a:t>
            </a:fld>
            <a:endParaRPr lang="vi-V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37</a:t>
            </a:fld>
            <a:endParaRPr lang="vi-V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38</a:t>
            </a:fld>
            <a:endParaRPr lang="vi-V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7</a:t>
            </a:fld>
            <a:endParaRPr lang="vi-V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8</a:t>
            </a:fld>
            <a:endParaRPr lang="vi-V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9</a:t>
            </a:fld>
            <a:endParaRPr lang="vi-V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10</a:t>
            </a:fld>
            <a:endParaRPr lang="vi-V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16</a:t>
            </a:fld>
            <a:endParaRPr lang="vi-V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17</a:t>
            </a:fld>
            <a:endParaRPr lang="vi-V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A9B63-D295-4DE3-82AC-4B55C641FCAC}" type="slidenum">
              <a:rPr lang="vi-VN" smtClean="0"/>
              <a:pPr/>
              <a:t>18</a:t>
            </a:fld>
            <a:endParaRPr lang="vi-V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3818D043-1107-4B7C-A691-C8BE9BDDC11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4FBC9A-EC1B-4B82-BDD7-A18FFF8A98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E4AEFB-BFEB-483C-AE2A-C0A157DD20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925BFF-21C7-4022-B47F-D00F0B260E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FEF39-FD71-4729-96B7-41640CDAD0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517B5-B9CB-4DBD-ABA2-CA05123A6E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BDB3B-4A60-495F-AF5C-7D5AC790D6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A2978-5AD3-4CBB-91AB-A2F86625E5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2F38F8-41DE-4B75-A716-23757856B4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9F21E8-71EA-4B94-BE32-6031A0F6C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7DC814-5375-4FBF-8E57-554D82B991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vi-V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762000" y="6553200"/>
            <a:ext cx="2133600" cy="304800"/>
          </a:xfrm>
        </p:spPr>
        <p:txBody>
          <a:bodyPr/>
          <a:lstStyle>
            <a:lvl1pPr>
              <a:defRPr sz="12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‹#›</a:t>
            </a:fld>
            <a:r>
              <a:rPr lang="en-US" dirty="0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6CB609-94A9-4358-8324-175E94544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85B972-29F9-479A-86B8-D69F4D3FEF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5EC77-CEF1-4E34-9488-25B9A695B9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861BF-48C1-437B-9D17-739D7FE237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AEBB1-6385-467C-B9AC-EBBA374E39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9BDED-1618-44AE-BB1D-7DEB542F64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33F5DA-A727-43F5-83C5-6B9F8DA1FC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1062A-B3D8-44AC-A3DD-34C1ACA1F5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8DDA58-DBE4-4E35-8623-F5422DAE4C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5FA8C-1D90-43C4-B542-8DB8302EC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1D03A8C-EBF8-4010-B687-3D14536FD64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7382707-2BC1-47C6-968D-6820FEBD3A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moz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oforge.int-evry.fr/cgi-bin/twiki/view/Ontofs/Web/OntofsIntro" TargetMode="External"/><Relationship Id="rId2" Type="http://schemas.openxmlformats.org/officeDocument/2006/relationships/hyperlink" Target="http://www.dit.hcmut.edu.vn/~tru/VN-KI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dmi.me.uk/blog/wp-content/uploads/2008/01/insight-outsourcing.pdf" TargetMode="External"/><Relationship Id="rId5" Type="http://schemas.openxmlformats.org/officeDocument/2006/relationships/hyperlink" Target="http://www.dmi.me.uk/code/insight/final-report.pdf" TargetMode="External"/><Relationship Id="rId4" Type="http://schemas.openxmlformats.org/officeDocument/2006/relationships/hyperlink" Target="http://informationretrieval.org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590800"/>
            <a:ext cx="9144000" cy="1600200"/>
          </a:xfrm>
        </p:spPr>
        <p:txBody>
          <a:bodyPr/>
          <a:lstStyle/>
          <a:p>
            <a:r>
              <a:rPr lang="vi-VN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NGHIÊN CỨU CÁC PHƯƠNG PHÁP TÌM KIẾM NỘI DUNG CỦA TÀI LIỆU</a:t>
            </a:r>
            <a:r>
              <a:rPr lang="en-US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DỰA TRÊN NGỮ NGHĨA, ỨNG DỤNG VÀO VIỆC TÌM KIẾM VĂN </a:t>
            </a:r>
            <a:r>
              <a:rPr lang="en-US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B</a:t>
            </a:r>
            <a:r>
              <a:rPr lang="vi-VN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ẢN</a:t>
            </a:r>
            <a:r>
              <a:rPr lang="en-US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vi-VN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KHOA HỌC MÁY TÍNH</a:t>
            </a:r>
            <a:r>
              <a:rPr lang="en-US" sz="3000" b="1" cap="all" dirty="0" smtClean="0">
                <a:ln w="9000" cmpd="sng">
                  <a:solidFill>
                    <a:srgbClr val="C00000"/>
                  </a:solidFill>
                  <a:prstDash val="solid"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8000" endPos="45000" dist="1000" dir="5400000" sy="-100000" algn="bl" rotWithShape="0"/>
                </a:effectLst>
                <a:latin typeface="Arial" pitchFamily="34" charset="0"/>
                <a:cs typeface="Arial" pitchFamily="34" charset="0"/>
              </a:rPr>
              <a:t>. </a:t>
            </a:r>
            <a:endParaRPr lang="en-US" sz="3000" b="1" cap="all" dirty="0">
              <a:ln w="9000" cmpd="sng">
                <a:solidFill>
                  <a:srgbClr val="C00000"/>
                </a:solidFill>
                <a:prstDash val="solid"/>
              </a:ln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93976" y="4953000"/>
            <a:ext cx="6592824" cy="609600"/>
          </a:xfrm>
        </p:spPr>
        <p:txBody>
          <a:bodyPr/>
          <a:lstStyle/>
          <a:p>
            <a:pPr algn="l"/>
            <a:r>
              <a:rPr lang="en-US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Người</a:t>
            </a: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hướng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dẫn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Khoa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học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smtClean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PGS.TS. ĐỖ VĂN NHƠN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0776" y="5410200"/>
            <a:ext cx="518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Học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viên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hiện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2000" dirty="0" smtClean="0"/>
              <a:t> </a:t>
            </a:r>
            <a:r>
              <a:rPr lang="en-US" sz="2000" b="1" dirty="0" smtClean="0">
                <a:ln w="900" cmpd="sng">
                  <a:solidFill>
                    <a:srgbClr val="FF0000">
                      <a:alpha val="55000"/>
                    </a:srgbClr>
                  </a:solidFill>
                  <a:prstDash val="solid"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 HỮU VĨNH</a:t>
            </a:r>
            <a:endParaRPr lang="vi-VN" sz="2000" b="1" dirty="0">
              <a:ln w="900" cmpd="sng">
                <a:solidFill>
                  <a:srgbClr val="FF0000">
                    <a:alpha val="55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828800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Tên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đề</a:t>
            </a:r>
            <a:r>
              <a:rPr lang="en-US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vi-V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990600"/>
            <a:ext cx="388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LUẬN VĂN THẠC SĨ KHOA HỌC MÁY TÍNH</a:t>
            </a:r>
            <a:endParaRPr lang="vi-VN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5848290"/>
            <a:ext cx="5180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Chuyên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ngành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MMT &amp; TSL 2009-2011</a:t>
            </a:r>
            <a:endParaRPr lang="vi-VN" sz="2000" b="1" dirty="0">
              <a:ln w="900" cmpd="sng">
                <a:solidFill>
                  <a:srgbClr val="FF0000">
                    <a:alpha val="55000"/>
                  </a:srgbClr>
                </a:solidFill>
                <a:prstDash val="solid"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818D043-1107-4B7C-A691-C8BE9BDDC11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3.1. MÔ HÌNH ONTOLOGY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1752600"/>
            <a:ext cx="769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SPN-KOS (Software-Programming-Network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 Ontology System) </a:t>
            </a:r>
          </a:p>
          <a:p>
            <a:r>
              <a:rPr lang="en-US" sz="2000" dirty="0" smtClean="0"/>
              <a:t>		</a:t>
            </a:r>
            <a:r>
              <a:rPr lang="en-US" sz="2000" dirty="0" err="1" smtClean="0"/>
              <a:t>gồm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endParaRPr lang="en-US" sz="2000" dirty="0" smtClean="0"/>
          </a:p>
          <a:p>
            <a:r>
              <a:rPr lang="en-US" sz="2000" dirty="0" smtClean="0"/>
              <a:t>			 ( </a:t>
            </a:r>
            <a:r>
              <a:rPr lang="en-US" sz="2000" b="1" dirty="0" smtClean="0">
                <a:solidFill>
                  <a:srgbClr val="CC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FFCC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dirty="0" smtClean="0"/>
              <a:t>, </a:t>
            </a:r>
            <a:r>
              <a:rPr lang="en-US" sz="2000" b="1" dirty="0" smtClean="0">
                <a:solidFill>
                  <a:srgbClr val="CCFFFF"/>
                </a:solidFill>
              </a:rPr>
              <a:t>R</a:t>
            </a:r>
            <a:r>
              <a:rPr lang="en-US" sz="2000" dirty="0" smtClean="0"/>
              <a:t> )</a:t>
            </a:r>
          </a:p>
          <a:p>
            <a:endParaRPr lang="en-US" sz="20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10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28600" y="2910840"/>
            <a:ext cx="2578608" cy="1584960"/>
          </a:xfrm>
          <a:prstGeom prst="wedgeRectCallout">
            <a:avLst>
              <a:gd name="adj1" fmla="val 87389"/>
              <a:gd name="adj2" fmla="val -48699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r>
              <a:rPr lang="en-US" sz="2300" dirty="0" err="1">
                <a:latin typeface="+mn-lt"/>
              </a:rPr>
              <a:t>Tập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hợp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các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yếu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tố</a:t>
            </a:r>
            <a:r>
              <a:rPr lang="en-US" sz="2300" dirty="0">
                <a:latin typeface="+mn-lt"/>
              </a:rPr>
              <a:t> (Element) </a:t>
            </a:r>
            <a:r>
              <a:rPr lang="en-US" sz="2300" dirty="0" err="1">
                <a:latin typeface="+mn-lt"/>
              </a:rPr>
              <a:t>hoặc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phần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tử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mà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nó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là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một</a:t>
            </a:r>
            <a:r>
              <a:rPr lang="en-US" sz="2300" dirty="0">
                <a:latin typeface="+mn-lt"/>
              </a:rPr>
              <a:t> </a:t>
            </a:r>
            <a:r>
              <a:rPr lang="en-US" sz="2300" dirty="0" err="1">
                <a:latin typeface="+mn-lt"/>
              </a:rPr>
              <a:t>keyphrase</a:t>
            </a:r>
            <a:endParaRPr lang="en-US" sz="2300" dirty="0">
              <a:latin typeface="+mn-lt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1161288" y="4666488"/>
            <a:ext cx="3352800" cy="1280160"/>
          </a:xfrm>
          <a:prstGeom prst="wedgeRoundRectCallout">
            <a:avLst>
              <a:gd name="adj1" fmla="val 41949"/>
              <a:gd name="adj2" fmla="val -177083"/>
              <a:gd name="adj3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hợp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</a:t>
            </a:r>
            <a:r>
              <a:rPr lang="en-US" sz="2400" dirty="0" err="1" smtClean="0"/>
              <a:t>lĩnh</a:t>
            </a:r>
            <a:r>
              <a:rPr lang="en-US" sz="2400" dirty="0" smtClean="0"/>
              <a:t> </a:t>
            </a:r>
            <a:r>
              <a:rPr lang="en-US" sz="2400" dirty="0" err="1" smtClean="0"/>
              <a:t>vực</a:t>
            </a:r>
            <a:r>
              <a:rPr lang="en-US" sz="2400" dirty="0" smtClean="0"/>
              <a:t> tin </a:t>
            </a:r>
            <a:r>
              <a:rPr lang="en-US" sz="2400" dirty="0" err="1" smtClean="0"/>
              <a:t>học</a:t>
            </a:r>
            <a:endParaRPr lang="en-US" sz="2400" dirty="0">
              <a:latin typeface="+mn-lt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788408" y="3636264"/>
            <a:ext cx="4038600" cy="1889760"/>
          </a:xfrm>
          <a:prstGeom prst="cloudCallout">
            <a:avLst>
              <a:gd name="adj1" fmla="val -52319"/>
              <a:gd name="adj2" fmla="val -83333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2400" dirty="0" err="1">
                <a:latin typeface="+mn-lt"/>
              </a:rPr>
              <a:t>tập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hợp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mối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quan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hệ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trên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các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phần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tử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11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19200" y="0"/>
            <a:ext cx="69342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II. NỘI DUNG</a:t>
            </a:r>
            <a:endParaRPr kumimoji="0" lang="vi-VN" sz="40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TỔNG QUAN CÁC THÀNH PHẦN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295400" y="1676400"/>
            <a:ext cx="7315200" cy="4150578"/>
          </a:xfrm>
          <a:prstGeom prst="snip2DiagRect">
            <a:avLst/>
          </a:prstGeom>
          <a:solidFill>
            <a:schemeClr val="accent1">
              <a:lumMod val="50000"/>
              <a:alpha val="8000"/>
            </a:schemeClr>
          </a:solidFill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toàn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vi-VN" sz="2000" i="1" dirty="0" smtClean="0"/>
              <a:t>Phần mềm, Lập trình, Mạng máy tính</a:t>
            </a:r>
            <a:r>
              <a:rPr lang="en-US" sz="2000" dirty="0" smtClean="0"/>
              <a:t>. Ta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pPr algn="just"/>
            <a:endParaRPr lang="en-US" sz="2000" dirty="0" smtClean="0"/>
          </a:p>
          <a:p>
            <a:pPr lvl="0"/>
            <a:r>
              <a:rPr lang="en-US" sz="2000" dirty="0" smtClean="0"/>
              <a:t> </a:t>
            </a:r>
            <a:r>
              <a:rPr lang="en-US" sz="2000" dirty="0" smtClean="0">
                <a:latin typeface="Vrinda"/>
                <a:cs typeface="Vrinda"/>
              </a:rPr>
              <a:t>-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,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của</a:t>
            </a:r>
            <a:r>
              <a:rPr lang="en-US" sz="2000" dirty="0" smtClean="0"/>
              <a:t> E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b="1" i="1" dirty="0" smtClean="0"/>
              <a:t>P</a:t>
            </a:r>
            <a:r>
              <a:rPr lang="en-US" sz="2000" b="1" dirty="0" smtClean="0"/>
              <a:t> (E).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 </a:t>
            </a:r>
            <a:r>
              <a:rPr lang="en-US" sz="2000" dirty="0" smtClean="0">
                <a:latin typeface="Vrinda"/>
                <a:cs typeface="Vrinda"/>
              </a:rPr>
              <a:t>-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.</a:t>
            </a:r>
          </a:p>
          <a:p>
            <a:pPr lvl="0"/>
            <a:endParaRPr lang="en-US" sz="2000" dirty="0" smtClean="0"/>
          </a:p>
          <a:p>
            <a:pPr lvl="0"/>
            <a:r>
              <a:rPr lang="en-US" sz="2000" dirty="0" smtClean="0"/>
              <a:t> </a:t>
            </a:r>
            <a:r>
              <a:rPr lang="en-US" sz="2000" dirty="0" smtClean="0">
                <a:latin typeface="Vrinda"/>
                <a:cs typeface="Vrinda"/>
              </a:rPr>
              <a:t>-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b="1" dirty="0" smtClean="0"/>
              <a:t>E</a:t>
            </a:r>
            <a:r>
              <a:rPr lang="en-US" sz="2000" dirty="0" smtClean="0"/>
              <a:t> </a:t>
            </a:r>
            <a:r>
              <a:rPr lang="en-US" sz="2000" dirty="0" err="1" smtClean="0"/>
              <a:t>tồn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.</a:t>
            </a:r>
          </a:p>
          <a:p>
            <a:pPr lvl="0" algn="just"/>
            <a:endParaRPr lang="vi-V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12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TỔNG QUAN CÁC THÀNH PHẦN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018032" y="1685545"/>
            <a:ext cx="7924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P</a:t>
            </a:r>
            <a:r>
              <a:rPr lang="en-US" sz="2000" dirty="0" smtClean="0"/>
              <a:t> (E)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con </a:t>
            </a:r>
            <a:r>
              <a:rPr lang="en-US" sz="2000" dirty="0" err="1" smtClean="0"/>
              <a:t>là</a:t>
            </a:r>
            <a:r>
              <a:rPr lang="en-US" sz="2000" dirty="0" smtClean="0"/>
              <a:t> : C</a:t>
            </a:r>
            <a:r>
              <a:rPr lang="en-US" sz="2000" baseline="-25000" dirty="0" smtClean="0"/>
              <a:t>1 </a:t>
            </a:r>
            <a:r>
              <a:rPr lang="en-US" sz="2000" dirty="0" smtClean="0"/>
              <a:t>= “PHẦN MỀM”, C</a:t>
            </a:r>
            <a:r>
              <a:rPr lang="en-US" sz="2000" baseline="-25000" dirty="0" smtClean="0"/>
              <a:t>2 </a:t>
            </a:r>
            <a:r>
              <a:rPr lang="en-US" sz="2000" dirty="0" smtClean="0"/>
              <a:t>= “LẬP TRÌNH”, C</a:t>
            </a:r>
            <a:r>
              <a:rPr lang="en-US" sz="2000" baseline="-25000" dirty="0" smtClean="0"/>
              <a:t>3 </a:t>
            </a:r>
            <a:r>
              <a:rPr lang="en-US" sz="2000" dirty="0" smtClean="0"/>
              <a:t>= “MẠNG MÁY TÍNH”.  Ta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cây</a:t>
            </a:r>
            <a:r>
              <a:rPr lang="en-US" sz="2000" dirty="0" smtClean="0"/>
              <a:t> </a:t>
            </a:r>
            <a:r>
              <a:rPr lang="en-US" sz="2000" dirty="0" err="1" smtClean="0"/>
              <a:t>phân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SPN-KOS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4208" y="2578608"/>
            <a:ext cx="6412992" cy="2450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219200" y="5236464"/>
            <a:ext cx="7391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err="1" smtClean="0"/>
              <a:t>Như</a:t>
            </a:r>
            <a:r>
              <a:rPr lang="en-US" sz="2000" b="1" u="sng" dirty="0" smtClean="0"/>
              <a:t> </a:t>
            </a:r>
            <a:r>
              <a:rPr lang="en-US" sz="2000" b="1" u="sng" dirty="0" err="1" smtClean="0"/>
              <a:t>vậy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3 </a:t>
            </a:r>
            <a:r>
              <a:rPr lang="en-US" sz="2000" dirty="0" err="1" smtClean="0"/>
              <a:t>lớp</a:t>
            </a:r>
            <a:r>
              <a:rPr lang="en-US" sz="2000" dirty="0" smtClean="0"/>
              <a:t> (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)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b="1" i="1" dirty="0" smtClean="0"/>
              <a:t>P</a:t>
            </a:r>
            <a:r>
              <a:rPr lang="en-US" sz="2000" dirty="0" smtClean="0"/>
              <a:t> (E). </a:t>
            </a:r>
            <a:r>
              <a:rPr lang="en-US" sz="2000" dirty="0" err="1" smtClean="0"/>
              <a:t>Ký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toán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</a:t>
            </a:r>
          </a:p>
          <a:p>
            <a:r>
              <a:rPr lang="vi-VN" sz="2000" dirty="0" smtClean="0">
                <a:sym typeface="Symbol"/>
              </a:rPr>
              <a:t></a:t>
            </a:r>
            <a:r>
              <a:rPr lang="vi-VN" sz="2000" dirty="0" smtClean="0"/>
              <a:t>i=1, 2, 3 : C</a:t>
            </a:r>
            <a:r>
              <a:rPr lang="vi-VN" sz="2000" baseline="-25000" dirty="0" smtClean="0"/>
              <a:t>i</a:t>
            </a:r>
            <a:r>
              <a:rPr lang="vi-VN" sz="2000" dirty="0" smtClean="0"/>
              <a:t> </a:t>
            </a:r>
            <a:r>
              <a:rPr lang="vi-VN" sz="2000" dirty="0" smtClean="0">
                <a:sym typeface="Symbol"/>
              </a:rPr>
              <a:t></a:t>
            </a:r>
            <a:r>
              <a:rPr lang="vi-VN" sz="2000" dirty="0" smtClean="0"/>
              <a:t> </a:t>
            </a:r>
            <a:r>
              <a:rPr lang="vi-VN" sz="2000" b="1" dirty="0" smtClean="0"/>
              <a:t>E</a:t>
            </a:r>
            <a:r>
              <a:rPr lang="vi-VN" sz="2000" dirty="0" smtClean="0"/>
              <a:t>, và </a:t>
            </a:r>
            <a:r>
              <a:rPr lang="vi-VN" sz="2000" b="1" i="1" dirty="0" smtClean="0"/>
              <a:t>P</a:t>
            </a:r>
            <a:r>
              <a:rPr lang="vi-VN" sz="2000" dirty="0" smtClean="0"/>
              <a:t> (E) </a:t>
            </a:r>
            <a:r>
              <a:rPr lang="vi-VN" sz="2000" dirty="0" smtClean="0">
                <a:sym typeface="Symbol"/>
              </a:rPr>
              <a:t></a:t>
            </a:r>
            <a:r>
              <a:rPr lang="vi-VN" sz="2000" dirty="0" smtClean="0"/>
              <a:t> {C</a:t>
            </a:r>
            <a:r>
              <a:rPr lang="vi-VN" sz="2000" baseline="-25000" dirty="0" smtClean="0"/>
              <a:t>1</a:t>
            </a:r>
            <a:r>
              <a:rPr lang="vi-VN" sz="2000" dirty="0" smtClean="0"/>
              <a:t>, C</a:t>
            </a:r>
            <a:r>
              <a:rPr lang="vi-VN" sz="2000" baseline="-25000" dirty="0" smtClean="0"/>
              <a:t>2</a:t>
            </a:r>
            <a:r>
              <a:rPr lang="vi-VN" sz="2000" dirty="0" smtClean="0"/>
              <a:t>, C</a:t>
            </a:r>
            <a:r>
              <a:rPr lang="vi-VN" sz="2000" baseline="-25000" dirty="0" smtClean="0"/>
              <a:t>3</a:t>
            </a:r>
            <a:r>
              <a:rPr lang="vi-VN" sz="2000" dirty="0" smtClean="0"/>
              <a:t>}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13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TỔNG QUAN CÁC THÀNH PHẦN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85545"/>
            <a:ext cx="825703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2000" dirty="0" err="1" smtClean="0"/>
              <a:t>Từ</a:t>
            </a:r>
            <a:r>
              <a:rPr lang="en-US" sz="2000" dirty="0" smtClean="0"/>
              <a:t> 3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thêm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, </a:t>
            </a:r>
            <a:r>
              <a:rPr lang="en-US" sz="2000" dirty="0" err="1" smtClean="0"/>
              <a:t>cuối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endParaRPr lang="en-US" sz="2000" dirty="0" smtClean="0"/>
          </a:p>
          <a:p>
            <a:pPr lvl="1">
              <a:buFont typeface="Times New Roman" pitchFamily="18" charset="0"/>
              <a:buChar char="–"/>
            </a:pPr>
            <a:r>
              <a:rPr lang="en-US" sz="2000" dirty="0" smtClean="0"/>
              <a:t> 66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>
              <a:buFont typeface="Times New Roman" pitchFamily="18" charset="0"/>
              <a:buChar char="–"/>
            </a:pPr>
            <a:r>
              <a:rPr lang="en-US" sz="2000" dirty="0" smtClean="0"/>
              <a:t> 76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b="1" i="1" dirty="0" smtClean="0"/>
              <a:t>is-a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endParaRPr lang="en-US" sz="2000" dirty="0" smtClean="0"/>
          </a:p>
          <a:p>
            <a:pPr lvl="1">
              <a:buFont typeface="Times New Roman" pitchFamily="18" charset="0"/>
              <a:buChar char="–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/>
          </a:p>
        </p:txBody>
      </p:sp>
      <p:pic>
        <p:nvPicPr>
          <p:cNvPr id="2052" name="Picture 4" descr="VN-KO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70048"/>
            <a:ext cx="5829300" cy="3755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14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TỔNG QUAN CÁC THÀNH PHẦN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665899"/>
            <a:ext cx="8257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Mỗi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r>
              <a:rPr lang="en-US" sz="2000" dirty="0" smtClean="0"/>
              <a:t>.</a:t>
            </a:r>
          </a:p>
          <a:p>
            <a:pPr lvl="1"/>
            <a:endParaRPr lang="en-US" sz="2000" dirty="0" smtClean="0"/>
          </a:p>
          <a:p>
            <a:pPr lvl="1">
              <a:buFont typeface="Times New Roman" pitchFamily="18" charset="0"/>
              <a:buChar char="–"/>
            </a:pPr>
            <a:endParaRPr lang="en-US" sz="2000" dirty="0" smtClean="0"/>
          </a:p>
          <a:p>
            <a:pPr>
              <a:buFontTx/>
              <a:buNone/>
            </a:pPr>
            <a:endParaRPr lang="en-US" sz="2000" dirty="0" smtClean="0"/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276600" y="2667000"/>
          <a:ext cx="19812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3" imgW="660113" imgH="431613" progId="Equation.3">
                  <p:embed/>
                </p:oleObj>
              </mc:Choice>
              <mc:Fallback>
                <p:oleObj name="Equation" r:id="rId3" imgW="660113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67000"/>
                        <a:ext cx="1981200" cy="12922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85800" y="2971800"/>
            <a:ext cx="24828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just"/>
            <a:r>
              <a:rPr lang="en-US" sz="32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32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thế</a:t>
            </a:r>
            <a:r>
              <a:rPr lang="en-US" sz="32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32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3200" dirty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4400" dirty="0">
              <a:solidFill>
                <a:schemeClr val="accent4"/>
              </a:solidFill>
              <a:latin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62000" y="4267200"/>
            <a:ext cx="784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n = 66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7600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keyphrase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Như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{x | x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là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keyphrase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thuộc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về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SPN-KOS} </a:t>
            </a:r>
            <a:r>
              <a:rPr lang="en-US" sz="2200" dirty="0" err="1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và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</a:t>
            </a:r>
            <a:r>
              <a:rPr lang="en-US" sz="2200" b="1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| </a:t>
            </a:r>
            <a:r>
              <a:rPr lang="en-US" sz="2200" dirty="0" smtClean="0">
                <a:solidFill>
                  <a:schemeClr val="accent4"/>
                </a:solidFill>
                <a:latin typeface="Times New Roman" pitchFamily="18" charset="0"/>
                <a:cs typeface="Times New Roman" pitchFamily="18" charset="0"/>
              </a:rPr>
              <a:t> 7600</a:t>
            </a:r>
            <a:endParaRPr lang="en-US" sz="22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15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66800" y="1295401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TỔNG QUAN CÁC THÀNH PHẦN SPN-KOS</a:t>
            </a:r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1634645"/>
            <a:ext cx="8001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err="1" smtClean="0"/>
              <a:t>Keyphrase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?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(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“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tuệ</a:t>
            </a:r>
            <a:r>
              <a:rPr lang="en-US" sz="2000" dirty="0" smtClean="0"/>
              <a:t> </a:t>
            </a:r>
            <a:r>
              <a:rPr lang="en-US" sz="2000" dirty="0" err="1" smtClean="0"/>
              <a:t>nhân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”, ”</a:t>
            </a:r>
            <a:r>
              <a:rPr lang="en-US" sz="2000" dirty="0" err="1" smtClean="0"/>
              <a:t>ngôn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lập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”)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đó</a:t>
            </a:r>
            <a:r>
              <a:rPr lang="en-US" sz="2000" dirty="0" smtClean="0"/>
              <a:t> keyword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(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: computer).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Lý</a:t>
            </a:r>
            <a:r>
              <a:rPr lang="en-US" sz="2000" dirty="0" smtClean="0"/>
              <a:t> do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endParaRPr lang="en-US" sz="2000" dirty="0" smtClean="0"/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Vrinda"/>
                <a:cs typeface="Vrinda"/>
              </a:rPr>
              <a:t>- </a:t>
            </a:r>
            <a:r>
              <a:rPr lang="en-US" sz="2000" dirty="0" smtClean="0"/>
              <a:t>Cho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tả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cao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dễ</a:t>
            </a:r>
            <a:r>
              <a:rPr lang="en-US" sz="2000" dirty="0" smtClean="0"/>
              <a:t> </a:t>
            </a:r>
            <a:r>
              <a:rPr lang="en-US" sz="2000" dirty="0" err="1" smtClean="0"/>
              <a:t>dàng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biết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họ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hiểu</a:t>
            </a:r>
            <a:r>
              <a:rPr lang="en-US" sz="2000" dirty="0" smtClean="0"/>
              <a:t> hay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?</a:t>
            </a: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Vrinda"/>
                <a:cs typeface="Vrinda"/>
              </a:rPr>
              <a:t>- </a:t>
            </a:r>
            <a:r>
              <a:rPr lang="en-US" sz="2000" dirty="0" smtClean="0"/>
              <a:t>Cho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tóm</a:t>
            </a:r>
            <a:r>
              <a:rPr lang="en-US" sz="2000" dirty="0" smtClean="0"/>
              <a:t> </a:t>
            </a:r>
            <a:r>
              <a:rPr lang="en-US" sz="2000" dirty="0" err="1" smtClean="0"/>
              <a:t>tắt</a:t>
            </a:r>
            <a:r>
              <a:rPr lang="en-US" sz="2000" dirty="0" smtClean="0"/>
              <a:t> </a:t>
            </a:r>
            <a:r>
              <a:rPr lang="en-US" sz="2000" dirty="0" err="1" smtClean="0"/>
              <a:t>cô</a:t>
            </a:r>
            <a:r>
              <a:rPr lang="en-US" sz="2000" dirty="0" smtClean="0"/>
              <a:t> </a:t>
            </a:r>
            <a:r>
              <a:rPr lang="en-US" sz="2000" dirty="0" err="1" smtClean="0"/>
              <a:t>đọng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</a:p>
          <a:p>
            <a:pPr lvl="1">
              <a:lnSpc>
                <a:spcPct val="120000"/>
              </a:lnSpc>
            </a:pPr>
            <a:endParaRPr lang="en-US" sz="2000" dirty="0" smtClean="0"/>
          </a:p>
          <a:p>
            <a:pPr>
              <a:lnSpc>
                <a:spcPct val="120000"/>
              </a:lnSpc>
            </a:pP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-228600" y="1549400"/>
          <a:ext cx="9829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25841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err="1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</a:t>
            </a:r>
            <a:r>
              <a:rPr lang="en-US" b="1" i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hệ</a:t>
            </a:r>
            <a:r>
              <a:rPr lang="en-US" b="1" i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b="1" i="1" dirty="0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i="1" dirty="0" err="1" smtClean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endParaRPr lang="vi-VN" b="1" i="1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04800" y="3380688"/>
            <a:ext cx="1981200" cy="1343712"/>
            <a:chOff x="152400" y="3304488"/>
            <a:chExt cx="1981200" cy="1343712"/>
          </a:xfrm>
        </p:grpSpPr>
        <p:sp>
          <p:nvSpPr>
            <p:cNvPr id="12" name="Diamond 11"/>
            <p:cNvSpPr/>
            <p:nvPr/>
          </p:nvSpPr>
          <p:spPr>
            <a:xfrm>
              <a:off x="152400" y="3304488"/>
              <a:ext cx="1905000" cy="1343712"/>
            </a:xfrm>
            <a:prstGeom prst="diamond">
              <a:avLst/>
            </a:prstGeom>
            <a:solidFill>
              <a:srgbClr val="92D050">
                <a:alpha val="71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52400" y="36208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Quan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smtClean="0">
                  <a:solidFill>
                    <a:srgbClr val="CCFFCC"/>
                  </a:solidFill>
                </a:rPr>
                <a:t>broader</a:t>
              </a:r>
              <a:endParaRPr lang="vi-VN" b="1" i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8600" y="4828488"/>
            <a:ext cx="1981200" cy="1343712"/>
            <a:chOff x="76200" y="4828488"/>
            <a:chExt cx="1981200" cy="1343712"/>
          </a:xfrm>
        </p:grpSpPr>
        <p:sp>
          <p:nvSpPr>
            <p:cNvPr id="11" name="Diamond 10"/>
            <p:cNvSpPr/>
            <p:nvPr/>
          </p:nvSpPr>
          <p:spPr>
            <a:xfrm>
              <a:off x="152400" y="4828488"/>
              <a:ext cx="1905000" cy="1343712"/>
            </a:xfrm>
            <a:prstGeom prst="diamond">
              <a:avLst/>
            </a:prstGeom>
            <a:solidFill>
              <a:srgbClr val="92D050">
                <a:alpha val="84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76200" y="51448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Quan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smtClean="0">
                  <a:solidFill>
                    <a:srgbClr val="00FFFF"/>
                  </a:solidFill>
                </a:rPr>
                <a:t>narrower</a:t>
              </a:r>
              <a:endParaRPr lang="vi-VN" b="1" i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16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1295401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QUAN HỆ GIỮA CÁC KEYPHRASES</a:t>
            </a:r>
            <a:endParaRPr lang="en-US" sz="2000" dirty="0" smtClean="0"/>
          </a:p>
          <a:p>
            <a:pPr marL="0" lvl="1"/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-228600" y="1549400"/>
          <a:ext cx="9829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81000" y="225841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FF99"/>
                </a:solidFill>
              </a:rPr>
              <a:t>đồng</a:t>
            </a:r>
            <a:r>
              <a:rPr lang="en-US" b="1" dirty="0" smtClean="0">
                <a:solidFill>
                  <a:srgbClr val="00FF99"/>
                </a:solidFill>
              </a:rPr>
              <a:t> </a:t>
            </a:r>
            <a:r>
              <a:rPr lang="en-US" b="1" dirty="0" err="1" smtClean="0">
                <a:solidFill>
                  <a:srgbClr val="00FF99"/>
                </a:solidFill>
              </a:rPr>
              <a:t>nghĩa</a:t>
            </a:r>
            <a:endParaRPr lang="vi-VN" b="1" i="1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4"/>
          <p:cNvGrpSpPr/>
          <p:nvPr/>
        </p:nvGrpSpPr>
        <p:grpSpPr>
          <a:xfrm>
            <a:off x="304800" y="3380688"/>
            <a:ext cx="1981200" cy="1343712"/>
            <a:chOff x="152400" y="3304488"/>
            <a:chExt cx="1981200" cy="1343712"/>
          </a:xfrm>
        </p:grpSpPr>
        <p:sp>
          <p:nvSpPr>
            <p:cNvPr id="12" name="Diamond 11"/>
            <p:cNvSpPr/>
            <p:nvPr/>
          </p:nvSpPr>
          <p:spPr>
            <a:xfrm>
              <a:off x="152400" y="3304488"/>
              <a:ext cx="1905000" cy="1343712"/>
            </a:xfrm>
            <a:prstGeom prst="diamond">
              <a:avLst/>
            </a:prstGeom>
            <a:solidFill>
              <a:srgbClr val="92D050">
                <a:alpha val="71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3" name="TextBox 12"/>
            <p:cNvSpPr txBox="1"/>
            <p:nvPr/>
          </p:nvSpPr>
          <p:spPr>
            <a:xfrm>
              <a:off x="152400" y="3620869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Quan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err="1" smtClean="0">
                  <a:solidFill>
                    <a:srgbClr val="FFFF00"/>
                  </a:solidFill>
                </a:rPr>
                <a:t>gần</a:t>
              </a:r>
              <a:r>
                <a:rPr lang="en-US" b="1" dirty="0" smtClean="0">
                  <a:solidFill>
                    <a:srgbClr val="FFFF00"/>
                  </a:solidFill>
                </a:rPr>
                <a:t> </a:t>
              </a:r>
              <a:r>
                <a:rPr lang="en-US" b="1" dirty="0" err="1" smtClean="0">
                  <a:solidFill>
                    <a:srgbClr val="FFFF00"/>
                  </a:solidFill>
                </a:rPr>
                <a:t>nghĩa</a:t>
              </a:r>
              <a:endParaRPr lang="vi-VN" b="1" i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228600" y="4828488"/>
            <a:ext cx="1981200" cy="1343712"/>
            <a:chOff x="76200" y="4828488"/>
            <a:chExt cx="1981200" cy="1343712"/>
          </a:xfrm>
        </p:grpSpPr>
        <p:sp>
          <p:nvSpPr>
            <p:cNvPr id="11" name="Diamond 10"/>
            <p:cNvSpPr/>
            <p:nvPr/>
          </p:nvSpPr>
          <p:spPr>
            <a:xfrm>
              <a:off x="152400" y="4828488"/>
              <a:ext cx="1905000" cy="1343712"/>
            </a:xfrm>
            <a:prstGeom prst="diamond">
              <a:avLst/>
            </a:prstGeom>
            <a:solidFill>
              <a:srgbClr val="92D050">
                <a:alpha val="84000"/>
              </a:srgbClr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4" name="TextBox 13"/>
            <p:cNvSpPr txBox="1"/>
            <p:nvPr/>
          </p:nvSpPr>
          <p:spPr>
            <a:xfrm>
              <a:off x="76200" y="5254597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 smtClean="0"/>
                <a:t>Quan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có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liên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hệ</a:t>
              </a:r>
              <a:endParaRPr lang="vi-VN" b="1" i="1" dirty="0">
                <a:solidFill>
                  <a:schemeClr val="accent5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17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1295401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QUAN HỆ GIỮA CÁC KEYPHRASES</a:t>
            </a:r>
            <a:endParaRPr lang="en-US" sz="2000" dirty="0" smtClean="0"/>
          </a:p>
          <a:p>
            <a:pPr marL="0" lvl="1"/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-228600" y="1549400"/>
          <a:ext cx="9829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28600" y="3343656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CCFF"/>
                </a:solidFill>
              </a:rPr>
              <a:t>extension</a:t>
            </a:r>
            <a:endParaRPr lang="vi-VN" b="1" i="1" dirty="0">
              <a:solidFill>
                <a:schemeClr val="accent5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18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66800" y="1295401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000" b="1" dirty="0" smtClean="0"/>
              <a:t>3.2. QUAN HỆ GIỮA CÁC KEYPHRASES</a:t>
            </a:r>
            <a:endParaRPr lang="en-US" sz="2000" dirty="0" smtClean="0"/>
          </a:p>
          <a:p>
            <a:pPr marL="0" lvl="1"/>
            <a:endParaRPr lang="en-US" sz="2000" dirty="0" smtClean="0"/>
          </a:p>
          <a:p>
            <a:endParaRPr lang="vi-VN" sz="2000" b="1" dirty="0" smtClean="0"/>
          </a:p>
          <a:p>
            <a:endParaRPr lang="vi-V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6922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3.4 . MỐI QUAN HỆ HAI NGÔI GIỮA CÁC KEYPHRASES</a:t>
            </a:r>
            <a:endParaRPr lang="vi-VN" sz="2000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3400" y="1734313"/>
            <a:ext cx="8382000" cy="4738271"/>
          </a:xfrm>
          <a:prstGeom prst="snip2DiagRect">
            <a:avLst/>
          </a:prstGeom>
          <a:solidFill>
            <a:schemeClr val="lt1">
              <a:alpha val="0"/>
            </a:schemeClr>
          </a:solidFill>
          <a:ln w="3175"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				=&gt;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1</a:t>
            </a:r>
            <a:r>
              <a:rPr lang="en-US" dirty="0" smtClean="0"/>
              <a:t>  </a:t>
            </a:r>
            <a:r>
              <a:rPr lang="en-US" dirty="0" err="1" smtClean="0"/>
              <a:t>có</a:t>
            </a:r>
            <a:r>
              <a:rPr lang="en-US" dirty="0" smtClean="0"/>
              <a:t> &gt; 7600 </a:t>
            </a:r>
            <a:r>
              <a:rPr lang="en-US" dirty="0" err="1" smtClean="0"/>
              <a:t>dòng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	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 r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&gt; 2700 </a:t>
            </a:r>
            <a:r>
              <a:rPr lang="en-US" dirty="0" err="1" smtClean="0"/>
              <a:t>dòng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	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-1</a:t>
            </a:r>
            <a:r>
              <a:rPr lang="en-US" dirty="0" smtClean="0"/>
              <a:t>có &gt; 450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				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3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&gt; 2700 </a:t>
            </a:r>
            <a:r>
              <a:rPr lang="en-US" dirty="0" err="1" smtClean="0"/>
              <a:t>dòng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	 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4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&gt; 1500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smtClean="0"/>
              <a:t> 				</a:t>
            </a:r>
          </a:p>
          <a:p>
            <a:r>
              <a:rPr lang="en-US" dirty="0" smtClean="0"/>
              <a:t>				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5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&gt; 77 </a:t>
            </a:r>
            <a:r>
              <a:rPr lang="en-US" dirty="0" err="1" smtClean="0"/>
              <a:t>dòng</a:t>
            </a:r>
            <a:endParaRPr lang="en-US" dirty="0" smtClean="0"/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	=&gt;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r</a:t>
            </a:r>
            <a:r>
              <a:rPr lang="en-US" baseline="-25000" dirty="0" smtClean="0"/>
              <a:t>6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&gt; 21000 </a:t>
            </a:r>
            <a:r>
              <a:rPr lang="en-US" dirty="0" err="1" smtClean="0"/>
              <a:t>dòng</a:t>
            </a:r>
            <a:endParaRPr lang="en-US" dirty="0" smtClean="0"/>
          </a:p>
          <a:p>
            <a:pPr lvl="0" algn="just"/>
            <a:endParaRPr lang="vi-VN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19</a:t>
            </a:fld>
            <a:r>
              <a:rPr lang="en-US" smtClean="0"/>
              <a:t>/34</a:t>
            </a:r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1143000" y="2066544"/>
            <a:ext cx="3367088" cy="3724656"/>
            <a:chOff x="1143000" y="2066544"/>
            <a:chExt cx="3367088" cy="3724656"/>
          </a:xfrm>
        </p:grpSpPr>
        <p:pic>
          <p:nvPicPr>
            <p:cNvPr id="54" name="Picture 7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2066544"/>
              <a:ext cx="3300413" cy="381000"/>
            </a:xfrm>
            <a:prstGeom prst="rect">
              <a:avLst/>
            </a:prstGeom>
            <a:noFill/>
          </p:spPr>
        </p:pic>
        <p:pic>
          <p:nvPicPr>
            <p:cNvPr id="55" name="Picture 7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43000" y="2676144"/>
              <a:ext cx="3319463" cy="403225"/>
            </a:xfrm>
            <a:prstGeom prst="rect">
              <a:avLst/>
            </a:prstGeom>
            <a:noFill/>
          </p:spPr>
        </p:pic>
        <p:pic>
          <p:nvPicPr>
            <p:cNvPr id="56" name="Picture 75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143000" y="3224784"/>
              <a:ext cx="3319463" cy="395287"/>
            </a:xfrm>
            <a:prstGeom prst="rect">
              <a:avLst/>
            </a:prstGeom>
            <a:noFill/>
          </p:spPr>
        </p:pic>
        <p:pic>
          <p:nvPicPr>
            <p:cNvPr id="57" name="Picture 73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143000" y="3742944"/>
              <a:ext cx="3352800" cy="457200"/>
            </a:xfrm>
            <a:prstGeom prst="rect">
              <a:avLst/>
            </a:prstGeom>
            <a:noFill/>
          </p:spPr>
        </p:pic>
        <p:pic>
          <p:nvPicPr>
            <p:cNvPr id="58" name="Picture 7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1143000" y="4276344"/>
              <a:ext cx="3338513" cy="468312"/>
            </a:xfrm>
            <a:prstGeom prst="rect">
              <a:avLst/>
            </a:prstGeom>
            <a:noFill/>
          </p:spPr>
        </p:pic>
        <p:pic>
          <p:nvPicPr>
            <p:cNvPr id="59" name="Picture 71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143000" y="4840224"/>
              <a:ext cx="3313113" cy="427037"/>
            </a:xfrm>
            <a:prstGeom prst="rect">
              <a:avLst/>
            </a:prstGeom>
            <a:noFill/>
          </p:spPr>
        </p:pic>
        <p:pic>
          <p:nvPicPr>
            <p:cNvPr id="60" name="Picture 70"/>
            <p:cNvPicPr>
              <a:picLocks noChangeAspect="1" noChangeArrowheads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 bwMode="auto">
            <a:xfrm>
              <a:off x="1143000" y="5334000"/>
              <a:ext cx="3367088" cy="457200"/>
            </a:xfrm>
            <a:prstGeom prst="rect">
              <a:avLst/>
            </a:prstGeom>
            <a:noFill/>
          </p:spPr>
        </p:pic>
      </p:grpSp>
      <p:sp>
        <p:nvSpPr>
          <p:cNvPr id="62" name="TextBox 61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3810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NỘI </a:t>
            </a:r>
            <a:r>
              <a:rPr lang="en-US" b="1" dirty="0" smtClean="0">
                <a:solidFill>
                  <a:schemeClr val="tx1"/>
                </a:solidFill>
              </a:rPr>
              <a:t>DUNG TRÌNH BÀY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1447800"/>
            <a:ext cx="7239000" cy="1579424"/>
          </a:xfrm>
          <a:prstGeom prst="snip2DiagRect">
            <a:avLst/>
          </a:prstGeom>
          <a:gradFill flip="none" rotWithShape="1">
            <a:gsLst>
              <a:gs pos="100000">
                <a:srgbClr val="92D050">
                  <a:tint val="66000"/>
                  <a:satMod val="160000"/>
                  <a:alpha val="22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 algn="just"/>
            <a:r>
              <a:rPr lang="en-US" sz="1600" dirty="0" smtClean="0">
                <a:latin typeface="Arial" pitchFamily="34" charset="0"/>
                <a:cs typeface="Arial" pitchFamily="34" charset="0"/>
              </a:rPr>
              <a:t>		  </a:t>
            </a:r>
          </a:p>
          <a:p>
            <a:pPr marL="514350" indent="-514350"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1.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Đặt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vấn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đề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2.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Mục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đích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cứu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pPr marL="514350" indent="-514350"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3.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Đối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tượng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phạm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vi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pPr marL="514350" indent="-514350" algn="just"/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4.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Phương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pháp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		  </a:t>
            </a:r>
            <a:endParaRPr lang="vi-V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3210223"/>
            <a:ext cx="7162800" cy="1322308"/>
          </a:xfrm>
          <a:prstGeom prst="snip2Diag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  <a:alpha val="44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	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- Chương 1: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Tổng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quan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	- Chương 2 :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Cơ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sở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lý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thuyết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	- Chương 3 :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Mô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hình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giải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pháp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	- Chương 4 :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Triển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khai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và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thử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nghiệm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4764703"/>
            <a:ext cx="7162800" cy="1285577"/>
          </a:xfrm>
          <a:prstGeom prst="snip2DiagRect">
            <a:avLst/>
          </a:prstGeom>
          <a:gradFill flip="none" rotWithShape="1">
            <a:gsLst>
              <a:gs pos="12000">
                <a:srgbClr val="00B0F0">
                  <a:tint val="66000"/>
                  <a:satMod val="160000"/>
                  <a:alpha val="84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	1. Ý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nghĩa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	2.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Hạn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chế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	3.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Hướng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nghiên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cứu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tiếp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theo</a:t>
            </a:r>
            <a:endParaRPr lang="en-US" sz="1600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         	4.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Tài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liệu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tham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latin typeface="Arial" pitchFamily="34" charset="0"/>
                <a:cs typeface="Arial" pitchFamily="34" charset="0"/>
              </a:rPr>
              <a:t>khảo</a:t>
            </a:r>
            <a:endParaRPr lang="vi-V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1447800"/>
            <a:ext cx="2209800" cy="400110"/>
          </a:xfrm>
          <a:prstGeom prst="chevron">
            <a:avLst>
              <a:gd name="adj" fmla="val 48862"/>
            </a:avLst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 MỞ ĐẦU</a:t>
            </a:r>
            <a:endParaRPr lang="vi-V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2952690"/>
            <a:ext cx="2286000" cy="400110"/>
          </a:xfrm>
          <a:prstGeom prst="chevron">
            <a:avLst>
              <a:gd name="adj" fmla="val 43687"/>
            </a:avLst>
          </a:pr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NỘI DUNG</a:t>
            </a:r>
            <a:endParaRPr lang="vi-V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4800" y="4471833"/>
            <a:ext cx="2286000" cy="400110"/>
          </a:xfrm>
          <a:prstGeom prst="chevron">
            <a:avLst>
              <a:gd name="adj" fmla="val 43480"/>
            </a:avLst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514350" indent="-514350" algn="ctr"/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KÊT LUẬN</a:t>
            </a:r>
            <a:endParaRPr lang="vi-V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711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3.5 . XÂY DỰNG MÔ HÌNH LƯU TRỮ Ở MỨC QUAN NIỆM</a:t>
            </a:r>
            <a:endParaRPr lang="vi-VN" sz="20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20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694688"/>
            <a:ext cx="731520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mục</a:t>
            </a:r>
            <a:r>
              <a:rPr lang="en-US" sz="2000" dirty="0" smtClean="0"/>
              <a:t> </a:t>
            </a:r>
            <a:r>
              <a:rPr lang="en-US" sz="2000" dirty="0" err="1" smtClean="0"/>
              <a:t>tiêu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tế</a:t>
            </a:r>
            <a:r>
              <a:rPr lang="en-US" sz="2000" dirty="0" smtClean="0"/>
              <a:t>,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hợp</a:t>
            </a:r>
            <a:r>
              <a:rPr lang="en-US" sz="2000" dirty="0" smtClean="0"/>
              <a:t> </a:t>
            </a:r>
            <a:r>
              <a:rPr lang="en-US" sz="2000" b="1" dirty="0" smtClean="0"/>
              <a:t>“</a:t>
            </a:r>
            <a:r>
              <a:rPr lang="en-US" sz="2000" b="1" dirty="0" err="1" smtClean="0"/>
              <a:t>thu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tổ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chức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lưu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trữ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suy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diễn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thức</a:t>
            </a:r>
            <a:r>
              <a:rPr lang="en-US" sz="2000" b="1" dirty="0" smtClean="0"/>
              <a:t>”</a:t>
            </a:r>
            <a:r>
              <a:rPr lang="en-US" sz="2000" dirty="0" smtClean="0"/>
              <a:t>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:  </a:t>
            </a:r>
            <a:endParaRPr lang="en-US" sz="2000" dirty="0"/>
          </a:p>
        </p:txBody>
      </p:sp>
      <p:grpSp>
        <p:nvGrpSpPr>
          <p:cNvPr id="78856" name="Group 8"/>
          <p:cNvGrpSpPr>
            <a:grpSpLocks/>
          </p:cNvGrpSpPr>
          <p:nvPr/>
        </p:nvGrpSpPr>
        <p:grpSpPr bwMode="auto">
          <a:xfrm>
            <a:off x="1880616" y="3215640"/>
            <a:ext cx="6019800" cy="1965960"/>
            <a:chOff x="2160" y="10065"/>
            <a:chExt cx="8100" cy="1800"/>
          </a:xfrm>
        </p:grpSpPr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4500" y="10965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7380" y="10965"/>
              <a:ext cx="5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859" name="AutoShape 11"/>
            <p:cNvSpPr>
              <a:spLocks noChangeArrowheads="1"/>
            </p:cNvSpPr>
            <p:nvPr/>
          </p:nvSpPr>
          <p:spPr bwMode="auto">
            <a:xfrm>
              <a:off x="2160" y="10065"/>
              <a:ext cx="2340" cy="1800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Tổ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chức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lưu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trữ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tài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liệu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theo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thư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mục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có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quy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chuẩn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60" name="AutoShape 12"/>
            <p:cNvSpPr>
              <a:spLocks noChangeArrowheads="1"/>
            </p:cNvSpPr>
            <p:nvPr/>
          </p:nvSpPr>
          <p:spPr bwMode="auto">
            <a:xfrm>
              <a:off x="5040" y="10080"/>
              <a:ext cx="2340" cy="1770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Kho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tài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liệu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thu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thập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được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cần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lưu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trữ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861" name="AutoShape 13"/>
            <p:cNvSpPr>
              <a:spLocks noChangeArrowheads="1"/>
            </p:cNvSpPr>
            <p:nvPr/>
          </p:nvSpPr>
          <p:spPr bwMode="auto">
            <a:xfrm>
              <a:off x="7920" y="10065"/>
              <a:ext cx="2340" cy="1800"/>
            </a:xfrm>
            <a:prstGeom prst="can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SPN-KOS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(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Hệ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trí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</a:t>
              </a: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thức</a:t>
              </a: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  <a:cs typeface="Arial" pitchFamily="34" charset="0"/>
                </a:rPr>
                <a:t> Ontology)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524000" y="5199888"/>
            <a:ext cx="7086600" cy="95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“</a:t>
            </a:r>
            <a:r>
              <a:rPr lang="en-US" sz="2000" b="1" dirty="0" err="1" smtClean="0"/>
              <a:t>Kho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tài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được</a:t>
            </a:r>
            <a:r>
              <a:rPr lang="en-US" sz="2000" b="1" dirty="0" smtClean="0"/>
              <a:t> ”  </a:t>
            </a:r>
            <a:r>
              <a:rPr lang="en-US" sz="2000" b="1" dirty="0" smtClean="0">
                <a:sym typeface="Wingdings"/>
              </a:rPr>
              <a:t></a:t>
            </a:r>
            <a:r>
              <a:rPr lang="en-US" sz="2000" b="1" dirty="0" smtClean="0"/>
              <a:t> “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cây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thư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mục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chuẩn</a:t>
            </a:r>
            <a:r>
              <a:rPr lang="en-US" sz="2000" b="1" dirty="0" smtClean="0"/>
              <a:t>”   </a:t>
            </a:r>
            <a:r>
              <a:rPr lang="en-US" sz="2000" b="1" dirty="0" smtClean="0">
                <a:sym typeface="Wingdings"/>
              </a:rPr>
              <a:t></a:t>
            </a:r>
            <a:r>
              <a:rPr lang="en-US" sz="2000" b="1" dirty="0" smtClean="0"/>
              <a:t>   “</a:t>
            </a:r>
            <a:r>
              <a:rPr lang="en-US" sz="2000" b="1" dirty="0" err="1" smtClean="0"/>
              <a:t>Mô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hình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quản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lý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theo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ngữ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nghĩa</a:t>
            </a:r>
            <a:r>
              <a:rPr lang="en-US" sz="2000" b="1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6891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 . TỔ CHỨC LƯU TRỮ , TÌM KIẾM THEO NGỮ NGHĨA</a:t>
            </a:r>
            <a:endParaRPr lang="vi-VN" sz="20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21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496569"/>
            <a:ext cx="7315200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niệm</a:t>
            </a:r>
            <a:r>
              <a:rPr lang="en-US" sz="2000" dirty="0" smtClean="0"/>
              <a:t>,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phục</a:t>
            </a:r>
            <a:r>
              <a:rPr lang="en-US" sz="2000" dirty="0" smtClean="0"/>
              <a:t> </a:t>
            </a:r>
            <a:r>
              <a:rPr lang="en-US" sz="2000" dirty="0" err="1" smtClean="0"/>
              <a:t>vụ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9909" name="Picture 3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459736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7659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3.6.1. </a:t>
            </a:r>
            <a:r>
              <a:rPr lang="en-US" sz="2200" i="1" dirty="0" err="1" smtClean="0"/>
              <a:t>Thiết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giải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endParaRPr lang="vi-VN" sz="22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22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81950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Ở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b="1" dirty="0" smtClean="0"/>
              <a:t>05 </a:t>
            </a:r>
            <a:r>
              <a:rPr lang="en-US" b="1" dirty="0" err="1" smtClean="0"/>
              <a:t>Bước</a:t>
            </a:r>
            <a:r>
              <a:rPr lang="en-US" dirty="0" smtClean="0"/>
              <a:t>,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143000" y="2264664"/>
            <a:ext cx="7818313" cy="1752600"/>
            <a:chOff x="2362205" y="376250"/>
            <a:chExt cx="6370513" cy="1215707"/>
          </a:xfrm>
        </p:grpSpPr>
        <p:sp>
          <p:nvSpPr>
            <p:cNvPr id="12" name="Rounded Rectangle 11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421551" y="435596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just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 smtClean="0">
                  <a:sym typeface="Wingdings"/>
                </a:rPr>
                <a:t> </a:t>
              </a:r>
              <a:r>
                <a:rPr lang="en-US" sz="2000" b="1" dirty="0" err="1" smtClean="0"/>
                <a:t>Bước</a:t>
              </a:r>
              <a:r>
                <a:rPr lang="en-US" sz="2000" b="1" dirty="0" smtClean="0"/>
                <a:t> 1: </a:t>
              </a:r>
              <a:r>
                <a:rPr lang="en-US" sz="2000" b="1" dirty="0" err="1" smtClean="0"/>
                <a:t>Rút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trích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keyphrase</a:t>
              </a:r>
              <a:endParaRPr lang="en-US" sz="2000" dirty="0" smtClean="0"/>
            </a:p>
            <a:p>
              <a:pPr lvl="0" algn="just" defTabSz="889000">
                <a:lnSpc>
                  <a:spcPct val="150000"/>
                </a:lnSpc>
                <a:spcAft>
                  <a:spcPct val="35000"/>
                </a:spcAft>
              </a:pPr>
              <a:r>
                <a:rPr lang="en-US" sz="2000" dirty="0" smtClean="0"/>
                <a:t> </a:t>
              </a:r>
              <a:r>
                <a:rPr lang="en-US" sz="2000" dirty="0" err="1" smtClean="0"/>
                <a:t>Kết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hợp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với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mô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hình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quản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liệu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theo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cơ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sở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dữ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liệu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quan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hệ</a:t>
              </a:r>
              <a:r>
                <a:rPr lang="en-US" sz="2000" dirty="0" smtClean="0"/>
                <a:t>, </a:t>
              </a:r>
              <a:r>
                <a:rPr lang="en-US" sz="2000" dirty="0" err="1" smtClean="0"/>
                <a:t>ta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tiến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hành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rút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trích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của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tài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liệu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bằng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thủ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công</a:t>
              </a:r>
              <a:r>
                <a:rPr lang="en-US" sz="2000" b="1" dirty="0" smtClean="0"/>
                <a:t>. </a:t>
              </a:r>
              <a:endParaRPr lang="vi-VN" sz="2000" b="0" i="0" u="none" kern="12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73287" y="4126992"/>
            <a:ext cx="7818313" cy="2273808"/>
            <a:chOff x="2362205" y="376250"/>
            <a:chExt cx="6370513" cy="1215707"/>
          </a:xfrm>
        </p:grpSpPr>
        <p:sp>
          <p:nvSpPr>
            <p:cNvPr id="17" name="Rounded Rectangle 16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5"/>
            <p:cNvSpPr/>
            <p:nvPr/>
          </p:nvSpPr>
          <p:spPr>
            <a:xfrm>
              <a:off x="2421551" y="435596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just" defTabSz="8890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000" b="1" dirty="0" smtClean="0">
                  <a:sym typeface="Wingdings"/>
                </a:rPr>
                <a:t> </a:t>
              </a:r>
              <a:r>
                <a:rPr lang="en-US" sz="2000" b="1" dirty="0" err="1" smtClean="0"/>
                <a:t>Bước</a:t>
              </a:r>
              <a:r>
                <a:rPr lang="en-US" sz="2000" b="1" dirty="0" smtClean="0"/>
                <a:t> 2: </a:t>
              </a:r>
              <a:r>
                <a:rPr lang="en-US" sz="2000" b="1" dirty="0" err="1" smtClean="0"/>
                <a:t>Phát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sinh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thêm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các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Keyphrases</a:t>
              </a:r>
              <a:endParaRPr lang="en-US" sz="2000" dirty="0" smtClean="0"/>
            </a:p>
            <a:p>
              <a:pPr lvl="0" algn="just" defTabSz="889000">
                <a:lnSpc>
                  <a:spcPct val="150000"/>
                </a:lnSpc>
                <a:spcAft>
                  <a:spcPct val="35000"/>
                </a:spcAft>
              </a:pPr>
              <a:r>
                <a:rPr lang="en-US" sz="2000" dirty="0" smtClean="0"/>
                <a:t> </a:t>
              </a:r>
              <a:r>
                <a:rPr lang="en-US" sz="2000" dirty="0" err="1" smtClean="0"/>
                <a:t>Kế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tiếp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dùng</a:t>
              </a:r>
              <a:r>
                <a:rPr lang="en-US" sz="2000" dirty="0" smtClean="0"/>
                <a:t>  SPN-KOS </a:t>
              </a:r>
              <a:r>
                <a:rPr lang="en-US" sz="2000" dirty="0" err="1" smtClean="0"/>
                <a:t>để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phát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sinh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thêm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từ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mối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quan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hệ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ngữ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nghĩa</a:t>
              </a:r>
              <a:r>
                <a:rPr lang="en-US" sz="2000" dirty="0" smtClean="0"/>
                <a:t> </a:t>
              </a:r>
              <a:r>
                <a:rPr lang="en-US" sz="2000" b="1" dirty="0" smtClean="0"/>
                <a:t>( </a:t>
              </a:r>
              <a:r>
                <a:rPr lang="en-US" sz="2000" b="1" i="1" dirty="0" smtClean="0"/>
                <a:t>Acronym, Synonym, Near-Synonym, Broader, Narrower, </a:t>
              </a:r>
              <a:r>
                <a:rPr lang="en-US" sz="2000" b="1" i="1" dirty="0" err="1" smtClean="0"/>
                <a:t>Extenstion</a:t>
              </a:r>
              <a:r>
                <a:rPr lang="en-US" sz="2000" b="1" i="1" dirty="0" smtClean="0"/>
                <a:t>, Related </a:t>
              </a:r>
              <a:r>
                <a:rPr lang="en-US" sz="2000" b="1" dirty="0" smtClean="0"/>
                <a:t>)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dựa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trên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Keyphrases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đã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có</a:t>
              </a:r>
              <a:r>
                <a:rPr lang="en-US" sz="2000" dirty="0" smtClean="0"/>
                <a:t>.</a:t>
              </a:r>
              <a:endParaRPr lang="vi-VN" sz="2000" b="0" i="0" u="none" kern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7659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3.6.1. </a:t>
            </a:r>
            <a:r>
              <a:rPr lang="en-US" sz="2200" i="1" dirty="0" err="1" smtClean="0"/>
              <a:t>Thiết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giải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endParaRPr lang="vi-VN" sz="22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23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143000" y="1752600"/>
            <a:ext cx="7818313" cy="4343400"/>
            <a:chOff x="2362205" y="198959"/>
            <a:chExt cx="6370513" cy="1392998"/>
          </a:xfrm>
        </p:grpSpPr>
        <p:sp>
          <p:nvSpPr>
            <p:cNvPr id="12" name="Rounded Rectangle 11"/>
            <p:cNvSpPr/>
            <p:nvPr/>
          </p:nvSpPr>
          <p:spPr>
            <a:xfrm>
              <a:off x="2362205" y="198959"/>
              <a:ext cx="6370513" cy="1392998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421551" y="435596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just" defTabSz="889000">
                <a:lnSpc>
                  <a:spcPct val="150000"/>
                </a:lnSpc>
                <a:spcAft>
                  <a:spcPct val="35000"/>
                </a:spcAft>
                <a:buFont typeface="Wingdings" pitchFamily="2" charset="2"/>
                <a:buChar char="q"/>
              </a:pPr>
              <a:r>
                <a:rPr lang="en-US" sz="2000" b="1" dirty="0" smtClean="0"/>
                <a:t> </a:t>
              </a:r>
              <a:r>
                <a:rPr lang="en-US" sz="2000" b="1" dirty="0" err="1" smtClean="0"/>
                <a:t>Bước</a:t>
              </a:r>
              <a:r>
                <a:rPr lang="en-US" sz="2000" b="1" dirty="0" smtClean="0"/>
                <a:t> 3: </a:t>
              </a:r>
              <a:r>
                <a:rPr lang="en-US" sz="2000" b="1" dirty="0" err="1" smtClean="0"/>
                <a:t>Tổ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chức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lưu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trữ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tập</a:t>
              </a:r>
              <a:r>
                <a:rPr lang="en-US" sz="2000" b="1" dirty="0" smtClean="0"/>
                <a:t> tin </a:t>
              </a:r>
              <a:r>
                <a:rPr lang="en-US" sz="2000" b="1" dirty="0" err="1" smtClean="0"/>
                <a:t>vào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thư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mục</a:t>
              </a:r>
              <a:endParaRPr lang="en-US" sz="2000" dirty="0" smtClean="0"/>
            </a:p>
            <a:p>
              <a:pPr lvl="0" algn="just" defTabSz="889000">
                <a:lnSpc>
                  <a:spcPct val="150000"/>
                </a:lnSpc>
                <a:spcAft>
                  <a:spcPct val="35000"/>
                </a:spcAft>
              </a:pPr>
              <a:r>
                <a:rPr lang="en-US" sz="2000" dirty="0" smtClean="0"/>
                <a:t>Ta </a:t>
              </a:r>
              <a:r>
                <a:rPr lang="en-US" sz="2000" dirty="0" err="1" smtClean="0"/>
                <a:t>sẽ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xét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xem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lớp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nào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mà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số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bao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hàm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hầu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hết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của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tập</a:t>
              </a:r>
              <a:r>
                <a:rPr lang="en-US" sz="2000" dirty="0" smtClean="0"/>
                <a:t> tin </a:t>
              </a:r>
              <a:r>
                <a:rPr lang="en-US" sz="2000" dirty="0" err="1" smtClean="0"/>
                <a:t>đang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xét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thì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lưu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tập</a:t>
              </a:r>
              <a:r>
                <a:rPr lang="en-US" sz="2000" dirty="0" smtClean="0"/>
                <a:t> tin </a:t>
              </a:r>
              <a:r>
                <a:rPr lang="en-US" sz="2000" dirty="0" err="1" smtClean="0"/>
                <a:t>đó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vào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thư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mục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tương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ứng</a:t>
              </a:r>
              <a:r>
                <a:rPr lang="en-US" sz="2000" dirty="0" smtClean="0"/>
                <a:t>.</a:t>
              </a:r>
            </a:p>
            <a:p>
              <a:pPr lvl="1" algn="just" defTabSz="889000">
                <a:lnSpc>
                  <a:spcPct val="150000"/>
                </a:lnSpc>
                <a:spcAft>
                  <a:spcPct val="35000"/>
                </a:spcAft>
              </a:pPr>
              <a:r>
                <a:rPr lang="en-US" sz="2000" b="1" dirty="0" err="1" smtClean="0"/>
                <a:t>Đầu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vào</a:t>
              </a:r>
              <a:r>
                <a:rPr lang="en-US" sz="2000" b="1" dirty="0" smtClean="0"/>
                <a:t>: </a:t>
              </a:r>
              <a:r>
                <a:rPr lang="en-US" sz="2000" dirty="0" err="1" smtClean="0"/>
                <a:t>tập</a:t>
              </a:r>
              <a:r>
                <a:rPr lang="en-US" sz="2000" dirty="0" smtClean="0"/>
                <a:t> tin</a:t>
              </a:r>
              <a:r>
                <a:rPr lang="en-US" sz="2000" b="1" dirty="0" smtClean="0"/>
                <a:t> </a:t>
              </a:r>
              <a:r>
                <a:rPr lang="en-US" sz="2000" dirty="0" err="1" smtClean="0"/>
                <a:t>dữ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liệu</a:t>
              </a:r>
              <a:r>
                <a:rPr lang="en-US" sz="2000" dirty="0" smtClean="0"/>
                <a:t> ở </a:t>
              </a:r>
              <a:r>
                <a:rPr lang="en-US" sz="2000" dirty="0" err="1" smtClean="0"/>
                <a:t>dạng</a:t>
              </a:r>
              <a:r>
                <a:rPr lang="en-US" sz="2000" dirty="0" smtClean="0"/>
                <a:t> PDF, HTML, DOC, TXT…</a:t>
              </a:r>
            </a:p>
            <a:p>
              <a:pPr lvl="1">
                <a:lnSpc>
                  <a:spcPct val="150000"/>
                </a:lnSpc>
              </a:pPr>
              <a:r>
                <a:rPr lang="en-US" sz="2000" b="1" dirty="0" err="1" smtClean="0"/>
                <a:t>Đầu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ra</a:t>
              </a:r>
              <a:r>
                <a:rPr lang="en-US" sz="2000" b="1" dirty="0" smtClean="0"/>
                <a:t>: </a:t>
              </a:r>
              <a:r>
                <a:rPr lang="en-US" sz="2000" dirty="0" err="1" smtClean="0"/>
                <a:t>tập</a:t>
              </a:r>
              <a:r>
                <a:rPr lang="en-US" sz="2000" dirty="0" smtClean="0"/>
                <a:t> tin </a:t>
              </a:r>
              <a:r>
                <a:rPr lang="en-US" sz="2000" dirty="0" err="1" smtClean="0"/>
                <a:t>đã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được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lưu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vào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trong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thư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mục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tương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ứng</a:t>
              </a:r>
              <a:r>
                <a:rPr lang="en-US" sz="2000" dirty="0" smtClean="0"/>
                <a:t>. </a:t>
              </a:r>
              <a:r>
                <a:rPr lang="en-US" sz="2000" dirty="0" err="1" smtClean="0"/>
                <a:t>Dùng</a:t>
              </a:r>
              <a:r>
                <a:rPr lang="en-US" sz="2000" dirty="0" smtClean="0"/>
                <a:t> Ontology SPN-KOS </a:t>
              </a:r>
              <a:r>
                <a:rPr lang="en-US" sz="2000" dirty="0" err="1" smtClean="0"/>
                <a:t>để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suy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diễn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ra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mối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quan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hệ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ngữ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nghĩa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của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các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keyphrases</a:t>
              </a:r>
              <a:r>
                <a:rPr lang="en-US" sz="2000" dirty="0" smtClean="0"/>
                <a:t>.</a:t>
              </a:r>
            </a:p>
            <a:p>
              <a:pPr lvl="1"/>
              <a:endParaRPr lang="en-US" sz="2000" dirty="0" smtClean="0"/>
            </a:p>
            <a:p>
              <a:pPr lvl="1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vi-VN" sz="2000" b="0" i="0" u="none" kern="12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7659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3.6.1. </a:t>
            </a:r>
            <a:r>
              <a:rPr lang="en-US" sz="2200" i="1" dirty="0" err="1" smtClean="0"/>
              <a:t>Thiết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giải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endParaRPr lang="vi-VN" sz="22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24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143000" y="1828800"/>
            <a:ext cx="7818313" cy="4572000"/>
            <a:chOff x="2362205" y="376250"/>
            <a:chExt cx="6370513" cy="1215707"/>
          </a:xfrm>
        </p:grpSpPr>
        <p:sp>
          <p:nvSpPr>
            <p:cNvPr id="12" name="Rounded Rectangle 11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424294" y="416774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  <a:buFont typeface="Wingdings" pitchFamily="2" charset="2"/>
                <a:buChar char="q"/>
              </a:pPr>
              <a:r>
                <a:rPr lang="en-US" sz="2000" b="1" dirty="0" smtClean="0"/>
                <a:t> </a:t>
              </a:r>
              <a:r>
                <a:rPr lang="en-US" sz="2000" b="1" dirty="0" err="1" smtClean="0"/>
                <a:t>Bước</a:t>
              </a:r>
              <a:r>
                <a:rPr lang="en-US" sz="2000" b="1" dirty="0" smtClean="0"/>
                <a:t> 3: </a:t>
              </a:r>
              <a:r>
                <a:rPr lang="en-US" sz="2000" b="1" dirty="0" err="1" smtClean="0"/>
                <a:t>Tổ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chức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lưu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trữ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tập</a:t>
              </a:r>
              <a:r>
                <a:rPr lang="en-US" sz="2000" b="1" dirty="0" smtClean="0"/>
                <a:t> tin </a:t>
              </a:r>
              <a:r>
                <a:rPr lang="en-US" sz="2000" b="1" dirty="0" err="1" smtClean="0"/>
                <a:t>vào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thư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mục</a:t>
              </a: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  <a:buFont typeface="Wingdings" pitchFamily="2" charset="2"/>
                <a:buChar char="q"/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  <a:buFont typeface="Wingdings" pitchFamily="2" charset="2"/>
                <a:buChar char="q"/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b="1" dirty="0" smtClean="0"/>
            </a:p>
            <a:p>
              <a:pPr lvl="0" algn="just" defTabSz="889000">
                <a:lnSpc>
                  <a:spcPct val="90000"/>
                </a:lnSpc>
                <a:spcAft>
                  <a:spcPct val="35000"/>
                </a:spcAft>
              </a:pPr>
              <a:endParaRPr lang="en-US" sz="2000" dirty="0" smtClean="0"/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362200"/>
            <a:ext cx="5638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219200"/>
            <a:ext cx="7659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3.6.1. </a:t>
            </a:r>
            <a:r>
              <a:rPr lang="en-US" sz="2200" i="1" dirty="0" err="1" smtClean="0"/>
              <a:t>Thiết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giải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endParaRPr lang="vi-VN" sz="22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25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066800" y="1746503"/>
            <a:ext cx="7818313" cy="2139697"/>
            <a:chOff x="2362205" y="376250"/>
            <a:chExt cx="6370513" cy="1134876"/>
          </a:xfrm>
        </p:grpSpPr>
        <p:sp>
          <p:nvSpPr>
            <p:cNvPr id="12" name="Rounded Rectangle 11"/>
            <p:cNvSpPr/>
            <p:nvPr/>
          </p:nvSpPr>
          <p:spPr>
            <a:xfrm>
              <a:off x="2362205" y="376250"/>
              <a:ext cx="6370513" cy="1134876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362205" y="379483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just" defTabSz="889000">
                <a:spcAft>
                  <a:spcPct val="35000"/>
                </a:spcAft>
                <a:buFont typeface="Wingdings" pitchFamily="2" charset="2"/>
                <a:buChar char="q"/>
              </a:pPr>
              <a:r>
                <a:rPr lang="en-US" b="1" dirty="0" smtClean="0"/>
                <a:t> </a:t>
              </a:r>
              <a:r>
                <a:rPr lang="en-US" b="1" dirty="0" err="1" smtClean="0"/>
                <a:t>Bước</a:t>
              </a:r>
              <a:r>
                <a:rPr lang="en-US" b="1" dirty="0" smtClean="0"/>
                <a:t> 4: </a:t>
              </a:r>
              <a:r>
                <a:rPr lang="en-US" b="1" dirty="0" err="1" smtClean="0"/>
                <a:t>Tính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độ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ưu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tiên</a:t>
              </a:r>
              <a:r>
                <a:rPr lang="en-US" b="1" dirty="0" smtClean="0"/>
                <a:t> </a:t>
              </a:r>
            </a:p>
            <a:p>
              <a:pPr lvl="1">
                <a:lnSpc>
                  <a:spcPct val="150000"/>
                </a:lnSpc>
              </a:pPr>
              <a:r>
                <a:rPr lang="en-US" dirty="0" err="1" smtClean="0"/>
                <a:t>Sau</a:t>
              </a:r>
              <a:r>
                <a:rPr lang="en-US" dirty="0" smtClean="0"/>
                <a:t> </a:t>
              </a:r>
              <a:r>
                <a:rPr lang="en-US" dirty="0" err="1" smtClean="0"/>
                <a:t>khi</a:t>
              </a:r>
              <a:r>
                <a:rPr lang="en-US" dirty="0" smtClean="0"/>
                <a:t> </a:t>
              </a:r>
              <a:r>
                <a:rPr lang="en-US" dirty="0" err="1" smtClean="0"/>
                <a:t>danh</a:t>
              </a:r>
              <a:r>
                <a:rPr lang="en-US" dirty="0" smtClean="0"/>
                <a:t> </a:t>
              </a:r>
              <a:r>
                <a:rPr lang="en-US" dirty="0" err="1" smtClean="0"/>
                <a:t>sách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r>
                <a:rPr lang="en-US" dirty="0" smtClean="0"/>
                <a:t> </a:t>
              </a:r>
              <a:r>
                <a:rPr lang="en-US" dirty="0" err="1" smtClean="0"/>
                <a:t>được</a:t>
              </a:r>
              <a:r>
                <a:rPr lang="en-US" dirty="0" smtClean="0"/>
                <a:t> </a:t>
              </a:r>
              <a:r>
                <a:rPr lang="en-US" dirty="0" err="1" smtClean="0"/>
                <a:t>rút</a:t>
              </a:r>
              <a:r>
                <a:rPr lang="en-US" dirty="0" smtClean="0"/>
                <a:t> </a:t>
              </a:r>
              <a:r>
                <a:rPr lang="en-US" dirty="0" err="1" smtClean="0"/>
                <a:t>trích</a:t>
              </a:r>
              <a:r>
                <a:rPr lang="en-US" dirty="0" smtClean="0"/>
                <a:t> </a:t>
              </a:r>
              <a:r>
                <a:rPr lang="en-US" dirty="0" err="1" smtClean="0"/>
                <a:t>thủ</a:t>
              </a:r>
              <a:r>
                <a:rPr lang="en-US" dirty="0" smtClean="0"/>
                <a:t> </a:t>
              </a:r>
              <a:r>
                <a:rPr lang="en-US" dirty="0" err="1" smtClean="0"/>
                <a:t>công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suy</a:t>
              </a:r>
              <a:r>
                <a:rPr lang="en-US" dirty="0" smtClean="0"/>
                <a:t> </a:t>
              </a:r>
              <a:r>
                <a:rPr lang="en-US" dirty="0" err="1" smtClean="0"/>
                <a:t>diễn</a:t>
              </a:r>
              <a:r>
                <a:rPr lang="en-US" dirty="0" smtClean="0"/>
                <a:t> </a:t>
              </a:r>
              <a:r>
                <a:rPr lang="en-US" dirty="0" err="1" smtClean="0"/>
                <a:t>ngữ</a:t>
              </a:r>
              <a:r>
                <a:rPr lang="en-US" dirty="0" smtClean="0"/>
                <a:t> </a:t>
              </a:r>
              <a:r>
                <a:rPr lang="en-US" dirty="0" err="1" smtClean="0"/>
                <a:t>nghĩa</a:t>
              </a:r>
              <a:r>
                <a:rPr lang="en-US" dirty="0" smtClean="0"/>
                <a:t> </a:t>
              </a:r>
              <a:r>
                <a:rPr lang="en-US" dirty="0" err="1" smtClean="0"/>
                <a:t>cho</a:t>
              </a:r>
              <a:r>
                <a:rPr lang="en-US" dirty="0" smtClean="0"/>
                <a:t> </a:t>
              </a:r>
              <a:r>
                <a:rPr lang="en-US" dirty="0" err="1" smtClean="0"/>
                <a:t>từng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keyphrase</a:t>
              </a:r>
              <a:r>
                <a:rPr lang="en-US" b="1" dirty="0" smtClean="0"/>
                <a:t> ở </a:t>
              </a:r>
              <a:r>
                <a:rPr lang="en-US" b="1" dirty="0" err="1" smtClean="0"/>
                <a:t>bước</a:t>
              </a:r>
              <a:r>
                <a:rPr lang="en-US" b="1" dirty="0" smtClean="0"/>
                <a:t> 2. Ta </a:t>
              </a:r>
              <a:r>
                <a:rPr lang="en-US" b="1" dirty="0" err="1" smtClean="0"/>
                <a:t>tính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độ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ưu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tiên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cho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từng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keyphrase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dựa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Lucene</a:t>
              </a:r>
              <a:r>
                <a:rPr lang="en-US" b="1" dirty="0" smtClean="0"/>
                <a:t>.</a:t>
              </a:r>
              <a:endParaRPr lang="en-US" dirty="0" smtClean="0"/>
            </a:p>
            <a:p>
              <a:pPr lvl="1">
                <a:lnSpc>
                  <a:spcPct val="15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r>
                <a:rPr lang="en-US" b="1" dirty="0" smtClean="0"/>
                <a:t>:</a:t>
              </a:r>
              <a:r>
                <a:rPr lang="en-US" dirty="0" smtClean="0"/>
                <a:t> </a:t>
              </a:r>
              <a:r>
                <a:rPr lang="en-US" dirty="0" err="1" smtClean="0"/>
                <a:t>Danh</a:t>
              </a:r>
              <a:r>
                <a:rPr lang="en-US" dirty="0" smtClean="0"/>
                <a:t> </a:t>
              </a:r>
              <a:r>
                <a:rPr lang="en-US" dirty="0" err="1" smtClean="0"/>
                <a:t>sách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r>
                <a:rPr lang="en-US" dirty="0" smtClean="0"/>
                <a:t> </a:t>
              </a:r>
            </a:p>
            <a:p>
              <a:pPr lvl="1">
                <a:lnSpc>
                  <a:spcPct val="15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ra</a:t>
              </a:r>
              <a:r>
                <a:rPr lang="en-US" b="1" dirty="0" smtClean="0"/>
                <a:t>:</a:t>
              </a:r>
              <a:r>
                <a:rPr lang="en-US" dirty="0" smtClean="0"/>
                <a:t> </a:t>
              </a:r>
              <a:r>
                <a:rPr lang="en-US" dirty="0" err="1" smtClean="0"/>
                <a:t>Mức</a:t>
              </a:r>
              <a:r>
                <a:rPr lang="en-US" dirty="0" smtClean="0"/>
                <a:t> </a:t>
              </a:r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ưu</a:t>
              </a:r>
              <a:r>
                <a:rPr lang="en-US" dirty="0" smtClean="0"/>
                <a:t> </a:t>
              </a:r>
              <a:r>
                <a:rPr lang="en-US" dirty="0" err="1" smtClean="0"/>
                <a:t>tiên</a:t>
              </a:r>
              <a:r>
                <a:rPr lang="en-US" dirty="0" smtClean="0"/>
                <a:t> </a:t>
              </a:r>
              <a:r>
                <a:rPr lang="en-US" dirty="0" err="1" smtClean="0"/>
                <a:t>cho</a:t>
              </a:r>
              <a:r>
                <a:rPr lang="en-US" dirty="0" smtClean="0"/>
                <a:t> </a:t>
              </a:r>
              <a:r>
                <a:rPr lang="en-US" dirty="0" err="1" smtClean="0"/>
                <a:t>từng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endParaRPr lang="en-US" dirty="0" smtClean="0"/>
            </a:p>
          </p:txBody>
        </p:sp>
      </p:grpSp>
      <p:grpSp>
        <p:nvGrpSpPr>
          <p:cNvPr id="14" name="Group 10"/>
          <p:cNvGrpSpPr/>
          <p:nvPr/>
        </p:nvGrpSpPr>
        <p:grpSpPr>
          <a:xfrm>
            <a:off x="1066800" y="4038600"/>
            <a:ext cx="7818313" cy="2667000"/>
            <a:chOff x="2362205" y="376250"/>
            <a:chExt cx="6370513" cy="1233326"/>
          </a:xfrm>
        </p:grpSpPr>
        <p:sp>
          <p:nvSpPr>
            <p:cNvPr id="17" name="Rounded Rectangle 16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Rounded Rectangle 5"/>
            <p:cNvSpPr/>
            <p:nvPr/>
          </p:nvSpPr>
          <p:spPr>
            <a:xfrm>
              <a:off x="2421551" y="512561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lvl="0" algn="just" defTabSz="889000">
                <a:lnSpc>
                  <a:spcPts val="2600"/>
                </a:lnSpc>
                <a:spcAft>
                  <a:spcPct val="35000"/>
                </a:spcAft>
                <a:buFont typeface="Wingdings" pitchFamily="2" charset="2"/>
                <a:buChar char="q"/>
              </a:pPr>
              <a:r>
                <a:rPr lang="en-US" sz="2000" b="1" dirty="0" smtClean="0"/>
                <a:t> </a:t>
              </a:r>
              <a:r>
                <a:rPr lang="en-US" sz="2000" b="1" dirty="0" err="1" smtClean="0"/>
                <a:t>Bước</a:t>
              </a:r>
              <a:r>
                <a:rPr lang="en-US" sz="2000" b="1" dirty="0" smtClean="0"/>
                <a:t> 5: </a:t>
              </a:r>
              <a:r>
                <a:rPr lang="en-US" sz="2000" b="1" dirty="0" err="1" smtClean="0"/>
                <a:t>Xây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dựng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chỉ</a:t>
              </a:r>
              <a:r>
                <a:rPr lang="en-US" sz="2000" b="1" dirty="0" smtClean="0"/>
                <a:t> </a:t>
              </a:r>
              <a:r>
                <a:rPr lang="en-US" sz="2000" b="1" dirty="0" err="1" smtClean="0"/>
                <a:t>mục</a:t>
              </a:r>
              <a:endParaRPr lang="en-US" sz="2000" dirty="0" smtClean="0"/>
            </a:p>
            <a:p>
              <a:pPr lvl="1">
                <a:lnSpc>
                  <a:spcPct val="15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r>
                <a:rPr lang="en-US" b="1" dirty="0" smtClean="0"/>
                <a:t>: </a:t>
              </a:r>
              <a:r>
                <a:rPr lang="en-US" dirty="0" smtClean="0"/>
                <a:t> </a:t>
              </a:r>
              <a:r>
                <a:rPr lang="en-US" dirty="0" err="1" smtClean="0"/>
                <a:t>Tập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keyphrases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quan</a:t>
              </a:r>
              <a:r>
                <a:rPr lang="en-US" dirty="0" smtClean="0"/>
                <a:t> </a:t>
              </a:r>
              <a:r>
                <a:rPr lang="en-US" dirty="0" err="1" smtClean="0"/>
                <a:t>hệ</a:t>
              </a:r>
              <a:r>
                <a:rPr lang="en-US" b="1" dirty="0" smtClean="0"/>
                <a:t> </a:t>
              </a:r>
              <a:r>
                <a:rPr lang="en-US" b="1" i="1" dirty="0" smtClean="0"/>
                <a:t>Acronym, Synonym, Near-Synonym, Broader, Narrower, </a:t>
              </a:r>
              <a:r>
                <a:rPr lang="en-US" b="1" i="1" dirty="0" err="1" smtClean="0"/>
                <a:t>Extenstion</a:t>
              </a:r>
              <a:r>
                <a:rPr lang="en-US" i="1" dirty="0" smtClean="0"/>
                <a:t>, </a:t>
              </a:r>
              <a:r>
                <a:rPr lang="en-US" b="1" i="1" dirty="0" smtClean="0"/>
                <a:t>Related</a:t>
              </a:r>
              <a:r>
                <a:rPr lang="en-US" dirty="0" smtClean="0"/>
                <a:t> </a:t>
              </a:r>
              <a:r>
                <a:rPr lang="en-US" dirty="0" err="1" smtClean="0"/>
                <a:t>tương</a:t>
              </a:r>
              <a:r>
                <a:rPr lang="en-US" dirty="0" smtClean="0"/>
                <a:t> </a:t>
              </a:r>
              <a:r>
                <a:rPr lang="en-US" dirty="0" err="1" smtClean="0"/>
                <a:t>ứng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mỗi</a:t>
              </a:r>
              <a:r>
                <a:rPr lang="en-US" dirty="0" smtClean="0"/>
                <a:t>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endParaRPr lang="en-US" sz="1600" dirty="0" smtClean="0"/>
            </a:p>
            <a:p>
              <a:pPr lvl="1">
                <a:lnSpc>
                  <a:spcPct val="150000"/>
                </a:lnSpc>
              </a:pPr>
              <a:r>
                <a:rPr lang="en-US" b="1" dirty="0" smtClean="0"/>
                <a:t> </a:t>
              </a: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ra</a:t>
              </a:r>
              <a:r>
                <a:rPr lang="en-US" b="1" dirty="0" smtClean="0"/>
                <a:t> :  </a:t>
              </a:r>
              <a:r>
                <a:rPr lang="en-US" dirty="0" err="1" smtClean="0"/>
                <a:t>Danh</a:t>
              </a:r>
              <a:r>
                <a:rPr lang="en-US" dirty="0" smtClean="0"/>
                <a:t> </a:t>
              </a:r>
              <a:r>
                <a:rPr lang="en-US" dirty="0" err="1" smtClean="0"/>
                <a:t>sách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tập</a:t>
              </a:r>
              <a:r>
                <a:rPr lang="en-US" dirty="0" smtClean="0"/>
                <a:t> tin </a:t>
              </a:r>
              <a:r>
                <a:rPr lang="en-US" dirty="0" err="1" smtClean="0"/>
                <a:t>ứng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từng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r>
                <a:rPr lang="en-US" dirty="0" smtClean="0"/>
                <a:t> </a:t>
              </a:r>
              <a:r>
                <a:rPr lang="en-US" dirty="0" err="1" smtClean="0"/>
                <a:t>cùng</a:t>
              </a:r>
              <a:r>
                <a:rPr lang="en-US" dirty="0" smtClean="0"/>
                <a:t> </a:t>
              </a:r>
              <a:r>
                <a:rPr lang="en-US" dirty="0" err="1" smtClean="0"/>
                <a:t>với</a:t>
              </a:r>
              <a:r>
                <a:rPr lang="en-US" dirty="0" smtClean="0"/>
                <a:t> </a:t>
              </a:r>
              <a:r>
                <a:rPr lang="en-US" dirty="0" err="1" smtClean="0"/>
                <a:t>mức</a:t>
              </a:r>
              <a:r>
                <a:rPr lang="en-US" dirty="0" smtClean="0"/>
                <a:t> </a:t>
              </a:r>
              <a:r>
                <a:rPr lang="en-US" dirty="0" err="1" smtClean="0"/>
                <a:t>độ</a:t>
              </a:r>
              <a:r>
                <a:rPr lang="en-US" dirty="0" smtClean="0"/>
                <a:t> </a:t>
              </a:r>
              <a:r>
                <a:rPr lang="en-US" dirty="0" err="1" smtClean="0"/>
                <a:t>ưu</a:t>
              </a:r>
              <a:r>
                <a:rPr lang="en-US" dirty="0" smtClean="0"/>
                <a:t> </a:t>
              </a:r>
              <a:r>
                <a:rPr lang="en-US" dirty="0" err="1" smtClean="0"/>
                <a:t>tiên</a:t>
              </a:r>
              <a:r>
                <a:rPr lang="en-US" dirty="0" smtClean="0"/>
                <a:t> </a:t>
              </a:r>
              <a:endParaRPr lang="en-US" sz="1600" dirty="0" smtClean="0"/>
            </a:p>
            <a:p>
              <a:pPr lvl="1">
                <a:lnSpc>
                  <a:spcPts val="2600"/>
                </a:lnSpc>
              </a:pPr>
              <a:endParaRPr lang="en-US" sz="20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76594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3.6.1. </a:t>
            </a:r>
            <a:r>
              <a:rPr lang="en-US" sz="2200" i="1" dirty="0" err="1" smtClean="0"/>
              <a:t>Thiết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kế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giải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pháp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và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tổ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chức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kho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tài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liệu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có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endParaRPr lang="vi-VN" sz="2200" b="1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26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143000" y="1859280"/>
            <a:ext cx="7818313" cy="4160520"/>
            <a:chOff x="2362205" y="376250"/>
            <a:chExt cx="6370513" cy="1215707"/>
          </a:xfrm>
        </p:grpSpPr>
        <p:sp>
          <p:nvSpPr>
            <p:cNvPr id="12" name="Rounded Rectangle 11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ounded Rectangle 5"/>
            <p:cNvSpPr/>
            <p:nvPr/>
          </p:nvSpPr>
          <p:spPr>
            <a:xfrm>
              <a:off x="2421551" y="435596"/>
              <a:ext cx="6251821" cy="10970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just" defTabSz="889000">
                <a:lnSpc>
                  <a:spcPts val="2600"/>
                </a:lnSpc>
                <a:spcAft>
                  <a:spcPct val="35000"/>
                </a:spcAft>
              </a:pPr>
              <a:endParaRPr lang="en-US" sz="2000" dirty="0" smtClean="0"/>
            </a:p>
          </p:txBody>
        </p:sp>
      </p:grpSp>
      <p:pic>
        <p:nvPicPr>
          <p:cNvPr id="870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362200"/>
            <a:ext cx="56959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1676400" y="1981200"/>
            <a:ext cx="3413114" cy="4257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defTabSz="889000">
              <a:lnSpc>
                <a:spcPts val="2600"/>
              </a:lnSpc>
              <a:spcAft>
                <a:spcPct val="35000"/>
              </a:spcAft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Bước</a:t>
            </a:r>
            <a:r>
              <a:rPr lang="en-US" b="1" dirty="0" smtClean="0"/>
              <a:t> 5: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chỉ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5173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3.6.2. </a:t>
            </a:r>
            <a:r>
              <a:rPr lang="en-US" sz="2200" i="1" dirty="0" smtClean="0"/>
              <a:t>Qui </a:t>
            </a:r>
            <a:r>
              <a:rPr lang="en-US" sz="2200" i="1" dirty="0" err="1" smtClean="0"/>
              <a:t>trình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tìm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kiếm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theo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r>
              <a:rPr lang="en-US" sz="2200" i="1" dirty="0" smtClean="0"/>
              <a:t> </a:t>
            </a:r>
            <a:endParaRPr lang="vi-VN" sz="2200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27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71600" y="168538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Ở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 </a:t>
            </a:r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b="1" dirty="0" smtClean="0"/>
              <a:t>03 </a:t>
            </a:r>
            <a:r>
              <a:rPr lang="en-US" b="1" dirty="0" err="1" smtClean="0"/>
              <a:t>Bước</a:t>
            </a:r>
            <a:r>
              <a:rPr lang="en-US" dirty="0" smtClean="0"/>
              <a:t>,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:</a:t>
            </a:r>
            <a:endParaRPr lang="en-US" dirty="0"/>
          </a:p>
        </p:txBody>
      </p:sp>
      <p:grpSp>
        <p:nvGrpSpPr>
          <p:cNvPr id="17" name="Group 10"/>
          <p:cNvGrpSpPr/>
          <p:nvPr/>
        </p:nvGrpSpPr>
        <p:grpSpPr>
          <a:xfrm>
            <a:off x="1143000" y="1981200"/>
            <a:ext cx="7818313" cy="4373880"/>
            <a:chOff x="2362205" y="376250"/>
            <a:chExt cx="6370513" cy="1215707"/>
          </a:xfrm>
        </p:grpSpPr>
        <p:sp>
          <p:nvSpPr>
            <p:cNvPr id="18" name="Rounded Rectangle 17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5"/>
            <p:cNvSpPr/>
            <p:nvPr/>
          </p:nvSpPr>
          <p:spPr>
            <a:xfrm>
              <a:off x="2421551" y="446219"/>
              <a:ext cx="6251821" cy="1086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>
                <a:lnSpc>
                  <a:spcPct val="130000"/>
                </a:lnSpc>
              </a:pPr>
              <a:r>
                <a:rPr lang="en-US" b="1" dirty="0" smtClean="0">
                  <a:sym typeface="Wingdings"/>
                </a:rPr>
                <a:t> </a:t>
              </a:r>
              <a:r>
                <a:rPr lang="en-US" b="1" dirty="0" err="1" smtClean="0"/>
                <a:t>Bước</a:t>
              </a:r>
              <a:r>
                <a:rPr lang="en-US" b="1" dirty="0" smtClean="0"/>
                <a:t> 1</a:t>
              </a:r>
              <a:r>
                <a:rPr lang="en-US" dirty="0" smtClean="0"/>
                <a:t>: </a:t>
              </a:r>
              <a:r>
                <a:rPr lang="en-US" b="1" dirty="0" err="1" smtClean="0"/>
                <a:t>Xử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lý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rút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trích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keyphrases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từ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người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dùng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nhập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endParaRPr lang="en-US" sz="1600" dirty="0" smtClean="0"/>
            </a:p>
            <a:p>
              <a:pPr lvl="1">
                <a:lnSpc>
                  <a:spcPct val="130000"/>
                </a:lnSpc>
              </a:pPr>
              <a:r>
                <a:rPr lang="en-US" dirty="0" smtClean="0"/>
                <a:t>Ở </a:t>
              </a:r>
              <a:r>
                <a:rPr lang="en-US" dirty="0" err="1" smtClean="0"/>
                <a:t>giai</a:t>
              </a:r>
              <a:r>
                <a:rPr lang="en-US" dirty="0" smtClean="0"/>
                <a:t> </a:t>
              </a:r>
              <a:r>
                <a:rPr lang="en-US" dirty="0" err="1" smtClean="0"/>
                <a:t>đoạn</a:t>
              </a:r>
              <a:r>
                <a:rPr lang="en-US" dirty="0" smtClean="0"/>
                <a:t> </a:t>
              </a:r>
              <a:r>
                <a:rPr lang="en-US" dirty="0" err="1" smtClean="0"/>
                <a:t>này</a:t>
              </a:r>
              <a:r>
                <a:rPr lang="en-US" dirty="0" smtClean="0"/>
                <a:t> </a:t>
              </a:r>
              <a:r>
                <a:rPr lang="en-US" dirty="0" err="1" smtClean="0"/>
                <a:t>ta</a:t>
              </a:r>
              <a:r>
                <a:rPr lang="en-US" dirty="0" smtClean="0"/>
                <a:t> </a:t>
              </a:r>
              <a:r>
                <a:rPr lang="en-US" dirty="0" err="1" smtClean="0"/>
                <a:t>rút</a:t>
              </a:r>
              <a:r>
                <a:rPr lang="en-US" dirty="0" smtClean="0"/>
                <a:t> </a:t>
              </a:r>
              <a:r>
                <a:rPr lang="en-US" dirty="0" err="1" smtClean="0"/>
                <a:t>trích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keyphrases</a:t>
              </a:r>
              <a:r>
                <a:rPr lang="en-US" dirty="0" smtClean="0"/>
                <a:t> 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nghĩa</a:t>
              </a:r>
              <a:r>
                <a:rPr lang="en-US" dirty="0" smtClean="0"/>
                <a:t> do </a:t>
              </a:r>
              <a:r>
                <a:rPr lang="en-US" dirty="0" err="1" smtClean="0"/>
                <a:t>người</a:t>
              </a:r>
              <a:r>
                <a:rPr lang="en-US" dirty="0" smtClean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 smtClean="0"/>
                <a:t>nhập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 smtClean="0"/>
                <a:t>dựa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 smtClean="0"/>
                <a:t>kho</a:t>
              </a:r>
              <a:r>
                <a:rPr lang="en-US" dirty="0" smtClean="0"/>
                <a:t> </a:t>
              </a:r>
              <a:r>
                <a:rPr lang="en-US" dirty="0" err="1" smtClean="0"/>
                <a:t>tự</a:t>
              </a:r>
              <a:r>
                <a:rPr lang="en-US" dirty="0" smtClean="0"/>
                <a:t> </a:t>
              </a:r>
              <a:r>
                <a:rPr lang="en-US" dirty="0" err="1" smtClean="0"/>
                <a:t>điển</a:t>
              </a:r>
              <a:endParaRPr lang="en-US" sz="1600" dirty="0" smtClean="0"/>
            </a:p>
            <a:p>
              <a:pPr lvl="1">
                <a:lnSpc>
                  <a:spcPct val="13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r>
                <a:rPr lang="en-US" b="1" dirty="0" smtClean="0"/>
                <a:t>:  </a:t>
              </a:r>
              <a:r>
                <a:rPr lang="en-US" dirty="0" err="1" smtClean="0"/>
                <a:t>Là</a:t>
              </a:r>
              <a:r>
                <a:rPr lang="en-US" dirty="0" smtClean="0"/>
                <a:t> </a:t>
              </a:r>
              <a:r>
                <a:rPr lang="en-US" dirty="0" err="1" smtClean="0"/>
                <a:t>câu</a:t>
              </a:r>
              <a:r>
                <a:rPr lang="en-US" dirty="0" smtClean="0"/>
                <a:t> </a:t>
              </a:r>
              <a:r>
                <a:rPr lang="en-US" dirty="0" err="1" smtClean="0"/>
                <a:t>truy</a:t>
              </a:r>
              <a:r>
                <a:rPr lang="en-US" dirty="0" smtClean="0"/>
                <a:t> </a:t>
              </a:r>
              <a:r>
                <a:rPr lang="en-US" dirty="0" err="1" smtClean="0"/>
                <a:t>vấn</a:t>
              </a:r>
              <a:r>
                <a:rPr lang="en-US" dirty="0" smtClean="0"/>
                <a:t> do </a:t>
              </a:r>
              <a:r>
                <a:rPr lang="en-US" dirty="0" err="1" smtClean="0"/>
                <a:t>người</a:t>
              </a:r>
              <a:r>
                <a:rPr lang="en-US" dirty="0" smtClean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 smtClean="0"/>
                <a:t>nhập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endParaRPr lang="en-US" sz="1600" dirty="0" smtClean="0"/>
            </a:p>
            <a:p>
              <a:pPr lvl="1">
                <a:lnSpc>
                  <a:spcPct val="13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ra</a:t>
              </a:r>
              <a:r>
                <a:rPr lang="en-US" b="1" dirty="0" smtClean="0"/>
                <a:t>: </a:t>
              </a:r>
              <a:r>
                <a:rPr lang="en-US" dirty="0" err="1" smtClean="0"/>
                <a:t>Danh</a:t>
              </a:r>
              <a:r>
                <a:rPr lang="en-US" dirty="0" smtClean="0"/>
                <a:t> </a:t>
              </a:r>
              <a:r>
                <a:rPr lang="en-US" dirty="0" err="1" smtClean="0"/>
                <a:t>sách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keyphrases</a:t>
              </a:r>
              <a:r>
                <a:rPr lang="en-US" dirty="0" smtClean="0"/>
                <a:t> </a:t>
              </a:r>
              <a:r>
                <a:rPr lang="en-US" dirty="0" err="1" smtClean="0"/>
                <a:t>rút</a:t>
              </a:r>
              <a:r>
                <a:rPr lang="en-US" dirty="0" smtClean="0"/>
                <a:t> </a:t>
              </a:r>
              <a:r>
                <a:rPr lang="en-US" dirty="0" err="1" smtClean="0"/>
                <a:t>trích</a:t>
              </a:r>
              <a:r>
                <a:rPr lang="en-US" dirty="0" smtClean="0"/>
                <a:t> </a:t>
              </a:r>
              <a:r>
                <a:rPr lang="en-US" dirty="0" err="1" smtClean="0"/>
                <a:t>được</a:t>
              </a:r>
              <a:r>
                <a:rPr lang="en-US" dirty="0" smtClean="0"/>
                <a:t> </a:t>
              </a:r>
              <a:r>
                <a:rPr lang="en-US" dirty="0" err="1" smtClean="0"/>
                <a:t>từ</a:t>
              </a:r>
              <a:r>
                <a:rPr lang="en-US" dirty="0" smtClean="0"/>
                <a:t> </a:t>
              </a:r>
              <a:r>
                <a:rPr lang="en-US" dirty="0" err="1" smtClean="0"/>
                <a:t>người</a:t>
              </a:r>
              <a:r>
                <a:rPr lang="en-US" dirty="0" smtClean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.</a:t>
              </a:r>
            </a:p>
            <a:p>
              <a:pPr lvl="1"/>
              <a:endParaRPr lang="en-US" dirty="0" smtClean="0"/>
            </a:p>
            <a:p>
              <a:pPr lvl="1"/>
              <a:endParaRPr lang="en-US" dirty="0" smtClean="0"/>
            </a:p>
            <a:p>
              <a:pPr lvl="1"/>
              <a:endParaRPr lang="en-US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 smtClean="0"/>
            </a:p>
            <a:p>
              <a:pPr lvl="1"/>
              <a:endParaRPr lang="en-US" sz="1600" dirty="0"/>
            </a:p>
          </p:txBody>
        </p:sp>
      </p:grpSp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877056"/>
            <a:ext cx="6343650" cy="244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51732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3.6.2. </a:t>
            </a:r>
            <a:r>
              <a:rPr lang="en-US" sz="2200" i="1" dirty="0" smtClean="0"/>
              <a:t>Qui </a:t>
            </a:r>
            <a:r>
              <a:rPr lang="en-US" sz="2200" i="1" dirty="0" err="1" smtClean="0"/>
              <a:t>trình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tìm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kiếm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theo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ngữ</a:t>
            </a:r>
            <a:r>
              <a:rPr lang="en-US" sz="2200" i="1" dirty="0" smtClean="0"/>
              <a:t> </a:t>
            </a:r>
            <a:r>
              <a:rPr lang="en-US" sz="2200" i="1" dirty="0" err="1" smtClean="0"/>
              <a:t>nghĩa</a:t>
            </a:r>
            <a:r>
              <a:rPr lang="en-US" sz="2200" i="1" dirty="0" smtClean="0"/>
              <a:t> </a:t>
            </a:r>
            <a:endParaRPr lang="vi-VN" sz="2200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28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143000" y="1752600"/>
            <a:ext cx="7818313" cy="2133600"/>
            <a:chOff x="2362205" y="376250"/>
            <a:chExt cx="6370513" cy="1215707"/>
          </a:xfrm>
        </p:grpSpPr>
        <p:sp>
          <p:nvSpPr>
            <p:cNvPr id="18" name="Rounded Rectangle 17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Rounded Rectangle 5"/>
            <p:cNvSpPr/>
            <p:nvPr/>
          </p:nvSpPr>
          <p:spPr>
            <a:xfrm>
              <a:off x="2421551" y="506504"/>
              <a:ext cx="6251821" cy="1026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>
                <a:buFont typeface="Wingdings" pitchFamily="2" charset="2"/>
                <a:buChar char="q"/>
              </a:pPr>
              <a:r>
                <a:rPr lang="en-US" b="1" dirty="0" err="1" smtClean="0"/>
                <a:t>Bước</a:t>
              </a:r>
              <a:r>
                <a:rPr lang="en-US" b="1" dirty="0" smtClean="0"/>
                <a:t> 2</a:t>
              </a:r>
              <a:r>
                <a:rPr lang="en-US" dirty="0" smtClean="0"/>
                <a:t>: </a:t>
              </a:r>
              <a:r>
                <a:rPr lang="en-US" b="1" dirty="0" err="1" smtClean="0"/>
                <a:t>Suy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diễn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ngữ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nghĩa</a:t>
              </a:r>
              <a:endParaRPr lang="en-US" b="1" dirty="0" smtClean="0"/>
            </a:p>
            <a:p>
              <a:pPr lvl="1">
                <a:lnSpc>
                  <a:spcPct val="15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vào</a:t>
              </a:r>
              <a:r>
                <a:rPr lang="en-US" b="1" dirty="0" smtClean="0"/>
                <a:t>: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keyphrases</a:t>
              </a:r>
              <a:r>
                <a:rPr lang="en-US" dirty="0" smtClean="0"/>
                <a:t> </a:t>
              </a:r>
              <a:r>
                <a:rPr lang="en-US" dirty="0" err="1" smtClean="0"/>
                <a:t>được</a:t>
              </a:r>
              <a:r>
                <a:rPr lang="en-US" dirty="0" smtClean="0"/>
                <a:t> </a:t>
              </a:r>
              <a:r>
                <a:rPr lang="en-US" dirty="0" err="1" smtClean="0"/>
                <a:t>rút</a:t>
              </a:r>
              <a:r>
                <a:rPr lang="en-US" dirty="0" smtClean="0"/>
                <a:t> </a:t>
              </a:r>
              <a:r>
                <a:rPr lang="en-US" dirty="0" err="1" smtClean="0"/>
                <a:t>trích</a:t>
              </a:r>
              <a:r>
                <a:rPr lang="en-US" dirty="0" smtClean="0"/>
                <a:t> ở  </a:t>
              </a:r>
              <a:r>
                <a:rPr lang="en-US" b="1" dirty="0" err="1" smtClean="0"/>
                <a:t>bước</a:t>
              </a:r>
              <a:r>
                <a:rPr lang="en-US" b="1" dirty="0" smtClean="0"/>
                <a:t> 1 </a:t>
              </a:r>
              <a:endParaRPr lang="en-US" sz="1600" dirty="0" smtClean="0"/>
            </a:p>
            <a:p>
              <a:pPr lvl="1">
                <a:lnSpc>
                  <a:spcPct val="150000"/>
                </a:lnSpc>
              </a:pPr>
              <a:r>
                <a:rPr lang="en-US" b="1" dirty="0" err="1" smtClean="0"/>
                <a:t>Đầu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ra</a:t>
              </a:r>
              <a:r>
                <a:rPr lang="en-US" b="1" dirty="0" smtClean="0"/>
                <a:t>: 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r>
                <a:rPr lang="en-US" dirty="0" smtClean="0"/>
                <a:t> 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quan</a:t>
              </a:r>
              <a:r>
                <a:rPr lang="en-US" dirty="0" smtClean="0"/>
                <a:t> </a:t>
              </a:r>
              <a:r>
                <a:rPr lang="en-US" dirty="0" err="1" smtClean="0"/>
                <a:t>hệ</a:t>
              </a:r>
              <a:r>
                <a:rPr lang="en-US" dirty="0" smtClean="0"/>
                <a:t> </a:t>
              </a:r>
              <a:r>
                <a:rPr lang="en-US" dirty="0" err="1" smtClean="0"/>
                <a:t>ngữ</a:t>
              </a:r>
              <a:r>
                <a:rPr lang="en-US" dirty="0" smtClean="0"/>
                <a:t> </a:t>
              </a:r>
              <a:r>
                <a:rPr lang="en-US" dirty="0" err="1" smtClean="0"/>
                <a:t>nghĩa</a:t>
              </a:r>
              <a:r>
                <a:rPr lang="en-US" b="1" dirty="0" smtClean="0"/>
                <a:t> (</a:t>
              </a:r>
              <a:r>
                <a:rPr lang="en-US" b="1" i="1" dirty="0" smtClean="0"/>
                <a:t>Acronym, Synonym, Near-Synonym, Broader, Narrower, </a:t>
              </a:r>
              <a:r>
                <a:rPr lang="en-US" b="1" i="1" dirty="0" err="1" smtClean="0"/>
                <a:t>Extenstion</a:t>
              </a:r>
              <a:r>
                <a:rPr lang="en-US" b="1" i="1" dirty="0" smtClean="0"/>
                <a:t>, Related</a:t>
              </a:r>
              <a:r>
                <a:rPr lang="en-US" b="1" dirty="0" smtClean="0"/>
                <a:t>)</a:t>
              </a:r>
              <a:r>
                <a:rPr lang="en-US" dirty="0" smtClean="0"/>
                <a:t> </a:t>
              </a:r>
              <a:endParaRPr lang="en-US" sz="1600" dirty="0" smtClean="0"/>
            </a:p>
            <a:p>
              <a:pPr lvl="1"/>
              <a:endParaRPr lang="en-US" sz="1600" dirty="0"/>
            </a:p>
          </p:txBody>
        </p:sp>
      </p:grpSp>
      <p:grpSp>
        <p:nvGrpSpPr>
          <p:cNvPr id="12" name="Group 10"/>
          <p:cNvGrpSpPr/>
          <p:nvPr/>
        </p:nvGrpSpPr>
        <p:grpSpPr>
          <a:xfrm>
            <a:off x="1219200" y="3962400"/>
            <a:ext cx="7818313" cy="2514600"/>
            <a:chOff x="2362205" y="376250"/>
            <a:chExt cx="6370513" cy="1215707"/>
          </a:xfrm>
        </p:grpSpPr>
        <p:sp>
          <p:nvSpPr>
            <p:cNvPr id="13" name="Rounded Rectangle 12"/>
            <p:cNvSpPr/>
            <p:nvPr/>
          </p:nvSpPr>
          <p:spPr>
            <a:xfrm>
              <a:off x="2362205" y="376250"/>
              <a:ext cx="6370513" cy="1215707"/>
            </a:xfrm>
            <a:prstGeom prst="roundRect">
              <a:avLst/>
            </a:prstGeom>
            <a:solidFill>
              <a:srgbClr val="DDEBCF">
                <a:alpha val="25000"/>
              </a:srgbClr>
            </a:solidFill>
            <a:ln w="3175">
              <a:solidFill>
                <a:srgbClr val="92D050"/>
              </a:solidFill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5"/>
            <p:cNvSpPr/>
            <p:nvPr/>
          </p:nvSpPr>
          <p:spPr>
            <a:xfrm>
              <a:off x="2421551" y="523608"/>
              <a:ext cx="6251821" cy="1009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1">
                <a:buFont typeface="Wingdings" pitchFamily="2" charset="2"/>
                <a:buChar char="q"/>
              </a:pPr>
              <a:r>
                <a:rPr lang="en-US" b="1" dirty="0" smtClean="0"/>
                <a:t> </a:t>
              </a:r>
              <a:r>
                <a:rPr lang="en-US" b="1" dirty="0" err="1" smtClean="0"/>
                <a:t>Bước</a:t>
              </a:r>
              <a:r>
                <a:rPr lang="en-US" b="1" dirty="0" smtClean="0"/>
                <a:t> 3:</a:t>
              </a:r>
              <a:r>
                <a:rPr lang="en-US" dirty="0" smtClean="0"/>
                <a:t> </a:t>
              </a:r>
              <a:r>
                <a:rPr lang="en-US" b="1" dirty="0" err="1" smtClean="0"/>
                <a:t>Tìm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kiếm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văn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bản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có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chứa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các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keyphrases</a:t>
              </a:r>
              <a:endParaRPr lang="en-US" dirty="0" smtClean="0"/>
            </a:p>
            <a:p>
              <a:pPr lvl="1">
                <a:lnSpc>
                  <a:spcPct val="150000"/>
                </a:lnSpc>
                <a:buFontTx/>
                <a:buChar char="-"/>
              </a:pPr>
              <a:r>
                <a:rPr lang="en-US" dirty="0" err="1" smtClean="0"/>
                <a:t>Từ</a:t>
              </a:r>
              <a:r>
                <a:rPr lang="en-US" dirty="0" smtClean="0"/>
                <a:t>  </a:t>
              </a:r>
              <a:r>
                <a:rPr lang="en-US" dirty="0" err="1" smtClean="0"/>
                <a:t>danh</a:t>
              </a:r>
              <a:r>
                <a:rPr lang="en-US" dirty="0" smtClean="0"/>
                <a:t> </a:t>
              </a:r>
              <a:r>
                <a:rPr lang="en-US" dirty="0" err="1" smtClean="0"/>
                <a:t>sách</a:t>
              </a:r>
              <a:r>
                <a:rPr lang="en-US" dirty="0" smtClean="0"/>
                <a:t> </a:t>
              </a:r>
              <a:r>
                <a:rPr lang="en-US" dirty="0" err="1" smtClean="0"/>
                <a:t>kết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r>
                <a:rPr lang="en-US" dirty="0" smtClean="0"/>
                <a:t> do </a:t>
              </a:r>
              <a:r>
                <a:rPr lang="en-US" dirty="0" err="1" smtClean="0"/>
                <a:t>người</a:t>
              </a:r>
              <a:r>
                <a:rPr lang="en-US" dirty="0" smtClean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 smtClean="0"/>
                <a:t>nhập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được</a:t>
              </a:r>
              <a:r>
                <a:rPr lang="en-US" dirty="0" smtClean="0"/>
                <a:t> </a:t>
              </a:r>
              <a:r>
                <a:rPr lang="en-US" dirty="0" err="1" smtClean="0"/>
                <a:t>biểu</a:t>
              </a:r>
              <a:r>
                <a:rPr lang="en-US" dirty="0" smtClean="0"/>
                <a:t> </a:t>
              </a:r>
              <a:r>
                <a:rPr lang="en-US" dirty="0" err="1" smtClean="0"/>
                <a:t>diễn</a:t>
              </a:r>
              <a:r>
                <a:rPr lang="en-US" dirty="0" smtClean="0"/>
                <a:t> </a:t>
              </a:r>
              <a:r>
                <a:rPr lang="en-US" dirty="0" err="1" smtClean="0"/>
                <a:t>ngữ</a:t>
              </a:r>
              <a:r>
                <a:rPr lang="en-US" dirty="0" smtClean="0"/>
                <a:t> </a:t>
              </a:r>
              <a:r>
                <a:rPr lang="en-US" dirty="0" err="1" smtClean="0"/>
                <a:t>nghĩa</a:t>
              </a:r>
              <a:r>
                <a:rPr lang="en-US" dirty="0" smtClean="0"/>
                <a:t> ở </a:t>
              </a:r>
              <a:r>
                <a:rPr lang="en-US" dirty="0" err="1" smtClean="0"/>
                <a:t>bước</a:t>
              </a:r>
              <a:r>
                <a:rPr lang="en-US" dirty="0" smtClean="0"/>
                <a:t> 2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dựa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b="1" dirty="0" smtClean="0"/>
                <a:t>INVERTED</a:t>
              </a:r>
              <a:r>
                <a:rPr lang="en-US" dirty="0" smtClean="0"/>
                <a:t>_</a:t>
              </a:r>
              <a:r>
                <a:rPr lang="en-US" b="1" dirty="0" smtClean="0"/>
                <a:t>INDEX </a:t>
              </a:r>
              <a:r>
                <a:rPr lang="en-US" dirty="0" smtClean="0"/>
                <a:t>(</a:t>
              </a:r>
              <a:r>
                <a:rPr lang="en-US" dirty="0" err="1" smtClean="0"/>
                <a:t>Kết</a:t>
              </a:r>
              <a:r>
                <a:rPr lang="en-US" dirty="0" smtClean="0"/>
                <a:t> </a:t>
              </a:r>
              <a:r>
                <a:rPr lang="en-US" dirty="0" err="1" smtClean="0"/>
                <a:t>quả</a:t>
              </a:r>
              <a:r>
                <a:rPr lang="en-US" dirty="0" smtClean="0"/>
                <a:t> ở </a:t>
              </a:r>
              <a:r>
                <a:rPr lang="en-US" dirty="0" err="1" smtClean="0"/>
                <a:t>bước</a:t>
              </a:r>
              <a:r>
                <a:rPr lang="en-US" dirty="0" smtClean="0"/>
                <a:t> 5 </a:t>
              </a:r>
              <a:r>
                <a:rPr lang="en-US" dirty="0" err="1" smtClean="0"/>
                <a:t>mục</a:t>
              </a:r>
              <a:r>
                <a:rPr lang="en-US" dirty="0" smtClean="0"/>
                <a:t> 3.4.3.1)</a:t>
              </a:r>
            </a:p>
            <a:p>
              <a:pPr lvl="1">
                <a:lnSpc>
                  <a:spcPct val="150000"/>
                </a:lnSpc>
              </a:pPr>
              <a:r>
                <a:rPr lang="en-US" dirty="0" smtClean="0"/>
                <a:t>- </a:t>
              </a:r>
              <a:r>
                <a:rPr lang="en-US" dirty="0" err="1" smtClean="0"/>
                <a:t>Tìm</a:t>
              </a:r>
              <a:r>
                <a:rPr lang="en-US" dirty="0" smtClean="0"/>
                <a:t> </a:t>
              </a:r>
              <a:r>
                <a:rPr lang="en-US" dirty="0" err="1" smtClean="0"/>
                <a:t>kiếm</a:t>
              </a:r>
              <a:r>
                <a:rPr lang="en-US" dirty="0" smtClean="0"/>
                <a:t> </a:t>
              </a:r>
              <a:r>
                <a:rPr lang="en-US" dirty="0" err="1" smtClean="0"/>
                <a:t>nội</a:t>
              </a:r>
              <a:r>
                <a:rPr lang="en-US" dirty="0" smtClean="0"/>
                <a:t> dung </a:t>
              </a:r>
              <a:r>
                <a:rPr lang="en-US" dirty="0" err="1" smtClean="0"/>
                <a:t>tài</a:t>
              </a:r>
              <a:r>
                <a:rPr lang="en-US" dirty="0" smtClean="0"/>
                <a:t> </a:t>
              </a:r>
              <a:r>
                <a:rPr lang="en-US" dirty="0" err="1" smtClean="0"/>
                <a:t>liệu</a:t>
              </a:r>
              <a:r>
                <a:rPr lang="en-US" dirty="0" smtClean="0"/>
                <a:t> 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dirty="0" err="1" smtClean="0"/>
                <a:t>chứa</a:t>
              </a:r>
              <a:r>
                <a:rPr lang="en-US" dirty="0" smtClean="0"/>
                <a:t> </a:t>
              </a:r>
              <a:r>
                <a:rPr lang="en-US" dirty="0" err="1" smtClean="0"/>
                <a:t>các</a:t>
              </a:r>
              <a:r>
                <a:rPr lang="en-US" dirty="0" smtClean="0"/>
                <a:t> </a:t>
              </a:r>
              <a:r>
                <a:rPr lang="en-US" dirty="0" err="1" smtClean="0"/>
                <a:t>keyphrases</a:t>
              </a:r>
              <a:r>
                <a:rPr lang="en-US" dirty="0" smtClean="0"/>
                <a:t> do </a:t>
              </a:r>
              <a:r>
                <a:rPr lang="en-US" dirty="0" err="1" smtClean="0"/>
                <a:t>người</a:t>
              </a:r>
              <a:r>
                <a:rPr lang="en-US" dirty="0" smtClean="0"/>
                <a:t> </a:t>
              </a:r>
              <a:r>
                <a:rPr lang="en-US" dirty="0" err="1" smtClean="0"/>
                <a:t>dùng</a:t>
              </a:r>
              <a:r>
                <a:rPr lang="en-US" dirty="0" smtClean="0"/>
                <a:t> </a:t>
              </a:r>
              <a:r>
                <a:rPr lang="en-US" dirty="0" err="1" smtClean="0"/>
                <a:t>nhập</a:t>
              </a:r>
              <a:r>
                <a:rPr lang="en-US" dirty="0" smtClean="0"/>
                <a:t> </a:t>
              </a:r>
              <a:r>
                <a:rPr lang="en-US" dirty="0" err="1" smtClean="0"/>
                <a:t>vào</a:t>
              </a:r>
              <a:r>
                <a:rPr lang="en-US" dirty="0" smtClean="0"/>
                <a:t> </a:t>
              </a:r>
              <a:r>
                <a:rPr lang="en-US" dirty="0" err="1" smtClean="0"/>
                <a:t>và</a:t>
              </a:r>
              <a:r>
                <a:rPr lang="en-US" dirty="0" smtClean="0"/>
                <a:t> </a:t>
              </a:r>
              <a:r>
                <a:rPr lang="en-US" dirty="0" err="1" smtClean="0"/>
                <a:t>xếp</a:t>
              </a:r>
              <a:r>
                <a:rPr lang="en-US" dirty="0" smtClean="0"/>
                <a:t> </a:t>
              </a:r>
              <a:r>
                <a:rPr lang="en-US" dirty="0" err="1" smtClean="0"/>
                <a:t>hạng</a:t>
              </a:r>
              <a:r>
                <a:rPr lang="en-US" dirty="0" smtClean="0"/>
                <a:t> </a:t>
              </a:r>
              <a:r>
                <a:rPr lang="en-US" dirty="0" err="1" smtClean="0"/>
                <a:t>keyphrase</a:t>
              </a:r>
              <a:r>
                <a:rPr lang="en-US" dirty="0" smtClean="0"/>
                <a:t> </a:t>
              </a:r>
              <a:r>
                <a:rPr lang="en-US" dirty="0" err="1" smtClean="0"/>
                <a:t>có</a:t>
              </a:r>
              <a:r>
                <a:rPr lang="en-US" dirty="0" smtClean="0"/>
                <a:t> </a:t>
              </a:r>
              <a:r>
                <a:rPr lang="en-US" b="1" dirty="0" err="1" smtClean="0"/>
                <a:t>độ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ưu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tiên</a:t>
              </a:r>
              <a:r>
                <a:rPr lang="en-US" b="1" dirty="0" smtClean="0"/>
                <a:t> </a:t>
              </a:r>
              <a:r>
                <a:rPr lang="en-US" b="1" dirty="0" err="1" smtClean="0"/>
                <a:t>lớn</a:t>
              </a:r>
              <a:r>
                <a:rPr lang="en-US" b="1" dirty="0" smtClean="0"/>
                <a:t> </a:t>
              </a:r>
              <a:r>
                <a:rPr lang="en-US" dirty="0" err="1" smtClean="0"/>
                <a:t>nhất</a:t>
              </a:r>
              <a:r>
                <a:rPr lang="en-US" dirty="0" smtClean="0"/>
                <a:t> </a:t>
              </a:r>
              <a:r>
                <a:rPr lang="en-US" dirty="0" err="1" smtClean="0"/>
                <a:t>trả</a:t>
              </a:r>
              <a:r>
                <a:rPr lang="en-US" dirty="0" smtClean="0"/>
                <a:t> </a:t>
              </a:r>
              <a:r>
                <a:rPr lang="en-US" dirty="0" err="1" smtClean="0"/>
                <a:t>về</a:t>
              </a:r>
              <a:endParaRPr lang="en-US" dirty="0" smtClean="0"/>
            </a:p>
            <a:p>
              <a:pPr lvl="1"/>
              <a:endParaRPr lang="en-US"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8037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1" i="1" dirty="0" smtClean="0"/>
              <a:t>3.7. </a:t>
            </a:r>
            <a:r>
              <a:rPr lang="en-US" sz="1700" b="1" i="1" dirty="0" smtClean="0"/>
              <a:t>MÔ HÌNH TỔ CHỨC LƯU TRỮ TỔNG THỂ, TÌM KIẾM THEO NGỮ NGHĨA</a:t>
            </a:r>
            <a:endParaRPr lang="en-US" sz="1700" dirty="0" smtClean="0"/>
          </a:p>
          <a:p>
            <a:endParaRPr lang="vi-VN" sz="2200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29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5024" y="16764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“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hướng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”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giai</a:t>
            </a:r>
            <a:r>
              <a:rPr lang="en-US" sz="2000" dirty="0" smtClean="0"/>
              <a:t> </a:t>
            </a:r>
            <a:r>
              <a:rPr lang="en-US" sz="2000" dirty="0" err="1" smtClean="0"/>
              <a:t>đoạn</a:t>
            </a:r>
            <a:r>
              <a:rPr lang="en-US" sz="2000" dirty="0" smtClean="0"/>
              <a:t> “</a:t>
            </a:r>
            <a:r>
              <a:rPr lang="en-US" sz="2000" dirty="0" err="1" smtClean="0"/>
              <a:t>xử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”.</a:t>
            </a:r>
            <a:endParaRPr lang="en-US" dirty="0"/>
          </a:p>
        </p:txBody>
      </p:sp>
      <p:sp>
        <p:nvSpPr>
          <p:cNvPr id="99329" name="Rectangle 1"/>
          <p:cNvSpPr>
            <a:spLocks noChangeArrowheads="1"/>
          </p:cNvSpPr>
          <p:nvPr/>
        </p:nvSpPr>
        <p:spPr bwMode="auto">
          <a:xfrm>
            <a:off x="1295400" y="2590800"/>
            <a:ext cx="5943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1.</a:t>
            </a:r>
            <a:r>
              <a:rPr kumimoji="0" lang="en-US" sz="2000" b="0" i="0" u="sng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Lưu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đồ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lưu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trữ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kumimoji="0" lang="en-US" sz="20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theo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hướng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ngữ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sz="2000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nghĩa</a:t>
            </a:r>
            <a:r>
              <a:rPr kumimoji="0" lang="en-US" sz="20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2895600"/>
            <a:ext cx="39719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838200" y="1295400"/>
          <a:ext cx="9525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3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4B1AF6-EF08-46E2-93F8-9EF13426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634B1AF6-EF08-46E2-93F8-9EF13426C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2CDA2-FB2F-4E69-A153-38723CAA4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BE62CDA2-FB2F-4E69-A153-38723CAA4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C3AD47-D2F4-4247-A89A-59BEBC63A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39C3AD47-D2F4-4247-A89A-59BEBC63A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80D6F3-E577-4B55-89F2-53ECD4504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7180D6F3-E577-4B55-89F2-53ECD45047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EB163-421E-4A75-8AE8-9EBFB4943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C90EB163-421E-4A75-8AE8-9EBFB4943C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1352490"/>
            <a:ext cx="80377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000" b="1" i="1" dirty="0" smtClean="0"/>
              <a:t>3.7. </a:t>
            </a:r>
            <a:r>
              <a:rPr lang="en-US" sz="1700" b="1" i="1" dirty="0" smtClean="0"/>
              <a:t>MÔ HÌNH TỔ CHỨC LƯU TRỮ TỔNG THỂ, TÌM KIẾM THEO NGỮ NGHĨA</a:t>
            </a:r>
            <a:endParaRPr lang="en-US" sz="1700" dirty="0" smtClean="0"/>
          </a:p>
          <a:p>
            <a:endParaRPr lang="vi-VN" sz="2200" i="1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30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371600" y="533400"/>
            <a:ext cx="7391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3. 	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Mô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hình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giải</a:t>
            </a:r>
            <a:r>
              <a:rPr lang="en-US" sz="3200" b="1" i="1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377" name="Rectangle 1"/>
          <p:cNvSpPr>
            <a:spLocks noChangeArrowheads="1"/>
          </p:cNvSpPr>
          <p:nvPr/>
        </p:nvSpPr>
        <p:spPr bwMode="auto">
          <a:xfrm>
            <a:off x="1371600" y="1600200"/>
            <a:ext cx="7772400" cy="1588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Lưu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đồ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xử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lý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tìm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kiếm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kumimoji="0" lang="en-US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theo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hướng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ngữ</a:t>
            </a:r>
            <a:r>
              <a:rPr kumimoji="0" lang="en-US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nghĩa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hangingPunct="0">
              <a:lnSpc>
                <a:spcPct val="130000"/>
              </a:lnSpc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Đầu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vào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người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dùng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nhập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vào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vấn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1" eaLnBrk="0" hangingPunct="0">
              <a:lnSpc>
                <a:spcPct val="130000"/>
              </a:lnSpc>
            </a:pP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Đầu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ra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Danh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sách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các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liên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quan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đến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nhu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cầu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tìm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kiếm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của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người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dùng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được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sắp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xếp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độ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ưu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tiên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3288" y="3063240"/>
            <a:ext cx="6477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4.1. </a:t>
            </a:r>
            <a:r>
              <a:rPr lang="en-US" sz="2000" b="1" dirty="0" err="1" smtClean="0"/>
              <a:t>Giới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thiệu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về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chương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endParaRPr lang="en-US" sz="20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31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1584573"/>
            <a:ext cx="8077200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tin.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ở </a:t>
            </a:r>
            <a:r>
              <a:rPr lang="en-US" b="1" dirty="0" err="1" smtClean="0"/>
              <a:t>Chương</a:t>
            </a:r>
            <a:r>
              <a:rPr lang="en-US" b="1" dirty="0" smtClean="0"/>
              <a:t> 3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3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2667000"/>
            <a:ext cx="8229600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b="1" dirty="0" smtClean="0"/>
              <a:t>1. </a:t>
            </a:r>
            <a:r>
              <a:rPr lang="en-US" b="1" dirty="0" err="1" smtClean="0"/>
              <a:t>Quản</a:t>
            </a:r>
            <a:r>
              <a:rPr lang="en-US" b="1" dirty="0" smtClean="0"/>
              <a:t> </a:t>
            </a:r>
            <a:r>
              <a:rPr lang="en-US" b="1" dirty="0" err="1" smtClean="0"/>
              <a:t>trị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/</a:t>
            </a:r>
            <a:r>
              <a:rPr lang="en-US" dirty="0" err="1" smtClean="0"/>
              <a:t>xóa</a:t>
            </a:r>
            <a:r>
              <a:rPr lang="en-US" dirty="0" smtClean="0"/>
              <a:t>/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3276600"/>
            <a:ext cx="800100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b="1" dirty="0" smtClean="0"/>
              <a:t>2. </a:t>
            </a:r>
            <a:r>
              <a:rPr lang="en-US" b="1" dirty="0" err="1" smtClean="0"/>
              <a:t>Suy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r>
              <a:rPr lang="en-US" b="1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dirty="0" smtClean="0"/>
              <a:t>: Ở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mối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14400" y="4254116"/>
            <a:ext cx="7848600" cy="775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/>
              <a:t>3. </a:t>
            </a:r>
            <a:r>
              <a:rPr lang="en-US" b="1" dirty="0" err="1" smtClean="0"/>
              <a:t>Tìm</a:t>
            </a:r>
            <a:r>
              <a:rPr lang="en-US" b="1" dirty="0" smtClean="0"/>
              <a:t> </a:t>
            </a:r>
            <a:r>
              <a:rPr lang="en-US" b="1" dirty="0" err="1" smtClean="0"/>
              <a:t>kiếm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giúp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b="1" dirty="0" err="1" smtClean="0"/>
              <a:t>ngữ</a:t>
            </a:r>
            <a:r>
              <a:rPr lang="en-US" b="1" dirty="0" smtClean="0"/>
              <a:t> </a:t>
            </a:r>
            <a:r>
              <a:rPr lang="en-US" b="1" dirty="0" err="1" smtClean="0"/>
              <a:t>nghĩa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90600" y="4986528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mẫu</a:t>
            </a:r>
            <a:r>
              <a:rPr lang="en-US" b="1" dirty="0" smtClean="0"/>
              <a:t> </a:t>
            </a:r>
            <a:r>
              <a:rPr lang="en-US" b="1" dirty="0" err="1" smtClean="0"/>
              <a:t>ví</a:t>
            </a:r>
            <a:r>
              <a:rPr lang="en-US" b="1" dirty="0" smtClean="0"/>
              <a:t> </a:t>
            </a:r>
            <a:r>
              <a:rPr lang="en-US" b="1" dirty="0" err="1" smtClean="0"/>
              <a:t>dụ</a:t>
            </a:r>
            <a:r>
              <a:rPr lang="en-US" b="1" dirty="0" smtClean="0"/>
              <a:t>:</a:t>
            </a:r>
          </a:p>
          <a:p>
            <a:pPr lvl="1"/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  Q1: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“</a:t>
            </a:r>
            <a:r>
              <a:rPr lang="en-US" dirty="0" err="1" smtClean="0"/>
              <a:t>Giáo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C”.</a:t>
            </a:r>
            <a:endParaRPr lang="en-US" sz="1600" dirty="0" smtClean="0"/>
          </a:p>
          <a:p>
            <a:pPr lvl="1">
              <a:lnSpc>
                <a:spcPct val="130000"/>
              </a:lnSpc>
            </a:pPr>
            <a:r>
              <a:rPr lang="en-US" b="1" u="sng" dirty="0" err="1" smtClean="0"/>
              <a:t>Ví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dụ</a:t>
            </a:r>
            <a:r>
              <a:rPr lang="en-US" b="1" u="sng" dirty="0" smtClean="0"/>
              <a:t>  Q2: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 “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4.2.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</a:t>
            </a:r>
            <a:endParaRPr lang="en-US" sz="2000" dirty="0" smtClean="0"/>
          </a:p>
          <a:p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32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14400" y="1584573"/>
            <a:ext cx="8077200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Ở  </a:t>
            </a:r>
            <a:r>
              <a:rPr lang="en-US" dirty="0" err="1" smtClean="0"/>
              <a:t>giai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đoạn</a:t>
            </a:r>
            <a:r>
              <a:rPr lang="en-US" dirty="0" smtClean="0"/>
              <a:t> </a:t>
            </a:r>
            <a:r>
              <a:rPr lang="en-US" dirty="0" err="1" smtClean="0"/>
              <a:t>thủ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2374392"/>
            <a:ext cx="82296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b="1" dirty="0" smtClean="0">
                <a:sym typeface="Wingdings"/>
              </a:rPr>
              <a:t> </a:t>
            </a:r>
            <a:r>
              <a:rPr lang="en-US" b="1" dirty="0" smtClean="0"/>
              <a:t>Thu </a:t>
            </a:r>
            <a:r>
              <a:rPr lang="en-US" b="1" dirty="0" err="1" smtClean="0"/>
              <a:t>thập</a:t>
            </a:r>
            <a:r>
              <a:rPr lang="en-US" b="1" dirty="0" smtClean="0"/>
              <a:t> </a:t>
            </a:r>
            <a:r>
              <a:rPr lang="en-US" b="1" dirty="0" err="1" smtClean="0"/>
              <a:t>kho</a:t>
            </a:r>
            <a:r>
              <a:rPr lang="en-US" b="1" dirty="0" smtClean="0"/>
              <a:t> </a:t>
            </a:r>
            <a:r>
              <a:rPr lang="en-US" b="1" dirty="0" err="1" smtClean="0"/>
              <a:t>tài</a:t>
            </a:r>
            <a:r>
              <a:rPr lang="en-US" b="1" dirty="0" smtClean="0"/>
              <a:t> </a:t>
            </a:r>
            <a:r>
              <a:rPr lang="en-US" b="1" dirty="0" err="1" smtClean="0"/>
              <a:t>liệu</a:t>
            </a:r>
            <a:r>
              <a:rPr lang="en-US" b="1" dirty="0" smtClean="0"/>
              <a:t>:</a:t>
            </a:r>
            <a:r>
              <a:rPr lang="en-US" dirty="0" smtClean="0"/>
              <a:t> Ta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kho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6G </a:t>
            </a:r>
            <a:r>
              <a:rPr lang="en-US" dirty="0" err="1" smtClean="0"/>
              <a:t>về</a:t>
            </a:r>
            <a:r>
              <a:rPr lang="en-US" dirty="0" smtClean="0"/>
              <a:t> 3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: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mềm</a:t>
            </a:r>
            <a:r>
              <a:rPr lang="en-US" i="1" dirty="0" smtClean="0"/>
              <a:t>,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, </a:t>
            </a:r>
            <a:r>
              <a:rPr lang="en-US" i="1" dirty="0" err="1" smtClean="0"/>
              <a:t>Mạng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3048001"/>
            <a:ext cx="8001000" cy="1172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ym typeface="Wingdings"/>
              </a:rPr>
              <a:t> </a:t>
            </a:r>
            <a:r>
              <a:rPr lang="en-US" b="1" dirty="0" err="1" smtClean="0"/>
              <a:t>Tạo</a:t>
            </a:r>
            <a:r>
              <a:rPr lang="en-US" b="1" dirty="0" smtClean="0"/>
              <a:t> </a:t>
            </a:r>
            <a:r>
              <a:rPr lang="en-US" b="1" dirty="0" err="1" smtClean="0"/>
              <a:t>cấu</a:t>
            </a:r>
            <a:r>
              <a:rPr lang="en-US" b="1" dirty="0" smtClean="0"/>
              <a:t> </a:t>
            </a:r>
            <a:r>
              <a:rPr lang="en-US" b="1" dirty="0" err="1" smtClean="0"/>
              <a:t>trúc</a:t>
            </a:r>
            <a:r>
              <a:rPr lang="en-US" b="1" dirty="0" smtClean="0"/>
              <a:t> </a:t>
            </a:r>
            <a:r>
              <a:rPr lang="en-US" b="1" dirty="0" err="1" smtClean="0"/>
              <a:t>cây</a:t>
            </a:r>
            <a:r>
              <a:rPr lang="en-US" b="1" dirty="0" smtClean="0"/>
              <a:t> </a:t>
            </a:r>
            <a:r>
              <a:rPr lang="en-US" b="1" dirty="0" err="1" smtClean="0"/>
              <a:t>thư</a:t>
            </a:r>
            <a:r>
              <a:rPr lang="en-US" b="1" dirty="0" smtClean="0"/>
              <a:t> </a:t>
            </a:r>
            <a:r>
              <a:rPr lang="en-US" b="1" dirty="0" err="1" smtClean="0"/>
              <a:t>mục</a:t>
            </a:r>
            <a:r>
              <a:rPr lang="en-US" b="1" dirty="0" smtClean="0"/>
              <a:t>: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cũng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b="1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smtClean="0"/>
              <a:t>Ontology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tin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</a:t>
            </a:r>
            <a:r>
              <a:rPr lang="en-US" dirty="0" smtClean="0"/>
              <a:t> </a:t>
            </a:r>
            <a:r>
              <a:rPr lang="en-US" dirty="0" err="1" smtClean="0"/>
              <a:t>hầu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bao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990600" y="4191000"/>
            <a:ext cx="8153400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ym typeface="Wingdings"/>
              </a:rPr>
              <a:t> </a:t>
            </a:r>
            <a:r>
              <a:rPr lang="en-US" b="1" dirty="0" err="1" smtClean="0"/>
              <a:t>Xây</a:t>
            </a:r>
            <a:r>
              <a:rPr lang="en-US" b="1" dirty="0" smtClean="0"/>
              <a:t> </a:t>
            </a:r>
            <a:r>
              <a:rPr lang="en-US" b="1" dirty="0" err="1" smtClean="0"/>
              <a:t>dựng</a:t>
            </a:r>
            <a:r>
              <a:rPr lang="en-US" b="1" dirty="0" smtClean="0"/>
              <a:t> </a:t>
            </a:r>
            <a:r>
              <a:rPr lang="en-US" b="1" dirty="0" err="1" smtClean="0"/>
              <a:t>từ</a:t>
            </a:r>
            <a:r>
              <a:rPr lang="en-US" b="1" dirty="0" smtClean="0"/>
              <a:t> </a:t>
            </a:r>
            <a:r>
              <a:rPr lang="en-US" b="1" dirty="0" err="1" smtClean="0"/>
              <a:t>điển</a:t>
            </a:r>
            <a:r>
              <a:rPr lang="en-US" b="1" dirty="0" smtClean="0"/>
              <a:t> </a:t>
            </a:r>
            <a:r>
              <a:rPr lang="en-US" b="1" dirty="0" err="1" smtClean="0"/>
              <a:t>keyphrase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điển</a:t>
            </a:r>
            <a:r>
              <a:rPr lang="en-US" dirty="0" smtClean="0"/>
              <a:t> </a:t>
            </a:r>
            <a:r>
              <a:rPr lang="en-US" dirty="0" err="1" smtClean="0"/>
              <a:t>keyphrases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,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am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,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keyphrases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cụm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,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chất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</a:t>
            </a:r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 </a:t>
            </a:r>
            <a:r>
              <a:rPr lang="en-US" dirty="0" err="1" smtClean="0"/>
              <a:t>Luận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rút</a:t>
            </a:r>
            <a:r>
              <a:rPr lang="en-US" dirty="0" smtClean="0"/>
              <a:t> </a:t>
            </a:r>
            <a:r>
              <a:rPr lang="en-US" dirty="0" err="1" smtClean="0"/>
              <a:t>trích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7600 </a:t>
            </a:r>
            <a:r>
              <a:rPr lang="en-US" dirty="0" err="1" smtClean="0"/>
              <a:t>keyphrases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4.2. </a:t>
            </a:r>
            <a:r>
              <a:rPr lang="en-US" sz="2000" b="1" dirty="0" err="1" smtClean="0"/>
              <a:t>Phân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tích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thiết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kế</a:t>
            </a:r>
            <a:endParaRPr lang="en-US" sz="2000" dirty="0" smtClean="0"/>
          </a:p>
          <a:p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33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1702070"/>
            <a:ext cx="8229600" cy="513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sym typeface="Wingdings"/>
              </a:rPr>
              <a:t> </a:t>
            </a:r>
            <a:r>
              <a:rPr lang="en-US" b="1" dirty="0" err="1" smtClean="0"/>
              <a:t>Biểu</a:t>
            </a:r>
            <a:r>
              <a:rPr lang="en-US" b="1" dirty="0" smtClean="0"/>
              <a:t> </a:t>
            </a:r>
            <a:r>
              <a:rPr lang="en-US" b="1" dirty="0" err="1" smtClean="0"/>
              <a:t>diễn</a:t>
            </a:r>
            <a:r>
              <a:rPr lang="en-US" b="1" dirty="0" smtClean="0"/>
              <a:t> </a:t>
            </a:r>
            <a:r>
              <a:rPr lang="en-US" b="1" dirty="0" err="1" smtClean="0"/>
              <a:t>keyphrase</a:t>
            </a:r>
            <a:r>
              <a:rPr lang="en-US" b="1" dirty="0" smtClean="0"/>
              <a:t> </a:t>
            </a:r>
            <a:r>
              <a:rPr lang="en-US" b="1" dirty="0" err="1" smtClean="0"/>
              <a:t>theo</a:t>
            </a:r>
            <a:r>
              <a:rPr lang="en-US" b="1" dirty="0" smtClean="0"/>
              <a:t> </a:t>
            </a:r>
            <a:r>
              <a:rPr lang="en-US" b="1" dirty="0" err="1" smtClean="0"/>
              <a:t>các</a:t>
            </a:r>
            <a:r>
              <a:rPr lang="en-US" b="1" dirty="0" smtClean="0"/>
              <a:t> </a:t>
            </a:r>
            <a:r>
              <a:rPr lang="en-US" b="1" dirty="0" err="1" smtClean="0"/>
              <a:t>quan</a:t>
            </a:r>
            <a:r>
              <a:rPr lang="en-US" b="1" dirty="0" smtClean="0"/>
              <a:t> </a:t>
            </a:r>
            <a:r>
              <a:rPr lang="en-US" b="1" dirty="0" err="1" smtClean="0"/>
              <a:t>hệ</a:t>
            </a:r>
            <a:endParaRPr lang="en-US" dirty="0" smtClean="0"/>
          </a:p>
          <a:p>
            <a:pPr>
              <a:lnSpc>
                <a:spcPct val="130000"/>
              </a:lnSpc>
            </a:pPr>
            <a:r>
              <a:rPr lang="en-US" dirty="0" smtClean="0"/>
              <a:t>-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trữ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keyphrases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b="1" dirty="0" err="1" smtClean="0"/>
              <a:t>Chương</a:t>
            </a:r>
            <a:r>
              <a:rPr lang="en-US" b="1" dirty="0" smtClean="0"/>
              <a:t> 3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b="1" dirty="0" smtClean="0"/>
              <a:t>Ontology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3 </a:t>
            </a:r>
            <a:r>
              <a:rPr lang="en-US" dirty="0" err="1" smtClean="0"/>
              <a:t>lĩnh</a:t>
            </a:r>
            <a:r>
              <a:rPr lang="en-US" dirty="0" smtClean="0"/>
              <a:t> </a:t>
            </a:r>
            <a:r>
              <a:rPr lang="en-US" dirty="0" err="1" smtClean="0"/>
              <a:t>vực</a:t>
            </a:r>
            <a:r>
              <a:rPr lang="en-US" dirty="0" smtClean="0"/>
              <a:t>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mềm</a:t>
            </a:r>
            <a:r>
              <a:rPr lang="en-US" i="1" dirty="0" smtClean="0"/>
              <a:t>,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, </a:t>
            </a:r>
            <a:r>
              <a:rPr lang="en-US" i="1" dirty="0" err="1" smtClean="0"/>
              <a:t>Mạng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r>
              <a:rPr lang="en-US" i="1" dirty="0" smtClean="0"/>
              <a:t> (Chi </a:t>
            </a:r>
            <a:r>
              <a:rPr lang="en-US" i="1" dirty="0" err="1" smtClean="0"/>
              <a:t>tiết</a:t>
            </a:r>
            <a:r>
              <a:rPr lang="en-US" i="1" dirty="0" smtClean="0"/>
              <a:t> ở </a:t>
            </a:r>
            <a:r>
              <a:rPr lang="en-US" b="1" i="1" dirty="0" err="1" smtClean="0"/>
              <a:t>Phục</a:t>
            </a:r>
            <a:r>
              <a:rPr lang="en-US" b="1" i="1" dirty="0" smtClean="0"/>
              <a:t> </a:t>
            </a:r>
            <a:r>
              <a:rPr lang="en-US" b="1" i="1" dirty="0" err="1" smtClean="0"/>
              <a:t>lục</a:t>
            </a:r>
            <a:r>
              <a:rPr lang="en-US" b="1" i="1" dirty="0" smtClean="0"/>
              <a:t> C)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-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keyphrases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suy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keyphrases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i="1" dirty="0" smtClean="0"/>
              <a:t>(</a:t>
            </a:r>
            <a:r>
              <a:rPr lang="en-US" i="1" dirty="0" err="1" smtClean="0"/>
              <a:t>thực</a:t>
            </a:r>
            <a:r>
              <a:rPr lang="en-US" i="1" dirty="0" smtClean="0"/>
              <a:t> </a:t>
            </a:r>
            <a:r>
              <a:rPr lang="en-US" i="1" dirty="0" err="1" smtClean="0"/>
              <a:t>hiện</a:t>
            </a:r>
            <a:r>
              <a:rPr lang="en-US" i="1" dirty="0" smtClean="0"/>
              <a:t> ở </a:t>
            </a:r>
            <a:r>
              <a:rPr lang="en-US" i="1" dirty="0" err="1" smtClean="0"/>
              <a:t>Bước</a:t>
            </a:r>
            <a:r>
              <a:rPr lang="en-US" i="1" dirty="0" smtClean="0"/>
              <a:t> 2 </a:t>
            </a:r>
            <a:r>
              <a:rPr lang="en-US" i="1" dirty="0" err="1" smtClean="0"/>
              <a:t>của</a:t>
            </a:r>
            <a:r>
              <a:rPr lang="en-US" i="1" dirty="0" smtClean="0"/>
              <a:t> </a:t>
            </a:r>
            <a:r>
              <a:rPr lang="en-US" i="1" dirty="0" err="1" smtClean="0"/>
              <a:t>mô</a:t>
            </a:r>
            <a:r>
              <a:rPr lang="en-US" i="1" dirty="0" smtClean="0"/>
              <a:t> </a:t>
            </a:r>
            <a:r>
              <a:rPr lang="en-US" i="1" dirty="0" err="1" smtClean="0"/>
              <a:t>hình</a:t>
            </a:r>
            <a:r>
              <a:rPr lang="en-US" i="1" dirty="0" smtClean="0"/>
              <a:t> </a:t>
            </a:r>
            <a:r>
              <a:rPr lang="en-US" i="1" dirty="0" err="1" smtClean="0"/>
              <a:t>nêu</a:t>
            </a:r>
            <a:r>
              <a:rPr lang="en-US" i="1" dirty="0" smtClean="0"/>
              <a:t> ở </a:t>
            </a:r>
            <a:r>
              <a:rPr lang="en-US" i="1" dirty="0" err="1" smtClean="0"/>
              <a:t>mục</a:t>
            </a:r>
            <a:r>
              <a:rPr lang="en-US" i="1" dirty="0" smtClean="0"/>
              <a:t> 3.4.3.1)</a:t>
            </a:r>
            <a:r>
              <a:rPr lang="en-US" dirty="0" smtClean="0"/>
              <a:t>.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lường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keyphrase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b="1" dirty="0" err="1" smtClean="0"/>
              <a:t>Lucene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ở </a:t>
            </a:r>
            <a:r>
              <a:rPr lang="en-US" dirty="0" err="1" smtClean="0"/>
              <a:t>Bước</a:t>
            </a:r>
            <a:r>
              <a:rPr lang="en-US" dirty="0" smtClean="0"/>
              <a:t> 4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nêu</a:t>
            </a:r>
            <a:r>
              <a:rPr lang="en-US" dirty="0" smtClean="0"/>
              <a:t> ở </a:t>
            </a:r>
            <a:r>
              <a:rPr lang="en-US" dirty="0" err="1" smtClean="0"/>
              <a:t>mục</a:t>
            </a:r>
            <a:r>
              <a:rPr lang="en-US" dirty="0" smtClean="0"/>
              <a:t> 3.4.3.1)</a:t>
            </a:r>
          </a:p>
          <a:p>
            <a:pPr>
              <a:lnSpc>
                <a:spcPct val="130000"/>
              </a:lnSpc>
            </a:pPr>
            <a:r>
              <a:rPr lang="en-US" b="1" i="1" dirty="0" smtClean="0"/>
              <a:t>-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b="1" dirty="0" smtClean="0"/>
              <a:t>Ontology</a:t>
            </a:r>
            <a:r>
              <a:rPr lang="en-US" dirty="0" smtClean="0"/>
              <a:t> (Inverted Index)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nghệ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vi: </a:t>
            </a:r>
            <a:r>
              <a:rPr lang="en-US" i="1" dirty="0" err="1" smtClean="0"/>
              <a:t>Phần</a:t>
            </a:r>
            <a:r>
              <a:rPr lang="en-US" i="1" dirty="0" smtClean="0"/>
              <a:t> </a:t>
            </a:r>
            <a:r>
              <a:rPr lang="en-US" i="1" dirty="0" err="1" smtClean="0"/>
              <a:t>mềm</a:t>
            </a:r>
            <a:r>
              <a:rPr lang="en-US" i="1" dirty="0" smtClean="0"/>
              <a:t>, </a:t>
            </a:r>
            <a:r>
              <a:rPr lang="en-US" i="1" dirty="0" err="1" smtClean="0"/>
              <a:t>Lập</a:t>
            </a:r>
            <a:r>
              <a:rPr lang="en-US" i="1" dirty="0" smtClean="0"/>
              <a:t> </a:t>
            </a:r>
            <a:r>
              <a:rPr lang="en-US" i="1" dirty="0" err="1" smtClean="0"/>
              <a:t>trình</a:t>
            </a:r>
            <a:r>
              <a:rPr lang="en-US" i="1" dirty="0" smtClean="0"/>
              <a:t>, </a:t>
            </a:r>
            <a:r>
              <a:rPr lang="en-US" i="1" dirty="0" err="1" smtClean="0"/>
              <a:t>Mạng</a:t>
            </a:r>
            <a:r>
              <a:rPr lang="en-US" i="1" dirty="0" smtClean="0"/>
              <a:t> </a:t>
            </a:r>
            <a:r>
              <a:rPr lang="en-US" i="1" dirty="0" err="1" smtClean="0"/>
              <a:t>máy</a:t>
            </a:r>
            <a:r>
              <a:rPr lang="en-US" i="1" dirty="0" smtClean="0"/>
              <a:t> </a:t>
            </a:r>
            <a:r>
              <a:rPr lang="en-US" i="1" dirty="0" err="1" smtClean="0"/>
              <a:t>tính</a:t>
            </a:r>
            <a:endParaRPr lang="en-US" dirty="0" smtClean="0"/>
          </a:p>
          <a:p>
            <a:pPr>
              <a:lnSpc>
                <a:spcPct val="130000"/>
              </a:lnSpc>
            </a:pPr>
            <a:endParaRPr lang="en-US" b="1" i="1" dirty="0" smtClean="0"/>
          </a:p>
          <a:p>
            <a:pPr lvl="1">
              <a:lnSpc>
                <a:spcPct val="13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nghiệm</a:t>
            </a:r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34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14400" y="1580150"/>
            <a:ext cx="8229600" cy="775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triển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chương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4400" y="22860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320675" algn="l"/>
              </a:tabLs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1.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Q</a:t>
            </a:r>
            <a:r>
              <a:rPr lang="en-US" sz="2000" b="1" dirty="0" err="1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uản</a:t>
            </a:r>
            <a:r>
              <a:rPr lang="en-US" sz="2000" b="1" dirty="0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trị</a:t>
            </a:r>
            <a:r>
              <a:rPr lang="en-US" sz="2000" b="1" dirty="0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lang="en-US" sz="2000" b="1" dirty="0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lang="en-US" sz="2000" b="1" dirty="0" smtClean="0" bmk=""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Trong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mô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đun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này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người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dùng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có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thể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thêm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xóa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/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cập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nhật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một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lang="en-US" sz="2000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mới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124200"/>
            <a:ext cx="56007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nghiệm</a:t>
            </a:r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35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664208"/>
            <a:ext cx="8001000" cy="1251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320675" algn="l"/>
              </a:tabLs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2.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Suy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diễn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quan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hệ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ngữ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nghĩa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đun</a:t>
            </a:r>
            <a:r>
              <a:rPr lang="en-US" sz="2000" dirty="0" smtClean="0"/>
              <a:t> </a:t>
            </a:r>
            <a:r>
              <a:rPr lang="en-US" sz="2000" dirty="0" err="1" smtClean="0"/>
              <a:t>này</a:t>
            </a:r>
            <a:r>
              <a:rPr lang="en-US" sz="2000" dirty="0" smtClean="0"/>
              <a:t> </a:t>
            </a:r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từng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cụ</a:t>
            </a:r>
            <a:r>
              <a:rPr lang="en-US" sz="2000" dirty="0" smtClean="0"/>
              <a:t> </a:t>
            </a:r>
            <a:r>
              <a:rPr lang="en-US" sz="2000" dirty="0" err="1" smtClean="0"/>
              <a:t>thể</a:t>
            </a:r>
            <a:endParaRPr lang="en-US" sz="2000" dirty="0" smtClean="0"/>
          </a:p>
          <a:p>
            <a:pPr>
              <a:lnSpc>
                <a:spcPct val="130000"/>
              </a:lnSpc>
              <a:tabLst>
                <a:tab pos="320675" algn="l"/>
              </a:tabLst>
            </a:pPr>
            <a:endParaRPr lang="en-US" sz="2000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43075" y="2524125"/>
            <a:ext cx="53435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nghiệm</a:t>
            </a:r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36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664208"/>
            <a:ext cx="8001000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tabLst>
                <a:tab pos="320675" algn="l"/>
              </a:tabLst>
            </a:pP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3.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Tìm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kiếm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tài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liệu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theo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ngữ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nghĩa</a:t>
            </a:r>
            <a:r>
              <a:rPr lang="en-US" sz="2000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: </a:t>
            </a:r>
            <a:r>
              <a:rPr lang="en-US" sz="2000" dirty="0" smtClean="0"/>
              <a:t>Ta </a:t>
            </a:r>
            <a:r>
              <a:rPr lang="en-US" sz="2000" dirty="0" err="1" smtClean="0"/>
              <a:t>tiến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chạy</a:t>
            </a:r>
            <a:r>
              <a:rPr lang="en-US" sz="2000" dirty="0" smtClean="0"/>
              <a:t> </a:t>
            </a:r>
            <a:r>
              <a:rPr lang="en-US" sz="2000" dirty="0" err="1" smtClean="0"/>
              <a:t>thử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mẫu</a:t>
            </a:r>
            <a:r>
              <a:rPr lang="en-US" sz="2000" dirty="0" smtClean="0"/>
              <a:t> </a:t>
            </a:r>
            <a:r>
              <a:rPr lang="en-US" sz="2000" dirty="0" err="1" smtClean="0"/>
              <a:t>ví</a:t>
            </a:r>
            <a:r>
              <a:rPr lang="en-US" sz="2000" dirty="0" smtClean="0"/>
              <a:t> </a:t>
            </a:r>
            <a:r>
              <a:rPr lang="en-US" sz="2000" dirty="0" err="1" smtClean="0"/>
              <a:t>dụ</a:t>
            </a:r>
            <a:r>
              <a:rPr lang="en-US" sz="2000" dirty="0" smtClean="0"/>
              <a:t>.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hết</a:t>
            </a:r>
            <a:r>
              <a:rPr lang="en-US" sz="2000" dirty="0" smtClean="0"/>
              <a:t>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thứ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trọng</a:t>
            </a:r>
            <a:r>
              <a:rPr lang="en-US" sz="2000" dirty="0" smtClean="0"/>
              <a:t> </a:t>
            </a:r>
            <a:r>
              <a:rPr lang="en-US" sz="2000" dirty="0" err="1" smtClean="0"/>
              <a:t>giảm</a:t>
            </a:r>
            <a:r>
              <a:rPr lang="en-US" sz="2000" dirty="0" smtClean="0"/>
              <a:t> </a:t>
            </a:r>
            <a:r>
              <a:rPr lang="en-US" sz="2000" dirty="0" err="1" smtClean="0"/>
              <a:t>dần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95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3276600"/>
            <a:ext cx="5581650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nghiệm</a:t>
            </a:r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37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1524000"/>
            <a:ext cx="8001000" cy="165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dirty="0" smtClean="0"/>
              <a:t>- </a:t>
            </a:r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, </a:t>
            </a:r>
            <a:r>
              <a:rPr lang="en-US" sz="2000" dirty="0" err="1" smtClean="0"/>
              <a:t>kết</a:t>
            </a:r>
            <a:r>
              <a:rPr lang="en-US" sz="2000" dirty="0" smtClean="0"/>
              <a:t> </a:t>
            </a:r>
            <a:r>
              <a:rPr lang="en-US" sz="2000" dirty="0" err="1" smtClean="0"/>
              <a:t>quả</a:t>
            </a:r>
            <a:r>
              <a:rPr lang="en-US" sz="2000" dirty="0" smtClean="0"/>
              <a:t> </a:t>
            </a:r>
            <a:r>
              <a:rPr lang="en-US" sz="2000" dirty="0" err="1" smtClean="0"/>
              <a:t>trả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,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độ</a:t>
            </a:r>
            <a:r>
              <a:rPr lang="en-US" sz="2000" dirty="0" smtClean="0"/>
              <a:t> </a:t>
            </a:r>
            <a:r>
              <a:rPr lang="en-US" sz="2000" dirty="0" err="1" smtClean="0"/>
              <a:t>ưu</a:t>
            </a:r>
            <a:r>
              <a:rPr lang="en-US" sz="2000" dirty="0" smtClean="0"/>
              <a:t> </a:t>
            </a:r>
            <a:r>
              <a:rPr lang="en-US" sz="2000" dirty="0" err="1" smtClean="0"/>
              <a:t>tiên</a:t>
            </a:r>
            <a:r>
              <a:rPr lang="en-US" sz="2000" dirty="0" smtClean="0"/>
              <a:t> (</a:t>
            </a:r>
            <a:r>
              <a:rPr lang="en-US" sz="2000" dirty="0" err="1" smtClean="0"/>
              <a:t>điểm</a:t>
            </a:r>
            <a:r>
              <a:rPr lang="en-US" sz="2000" dirty="0" smtClean="0"/>
              <a:t>) </a:t>
            </a:r>
            <a:r>
              <a:rPr lang="en-US" sz="2000" dirty="0" err="1" smtClean="0"/>
              <a:t>rất</a:t>
            </a:r>
            <a:r>
              <a:rPr lang="en-US" sz="2000" dirty="0" smtClean="0"/>
              <a:t> </a:t>
            </a:r>
            <a:r>
              <a:rPr lang="en-US" sz="2000" dirty="0" err="1" smtClean="0"/>
              <a:t>thấp</a:t>
            </a:r>
            <a:r>
              <a:rPr lang="en-US" sz="2000" dirty="0" smtClean="0"/>
              <a:t> (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sắp</a:t>
            </a:r>
            <a:r>
              <a:rPr lang="en-US" sz="2000" dirty="0" smtClean="0"/>
              <a:t> </a:t>
            </a:r>
            <a:r>
              <a:rPr lang="en-US" sz="2000" dirty="0" err="1" smtClean="0"/>
              <a:t>xếp</a:t>
            </a:r>
            <a:r>
              <a:rPr lang="en-US" sz="2000" dirty="0" smtClean="0"/>
              <a:t> </a:t>
            </a:r>
            <a:r>
              <a:rPr lang="en-US" sz="2000" dirty="0" err="1" smtClean="0"/>
              <a:t>càng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)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như</a:t>
            </a:r>
            <a:r>
              <a:rPr lang="en-US" sz="2000" dirty="0" smtClean="0"/>
              <a:t> </a:t>
            </a:r>
            <a:r>
              <a:rPr lang="en-US" sz="2000" dirty="0" err="1" smtClean="0"/>
              <a:t>kém</a:t>
            </a:r>
            <a:r>
              <a:rPr lang="en-US" sz="2000" dirty="0" smtClean="0"/>
              <a:t> </a:t>
            </a:r>
            <a:r>
              <a:rPr lang="en-US" sz="2000" dirty="0" err="1" smtClean="0"/>
              <a:t>hoặc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liên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gì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. 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3048000"/>
            <a:ext cx="8001000" cy="1135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- </a:t>
            </a:r>
            <a:r>
              <a:rPr lang="en-US" dirty="0" err="1" smtClean="0"/>
              <a:t>Vì</a:t>
            </a:r>
            <a:r>
              <a:rPr lang="en-US" dirty="0" smtClean="0"/>
              <a:t> </a:t>
            </a:r>
            <a:r>
              <a:rPr lang="en-US" dirty="0" err="1" smtClean="0"/>
              <a:t>vậy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ưu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b="1" dirty="0" smtClean="0"/>
              <a:t>02 </a:t>
            </a:r>
            <a:r>
              <a:rPr lang="en-US" b="1" dirty="0" err="1" smtClean="0"/>
              <a:t>câu</a:t>
            </a:r>
            <a:r>
              <a:rPr lang="en-US" b="1" dirty="0" smtClean="0"/>
              <a:t> </a:t>
            </a:r>
            <a:r>
              <a:rPr lang="en-US" b="1" dirty="0" err="1" smtClean="0"/>
              <a:t>truy</a:t>
            </a:r>
            <a:r>
              <a:rPr lang="en-US" b="1" dirty="0" smtClean="0"/>
              <a:t> </a:t>
            </a:r>
            <a:r>
              <a:rPr lang="en-US" b="1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đo</a:t>
            </a:r>
            <a:r>
              <a:rPr lang="en-US" dirty="0" smtClean="0"/>
              <a:t> </a:t>
            </a:r>
            <a:r>
              <a:rPr lang="en-US" dirty="0" err="1" smtClean="0"/>
              <a:t>Recision</a:t>
            </a:r>
            <a:r>
              <a:rPr lang="en-US" dirty="0" smtClean="0"/>
              <a:t>, Recall 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4191000"/>
            <a:ext cx="8001000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 smtClean="0"/>
              <a:t>Gọi</a:t>
            </a:r>
            <a:r>
              <a:rPr lang="en-US" b="1" u="sng" dirty="0" smtClean="0"/>
              <a:t> :</a:t>
            </a:r>
            <a:r>
              <a:rPr lang="en-US" b="1" dirty="0" smtClean="0"/>
              <a:t>  </a:t>
            </a:r>
            <a:endParaRPr lang="en-US" dirty="0" smtClean="0"/>
          </a:p>
          <a:p>
            <a:r>
              <a:rPr lang="en-US" b="1" dirty="0" smtClean="0"/>
              <a:t> -  R</a:t>
            </a:r>
            <a:r>
              <a:rPr lang="en-US" dirty="0" smtClean="0"/>
              <a:t>: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lvl="0"/>
            <a:r>
              <a:rPr lang="en-US" b="1" dirty="0" smtClean="0"/>
              <a:t> -  T: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</a:p>
          <a:p>
            <a:pPr lvl="0">
              <a:lnSpc>
                <a:spcPct val="130000"/>
              </a:lnSpc>
            </a:pPr>
            <a:r>
              <a:rPr lang="en-US" b="1" dirty="0" smtClean="0"/>
              <a:t> -  N: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  <a:p>
            <a:r>
              <a:rPr lang="en-US" dirty="0" smtClean="0">
                <a:sym typeface="Wingdings"/>
              </a:rPr>
              <a:t>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SPN-KOS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9318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52352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1295400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pt-BR" sz="2000" b="1" dirty="0" smtClean="0">
                <a:latin typeface="Arial" pitchFamily="34" charset="0"/>
                <a:cs typeface="Arial" pitchFamily="34" charset="0"/>
              </a:rPr>
              <a:t>4.3. </a:t>
            </a:r>
            <a:r>
              <a:rPr lang="en-US" sz="2000" b="1" dirty="0" err="1" smtClean="0"/>
              <a:t>Triển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khai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thử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nghiệm</a:t>
            </a:r>
            <a:endParaRPr lang="en-US" sz="22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38</a:t>
            </a:fld>
            <a:r>
              <a:rPr lang="en-US" dirty="0" smtClean="0"/>
              <a:t>/34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0" y="533400"/>
            <a:ext cx="739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4. 	</a:t>
            </a:r>
            <a:r>
              <a:rPr lang="en-US" sz="2000" b="1" dirty="0" smtClean="0">
                <a:solidFill>
                  <a:schemeClr val="accent3"/>
                </a:solidFill>
              </a:rPr>
              <a:t>TRIỂN KHAI VÀ THỬ NGHIỆM</a:t>
            </a:r>
            <a:endParaRPr lang="en-US" sz="2000" dirty="0" smtClean="0">
              <a:solidFill>
                <a:schemeClr val="accent3"/>
              </a:solidFill>
            </a:endParaRPr>
          </a:p>
          <a:p>
            <a:endParaRPr lang="vi-VN" sz="3200" b="1" i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16764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ym typeface="Wingdings"/>
              </a:rPr>
              <a:t>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SPN-KOS</a:t>
            </a:r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0200" y="1944624"/>
          <a:ext cx="6324599" cy="2108200"/>
        </p:xfrm>
        <a:graphic>
          <a:graphicData uri="http://schemas.openxmlformats.org/drawingml/2006/table">
            <a:tbl>
              <a:tblPr/>
              <a:tblGrid>
                <a:gridCol w="955377"/>
                <a:gridCol w="1396974"/>
                <a:gridCol w="1420328"/>
                <a:gridCol w="1386359"/>
                <a:gridCol w="1165561"/>
              </a:tblGrid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/>
                      </a:r>
                      <a:br>
                        <a:rPr lang="en-US" sz="1100">
                          <a:latin typeface="Times New Roman"/>
                          <a:ea typeface="Times New Roman"/>
                        </a:rPr>
                      </a:b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Q1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latin typeface="Times New Roman"/>
                          <a:ea typeface="Times New Roman"/>
                        </a:rPr>
                        <a:t>Q2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latin typeface="Times New Roman"/>
                          <a:ea typeface="Times New Roman"/>
                        </a:rPr>
                        <a:t>Độ chính xác (R/T)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latin typeface="Times New Roman"/>
                          <a:ea typeface="Times New Roman"/>
                        </a:rPr>
                        <a:t>Độ bao phủ (R/N)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latin typeface="Times New Roman"/>
                          <a:ea typeface="Times New Roman"/>
                        </a:rPr>
                        <a:t>Độ chính xác (R/T)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000" b="1">
                          <a:latin typeface="Times New Roman"/>
                          <a:ea typeface="Times New Roman"/>
                        </a:rPr>
                        <a:t>Độ bao phủ (R/N)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5/5=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5/22=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0.23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3/5=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3/9=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0.33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10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9/10=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0.9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9/22=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0.41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5/10=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5/9=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0.56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15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11/15=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11/22=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6/15=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6/9=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0.67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20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14/20=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14/22=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0.64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7/20=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0.35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7/9=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25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16/25=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0.64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7/25=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0.28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7/9=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0.78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Top 30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16/30=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0.53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16/22=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0.73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latin typeface="Times New Roman"/>
                          <a:ea typeface="Times New Roman"/>
                        </a:rPr>
                        <a:t>8/30= </a:t>
                      </a:r>
                      <a:r>
                        <a:rPr lang="en-US" sz="1100" b="1">
                          <a:latin typeface="Times New Roman"/>
                          <a:ea typeface="Times New Roman"/>
                        </a:rPr>
                        <a:t>0.27</a:t>
                      </a:r>
                      <a:endParaRPr lang="en-US" sz="12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latin typeface="Times New Roman"/>
                          <a:ea typeface="Times New Roman"/>
                        </a:rPr>
                        <a:t>8/9= </a:t>
                      </a:r>
                      <a:r>
                        <a:rPr lang="en-US" sz="1100" b="1" dirty="0">
                          <a:latin typeface="Times New Roman"/>
                          <a:ea typeface="Times New Roman"/>
                        </a:rPr>
                        <a:t>0.89</a:t>
                      </a:r>
                      <a:endParaRPr lang="en-US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762000" y="3962400"/>
            <a:ext cx="80772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80975"/>
            <a:r>
              <a:rPr lang="en-US" dirty="0" smtClean="0">
                <a:sym typeface="Wingdings"/>
              </a:rPr>
              <a:t></a:t>
            </a:r>
            <a:r>
              <a:rPr lang="en-US" sz="1100" dirty="0" smtClean="0"/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Từ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bảng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kiểm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nghiệm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vẽ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đồ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thị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đo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chính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xác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và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độ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bao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phủ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của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2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câu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truy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vấn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Q1, Q2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1809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1617" name="Picture 1" descr="google_prec_rec_upd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4572000"/>
            <a:ext cx="5029200" cy="1905000"/>
          </a:xfrm>
          <a:prstGeom prst="rect">
            <a:avLst/>
          </a:prstGeom>
          <a:noFill/>
        </p:spPr>
      </p:pic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5486400" cy="1143000"/>
          </a:xfrm>
        </p:spPr>
        <p:txBody>
          <a:bodyPr/>
          <a:lstStyle/>
          <a:p>
            <a:r>
              <a:rPr lang="en-US" b="1" dirty="0" smtClean="0"/>
              <a:t>III. KẾT </a:t>
            </a:r>
            <a:r>
              <a:rPr lang="en-US" b="1" dirty="0"/>
              <a:t>LUẬN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696200" cy="4114800"/>
          </a:xfrm>
          <a:prstGeom prst="round2DiagRect">
            <a:avLst/>
          </a:prstGeom>
          <a:solidFill>
            <a:srgbClr val="FFDDD1">
              <a:alpha val="39000"/>
            </a:srgbClr>
          </a:solidFill>
          <a:ln>
            <a:solidFill>
              <a:srgbClr val="FFA3A3"/>
            </a:solidFill>
          </a:ln>
          <a:effectLst/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đã</a:t>
            </a:r>
            <a:r>
              <a:rPr lang="en-US" sz="2000" dirty="0" smtClean="0"/>
              <a:t> </a:t>
            </a: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nội</a:t>
            </a:r>
            <a:r>
              <a:rPr lang="en-US" sz="2000" dirty="0" smtClean="0"/>
              <a:t> dung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,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vi: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Phần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mềm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Mạng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tính</a:t>
            </a:r>
            <a:r>
              <a:rPr lang="en-US" sz="2000" i="1" dirty="0" smtClean="0"/>
              <a:t>.</a:t>
            </a:r>
            <a:r>
              <a:rPr lang="en-US" sz="2000" dirty="0" smtClean="0"/>
              <a:t> 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cũng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Ontology SPN-KOS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bản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cùng</a:t>
            </a:r>
            <a:r>
              <a:rPr lang="en-US" sz="2000" dirty="0" smtClean="0"/>
              <a:t> </a:t>
            </a:r>
            <a:r>
              <a:rPr lang="en-US" sz="2000" dirty="0" err="1" smtClean="0"/>
              <a:t>với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 </a:t>
            </a:r>
            <a:r>
              <a:rPr lang="en-US" sz="2000" dirty="0" err="1" smtClean="0"/>
              <a:t>trong</a:t>
            </a:r>
            <a:r>
              <a:rPr lang="en-US" sz="2000" dirty="0" smtClean="0"/>
              <a:t> 3 </a:t>
            </a:r>
            <a:r>
              <a:rPr lang="en-US" sz="2000" dirty="0" err="1" smtClean="0"/>
              <a:t>lĩnh</a:t>
            </a:r>
            <a:r>
              <a:rPr lang="en-US" sz="2000" dirty="0" smtClean="0"/>
              <a:t> </a:t>
            </a:r>
            <a:r>
              <a:rPr lang="en-US" sz="2000" dirty="0" err="1" smtClean="0"/>
              <a:t>vực</a:t>
            </a:r>
            <a:r>
              <a:rPr lang="en-US" sz="2000" dirty="0" smtClean="0"/>
              <a:t>: </a:t>
            </a:r>
            <a:r>
              <a:rPr lang="en-US" sz="2000" i="1" dirty="0" err="1" smtClean="0"/>
              <a:t>Phần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mềm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Mạng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tính</a:t>
            </a:r>
            <a:r>
              <a:rPr lang="en-US" sz="2000" i="1" dirty="0" smtClean="0"/>
              <a:t>. </a:t>
            </a:r>
            <a:endParaRPr lang="en-US" sz="2000" dirty="0" smtClean="0"/>
          </a:p>
          <a:p>
            <a:pPr algn="just">
              <a:lnSpc>
                <a:spcPts val="2800"/>
              </a:lnSpc>
              <a:buFont typeface="Wingdings" pitchFamily="2" charset="2"/>
              <a:buChar char=""/>
            </a:pPr>
            <a:endParaRPr lang="vi-VN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62000" y="13716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VỀ</a:t>
            </a:r>
            <a:r>
              <a:rPr kumimoji="0" lang="en-US" sz="2000" b="1" i="0" u="none" strike="noStrike" cap="none" normalizeH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MẶT KHOA HỌC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39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-685800" y="1143000"/>
          <a:ext cx="9448800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4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34B1AF6-EF08-46E2-93F8-9EF13426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634B1AF6-EF08-46E2-93F8-9EF13426C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E62CDA2-FB2F-4E69-A153-38723CAA4B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graphicEl>
                                              <a:dgm id="{BE62CDA2-FB2F-4E69-A153-38723CAA4B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C3AD47-D2F4-4247-A89A-59BEBC63A6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graphicEl>
                                              <a:dgm id="{39C3AD47-D2F4-4247-A89A-59BEBC63A6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180D6F3-E577-4B55-89F2-53ECD45047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graphicEl>
                                              <a:dgm id="{7180D6F3-E577-4B55-89F2-53ECD45047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0EB163-421E-4A75-8AE8-9EBFB4943C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graphicEl>
                                              <a:dgm id="{C90EB163-421E-4A75-8AE8-9EBFB4943C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5486400" cy="1143000"/>
          </a:xfrm>
        </p:spPr>
        <p:txBody>
          <a:bodyPr/>
          <a:lstStyle/>
          <a:p>
            <a:r>
              <a:rPr lang="en-US" b="1" dirty="0" smtClean="0"/>
              <a:t>III. KẾT </a:t>
            </a:r>
            <a:r>
              <a:rPr lang="en-US" b="1" dirty="0"/>
              <a:t>LUẬN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16024"/>
            <a:ext cx="7696200" cy="4267200"/>
          </a:xfrm>
          <a:prstGeom prst="round2DiagRect">
            <a:avLst/>
          </a:prstGeom>
          <a:solidFill>
            <a:srgbClr val="F6F2C2">
              <a:alpha val="45000"/>
            </a:srgbClr>
          </a:solidFill>
          <a:ln>
            <a:solidFill>
              <a:srgbClr val="FFC000"/>
            </a:solidFill>
          </a:ln>
        </p:spPr>
        <p:txBody>
          <a:bodyPr/>
          <a:lstStyle/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Giải</a:t>
            </a:r>
            <a:r>
              <a:rPr lang="en-US" sz="2000" dirty="0" smtClean="0"/>
              <a:t> </a:t>
            </a:r>
            <a:r>
              <a:rPr lang="en-US" sz="2000" dirty="0" err="1" smtClean="0"/>
              <a:t>pháp</a:t>
            </a:r>
            <a:r>
              <a:rPr lang="en-US" sz="2000" dirty="0" smtClean="0"/>
              <a:t> </a:t>
            </a:r>
            <a:r>
              <a:rPr lang="en-US" sz="2000" dirty="0" err="1" smtClean="0"/>
              <a:t>tách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( </a:t>
            </a:r>
            <a:r>
              <a:rPr lang="en-US" sz="2000" dirty="0" err="1" smtClean="0"/>
              <a:t>rút</a:t>
            </a:r>
            <a:r>
              <a:rPr lang="en-US" sz="2000" dirty="0" smtClean="0"/>
              <a:t> </a:t>
            </a:r>
            <a:r>
              <a:rPr lang="en-US" sz="2000" dirty="0" err="1" smtClean="0"/>
              <a:t>trích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</a:t>
            </a:r>
            <a:r>
              <a:rPr lang="en-US" sz="2000" dirty="0" smtClean="0"/>
              <a:t> )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,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keyphrases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cách</a:t>
            </a:r>
            <a:r>
              <a:rPr lang="en-US" sz="2000" dirty="0" smtClean="0"/>
              <a:t> </a:t>
            </a:r>
            <a:r>
              <a:rPr lang="en-US" sz="2000" dirty="0" err="1" smtClean="0"/>
              <a:t>thủ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.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smtClean="0"/>
              <a:t>Do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làm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hẹp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sự</a:t>
            </a:r>
            <a:r>
              <a:rPr lang="en-US" sz="2000" dirty="0" smtClean="0"/>
              <a:t> so </a:t>
            </a:r>
            <a:r>
              <a:rPr lang="en-US" sz="2000" dirty="0" err="1" smtClean="0"/>
              <a:t>sánh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đánh</a:t>
            </a:r>
            <a:r>
              <a:rPr lang="en-US" sz="2000" dirty="0" smtClean="0"/>
              <a:t> </a:t>
            </a:r>
            <a:r>
              <a:rPr lang="en-US" sz="2000" dirty="0" err="1" smtClean="0"/>
              <a:t>giá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suất</a:t>
            </a:r>
            <a:r>
              <a:rPr lang="en-US" sz="2000" dirty="0" smtClean="0"/>
              <a:t> </a:t>
            </a:r>
            <a:r>
              <a:rPr lang="en-US" sz="2000" dirty="0" err="1" smtClean="0"/>
              <a:t>truy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nhờ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dùng</a:t>
            </a:r>
            <a:r>
              <a:rPr lang="en-US" sz="2000" dirty="0" smtClean="0"/>
              <a:t> Ontology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điển</a:t>
            </a:r>
            <a:r>
              <a:rPr lang="en-US" sz="2000" dirty="0" smtClean="0"/>
              <a:t> </a:t>
            </a:r>
            <a:r>
              <a:rPr lang="en-US" sz="2000" dirty="0" err="1" smtClean="0"/>
              <a:t>sử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nên</a:t>
            </a:r>
            <a:r>
              <a:rPr lang="en-US" sz="2000" dirty="0" smtClean="0"/>
              <a:t> Ontology SPN-KOS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lệ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vào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cung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sẵn</a:t>
            </a:r>
            <a:r>
              <a:rPr lang="en-US" sz="2000" dirty="0" smtClean="0"/>
              <a:t> </a:t>
            </a:r>
            <a:r>
              <a:rPr lang="en-US" sz="2000" dirty="0" err="1" smtClean="0"/>
              <a:t>tại</a:t>
            </a:r>
            <a:r>
              <a:rPr lang="en-US" sz="2000" dirty="0" smtClean="0"/>
              <a:t> WEBOPEDIA, </a:t>
            </a:r>
            <a:r>
              <a:rPr lang="en-US" sz="2000" u="sng" dirty="0" smtClean="0">
                <a:hlinkClick r:id="rId2"/>
              </a:rPr>
              <a:t>www.dmoz.org</a:t>
            </a:r>
            <a:r>
              <a:rPr lang="en-US" sz="2000" dirty="0" smtClean="0"/>
              <a:t>, dir.yahoo.com,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endParaRPr lang="en-US" sz="2000" dirty="0" smtClean="0"/>
          </a:p>
          <a:p>
            <a:endParaRPr lang="vi-VN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62000" y="13716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/>
              <a:t>HẠN CHẾ CỦA ĐỀ TÀI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40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5486400" cy="1143000"/>
          </a:xfrm>
        </p:spPr>
        <p:txBody>
          <a:bodyPr/>
          <a:lstStyle/>
          <a:p>
            <a:r>
              <a:rPr lang="en-US" b="1" dirty="0" smtClean="0"/>
              <a:t>III. KẾT </a:t>
            </a:r>
            <a:r>
              <a:rPr lang="en-US" b="1" dirty="0"/>
              <a:t>LUẬN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716024"/>
            <a:ext cx="7696200" cy="4267200"/>
          </a:xfrm>
          <a:prstGeom prst="round2DiagRect">
            <a:avLst/>
          </a:prstGeom>
          <a:solidFill>
            <a:srgbClr val="F6F2C2">
              <a:alpha val="45000"/>
            </a:srgbClr>
          </a:solidFill>
          <a:ln>
            <a:solidFill>
              <a:srgbClr val="FFC000"/>
            </a:solidFill>
          </a:ln>
        </p:spPr>
        <p:txBody>
          <a:bodyPr/>
          <a:lstStyle/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smtClean="0"/>
              <a:t>Do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,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hầu</a:t>
            </a:r>
            <a:r>
              <a:rPr lang="en-US" sz="2000" dirty="0" smtClean="0"/>
              <a:t> </a:t>
            </a:r>
            <a:r>
              <a:rPr lang="en-US" sz="2000" dirty="0" err="1" smtClean="0"/>
              <a:t>hết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dịch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Anh</a:t>
            </a:r>
            <a:r>
              <a:rPr lang="en-US" sz="2000" dirty="0" smtClean="0"/>
              <a:t> sang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.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xét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lớp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Ontology ở </a:t>
            </a:r>
            <a:r>
              <a:rPr lang="en-US" sz="2000" dirty="0" err="1" smtClean="0"/>
              <a:t>mức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is-a, </a:t>
            </a:r>
            <a:r>
              <a:rPr lang="en-US" sz="2000" dirty="0" err="1" smtClean="0"/>
              <a:t>chưa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khai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giới</a:t>
            </a:r>
            <a:r>
              <a:rPr lang="en-US" sz="2000" dirty="0" smtClean="0"/>
              <a:t>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tạo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mối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tương</a:t>
            </a:r>
            <a:r>
              <a:rPr lang="en-US" sz="2000" dirty="0" smtClean="0"/>
              <a:t> </a:t>
            </a:r>
            <a:r>
              <a:rPr lang="en-US" sz="2000" dirty="0" err="1" smtClean="0"/>
              <a:t>đương</a:t>
            </a:r>
            <a:r>
              <a:rPr lang="en-US" sz="2000" dirty="0" smtClean="0"/>
              <a:t>.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luận</a:t>
            </a:r>
            <a:r>
              <a:rPr lang="en-US" sz="2000" dirty="0" smtClean="0"/>
              <a:t> </a:t>
            </a:r>
            <a:r>
              <a:rPr lang="en-US" sz="2000" dirty="0" err="1" smtClean="0"/>
              <a:t>văn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quan</a:t>
            </a:r>
            <a:r>
              <a:rPr lang="en-US" sz="2000" dirty="0" smtClean="0"/>
              <a:t> </a:t>
            </a:r>
            <a:r>
              <a:rPr lang="en-US" sz="2000" dirty="0" err="1" smtClean="0"/>
              <a:t>tâm</a:t>
            </a:r>
            <a:r>
              <a:rPr lang="en-US" sz="2000" dirty="0" smtClean="0"/>
              <a:t> </a:t>
            </a:r>
            <a:r>
              <a:rPr lang="en-US" sz="2000" dirty="0" err="1" smtClean="0"/>
              <a:t>đến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font </a:t>
            </a:r>
            <a:r>
              <a:rPr lang="en-US" sz="2000" dirty="0" err="1" smtClean="0"/>
              <a:t>unicode</a:t>
            </a:r>
            <a:r>
              <a:rPr lang="en-US" sz="2000" dirty="0" smtClean="0"/>
              <a:t>.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Nếu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trí</a:t>
            </a:r>
            <a:r>
              <a:rPr lang="en-US" sz="2000" dirty="0" smtClean="0"/>
              <a:t>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lớn</a:t>
            </a:r>
            <a:r>
              <a:rPr lang="en-US" sz="2000" dirty="0" smtClean="0"/>
              <a:t> </a:t>
            </a:r>
            <a:r>
              <a:rPr lang="en-US" sz="2000" dirty="0" err="1" smtClean="0"/>
              <a:t>sẽ</a:t>
            </a:r>
            <a:r>
              <a:rPr lang="en-US" sz="2000" dirty="0" smtClean="0"/>
              <a:t> </a:t>
            </a:r>
            <a:r>
              <a:rPr lang="en-US" sz="2000" dirty="0" err="1" smtClean="0"/>
              <a:t>tốn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suy</a:t>
            </a:r>
            <a:r>
              <a:rPr lang="en-US" sz="2000" dirty="0" smtClean="0"/>
              <a:t> </a:t>
            </a:r>
            <a:r>
              <a:rPr lang="en-US" sz="2000" dirty="0" err="1" smtClean="0"/>
              <a:t>diễn</a:t>
            </a:r>
            <a:r>
              <a:rPr lang="en-US" sz="2000" dirty="0" smtClean="0"/>
              <a:t>.</a:t>
            </a:r>
          </a:p>
          <a:p>
            <a:pPr>
              <a:lnSpc>
                <a:spcPct val="130000"/>
              </a:lnSpc>
              <a:buNone/>
            </a:pPr>
            <a:endParaRPr lang="en-US" sz="2000" dirty="0" smtClean="0"/>
          </a:p>
          <a:p>
            <a:endParaRPr lang="vi-VN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62000" y="1371600"/>
            <a:ext cx="4114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lang="en-US" sz="2000" b="1" dirty="0" smtClean="0"/>
              <a:t>HẠN CHẾ CỦA ĐỀ TÀI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41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0"/>
            <a:ext cx="5486400" cy="1143000"/>
          </a:xfrm>
        </p:spPr>
        <p:txBody>
          <a:bodyPr/>
          <a:lstStyle/>
          <a:p>
            <a:r>
              <a:rPr lang="en-US" b="1" dirty="0" smtClean="0"/>
              <a:t>III. KẾT </a:t>
            </a:r>
            <a:r>
              <a:rPr lang="en-US" b="1" dirty="0"/>
              <a:t>LUẬN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001000" cy="4343400"/>
          </a:xfrm>
          <a:prstGeom prst="round2DiagRect">
            <a:avLst/>
          </a:prstGeom>
          <a:gradFill flip="none" rotWithShape="1">
            <a:gsLst>
              <a:gs pos="100000">
                <a:srgbClr val="DFF9CB">
                  <a:alpha val="0"/>
                </a:srgbClr>
              </a:gs>
              <a:gs pos="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rgbClr val="00B050"/>
            </a:solidFill>
          </a:ln>
        </p:spPr>
        <p:txBody>
          <a:bodyPr/>
          <a:lstStyle/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Tiếp</a:t>
            </a:r>
            <a:r>
              <a:rPr lang="en-US" sz="2000" dirty="0" smtClean="0"/>
              <a:t> </a:t>
            </a:r>
            <a:r>
              <a:rPr lang="en-US" sz="2000" dirty="0" err="1" smtClean="0"/>
              <a:t>tục</a:t>
            </a:r>
            <a:r>
              <a:rPr lang="en-US" sz="2000" dirty="0" smtClean="0"/>
              <a:t> </a:t>
            </a:r>
            <a:r>
              <a:rPr lang="en-US" sz="2000" dirty="0" err="1" smtClean="0"/>
              <a:t>mở</a:t>
            </a:r>
            <a:r>
              <a:rPr lang="en-US" sz="2000" dirty="0" smtClean="0"/>
              <a:t> </a:t>
            </a:r>
            <a:r>
              <a:rPr lang="en-US" sz="2000" dirty="0" err="1" smtClean="0"/>
              <a:t>rộng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thống</a:t>
            </a:r>
            <a:r>
              <a:rPr lang="en-US" sz="2000" dirty="0" smtClean="0"/>
              <a:t> </a:t>
            </a:r>
            <a:r>
              <a:rPr lang="en-US" sz="2000" dirty="0" err="1" smtClean="0"/>
              <a:t>ra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lĩnh</a:t>
            </a:r>
            <a:r>
              <a:rPr lang="en-US" sz="2000" dirty="0" smtClean="0"/>
              <a:t> </a:t>
            </a:r>
            <a:r>
              <a:rPr lang="en-US" sz="2000" dirty="0" err="1" smtClean="0"/>
              <a:t>vực</a:t>
            </a:r>
            <a:r>
              <a:rPr lang="en-US" sz="2000" dirty="0" smtClean="0"/>
              <a:t> </a:t>
            </a:r>
            <a:r>
              <a:rPr lang="en-US" sz="2000" dirty="0" err="1" smtClean="0"/>
              <a:t>còn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ngành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lĩnh</a:t>
            </a:r>
            <a:r>
              <a:rPr lang="en-US" sz="2000" dirty="0" smtClean="0"/>
              <a:t> </a:t>
            </a:r>
            <a:r>
              <a:rPr lang="en-US" sz="2000" dirty="0" err="1" smtClean="0"/>
              <a:t>vực</a:t>
            </a:r>
            <a:r>
              <a:rPr lang="en-US" sz="2000" dirty="0" smtClean="0"/>
              <a:t> </a:t>
            </a:r>
            <a:r>
              <a:rPr lang="en-US" sz="2000" dirty="0" err="1" smtClean="0"/>
              <a:t>khác</a:t>
            </a:r>
            <a:r>
              <a:rPr lang="en-US" sz="2000" dirty="0" smtClean="0"/>
              <a:t> ;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Nghiên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dữ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Ontology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cập</a:t>
            </a:r>
            <a:r>
              <a:rPr lang="en-US" sz="2000" dirty="0" smtClean="0"/>
              <a:t> </a:t>
            </a:r>
            <a:r>
              <a:rPr lang="en-US" sz="2000" dirty="0" err="1" smtClean="0"/>
              <a:t>nhật</a:t>
            </a:r>
            <a:r>
              <a:rPr lang="en-US" sz="2000" dirty="0" smtClean="0"/>
              <a:t> </a:t>
            </a:r>
            <a:r>
              <a:rPr lang="en-US" sz="2000" dirty="0" err="1" smtClean="0"/>
              <a:t>tự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</a:t>
            </a:r>
            <a:r>
              <a:rPr lang="en-US" sz="2000" dirty="0" err="1" smtClean="0"/>
              <a:t>tiện</a:t>
            </a:r>
            <a:r>
              <a:rPr lang="en-US" sz="2000" dirty="0" smtClean="0"/>
              <a:t> </a:t>
            </a:r>
            <a:r>
              <a:rPr lang="en-US" sz="2000" dirty="0" err="1" smtClean="0"/>
              <a:t>ích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cứu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tin.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kỹ</a:t>
            </a:r>
            <a:r>
              <a:rPr lang="en-US" sz="2000" dirty="0" smtClean="0"/>
              <a:t> </a:t>
            </a:r>
            <a:r>
              <a:rPr lang="en-US" sz="2000" dirty="0" err="1" smtClean="0"/>
              <a:t>thuật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khám</a:t>
            </a:r>
            <a:r>
              <a:rPr lang="en-US" sz="2000" dirty="0" smtClean="0"/>
              <a:t> </a:t>
            </a:r>
            <a:r>
              <a:rPr lang="en-US" sz="2000" dirty="0" err="1" smtClean="0"/>
              <a:t>phá</a:t>
            </a:r>
            <a:r>
              <a:rPr lang="en-US" sz="2000" dirty="0" smtClean="0"/>
              <a:t> tri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Ontology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tăng</a:t>
            </a:r>
            <a:r>
              <a:rPr lang="en-US" sz="2000" dirty="0" smtClean="0"/>
              <a:t> </a:t>
            </a:r>
            <a:r>
              <a:rPr lang="en-US" sz="2000" dirty="0" err="1" smtClean="0"/>
              <a:t>cường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học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tri </a:t>
            </a:r>
            <a:r>
              <a:rPr lang="en-US" sz="2000" dirty="0" err="1" smtClean="0"/>
              <a:t>thức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minh.</a:t>
            </a:r>
          </a:p>
          <a:p>
            <a:pPr lvl="0">
              <a:lnSpc>
                <a:spcPct val="130000"/>
              </a:lnSpc>
              <a:buFont typeface="Wingdings" pitchFamily="2" charset="2"/>
              <a:buChar char="§"/>
            </a:pPr>
            <a:r>
              <a:rPr lang="en-US" sz="2000" dirty="0" err="1" smtClean="0"/>
              <a:t>Áp</a:t>
            </a:r>
            <a:r>
              <a:rPr lang="en-US" sz="2000" dirty="0" smtClean="0"/>
              <a:t> </a:t>
            </a:r>
            <a:r>
              <a:rPr lang="en-US" sz="2000" dirty="0" err="1" smtClean="0"/>
              <a:t>dụng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để</a:t>
            </a:r>
            <a:r>
              <a:rPr lang="en-US" sz="2000" dirty="0" smtClean="0"/>
              <a:t> </a:t>
            </a:r>
            <a:r>
              <a:rPr lang="en-US" sz="2000" dirty="0" err="1" smtClean="0"/>
              <a:t>phát</a:t>
            </a:r>
            <a:r>
              <a:rPr lang="en-US" sz="2000" dirty="0" smtClean="0"/>
              <a:t> </a:t>
            </a:r>
            <a:r>
              <a:rPr lang="en-US" sz="2000" dirty="0" err="1" smtClean="0"/>
              <a:t>triển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phẩm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mềm</a:t>
            </a:r>
            <a:r>
              <a:rPr lang="en-US" sz="2000" dirty="0" smtClean="0"/>
              <a:t> </a:t>
            </a:r>
            <a:r>
              <a:rPr lang="en-US" sz="2000" dirty="0" err="1" smtClean="0"/>
              <a:t>hoàn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khả</a:t>
            </a:r>
            <a:r>
              <a:rPr lang="en-US" sz="2000" dirty="0" smtClean="0"/>
              <a:t> </a:t>
            </a:r>
            <a:r>
              <a:rPr lang="en-US" sz="2000" dirty="0" err="1" smtClean="0"/>
              <a:t>năng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song </a:t>
            </a:r>
            <a:r>
              <a:rPr lang="en-US" sz="2000" dirty="0" err="1" smtClean="0"/>
              <a:t>ngữ</a:t>
            </a:r>
            <a:r>
              <a:rPr lang="en-US" sz="2000" dirty="0" smtClean="0"/>
              <a:t> (</a:t>
            </a:r>
            <a:r>
              <a:rPr lang="en-US" sz="2000" dirty="0" err="1" smtClean="0"/>
              <a:t>Anh</a:t>
            </a:r>
            <a:r>
              <a:rPr lang="en-US" sz="2000" dirty="0" smtClean="0"/>
              <a:t> – </a:t>
            </a:r>
            <a:r>
              <a:rPr lang="en-US" sz="2000" dirty="0" err="1" smtClean="0"/>
              <a:t>Việt</a:t>
            </a:r>
            <a:r>
              <a:rPr lang="en-US" sz="2000" dirty="0" smtClean="0"/>
              <a:t>)</a:t>
            </a:r>
          </a:p>
          <a:p>
            <a:pPr algn="just">
              <a:lnSpc>
                <a:spcPts val="2800"/>
              </a:lnSpc>
              <a:buFont typeface="Wingdings" pitchFamily="2" charset="2"/>
              <a:buChar char="§"/>
            </a:pPr>
            <a:endParaRPr lang="vi-VN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762000" y="1371600"/>
            <a:ext cx="701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itchFamily="2" charset="2"/>
              <a:buChar char="q"/>
            </a:pPr>
            <a:r>
              <a:rPr kumimoji="0" lang="en-US" sz="2000" b="1" i="0" u="none" strike="noStrike" cap="none" normalizeH="0" baseline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KIẾN NGHỊ</a:t>
            </a:r>
            <a:r>
              <a:rPr kumimoji="0" lang="en-US" sz="2000" b="1" i="0" u="none" strike="noStrike" cap="none" normalizeH="0" dirty="0" smtClean="0" bmk="_Toc283160115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lang="en-US" sz="2000" b="1" dirty="0" smtClean="0"/>
              <a:t>CÁC HƯỚNG NGHIÊN CỨU TIẾP THEO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42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6553200" cy="1143000"/>
          </a:xfrm>
        </p:spPr>
        <p:txBody>
          <a:bodyPr/>
          <a:lstStyle/>
          <a:p>
            <a:r>
              <a:rPr lang="en-US" sz="3600" b="1" dirty="0" smtClean="0">
                <a:latin typeface="Arial" pitchFamily="34" charset="0"/>
                <a:cs typeface="Arial" pitchFamily="34" charset="0"/>
              </a:rPr>
              <a:t>TÀI LIỆU THAM KHẢO</a:t>
            </a:r>
            <a:endParaRPr 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86800" cy="52578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[1]  Cao </a:t>
            </a:r>
            <a:r>
              <a:rPr lang="en-US" sz="1400" dirty="0" err="1" smtClean="0"/>
              <a:t>Hoàng</a:t>
            </a:r>
            <a:r>
              <a:rPr lang="en-US" sz="1400" dirty="0" smtClean="0"/>
              <a:t> </a:t>
            </a:r>
            <a:r>
              <a:rPr lang="en-US" sz="1400" dirty="0" err="1" smtClean="0"/>
              <a:t>Trụ</a:t>
            </a:r>
            <a:r>
              <a:rPr lang="en-US" sz="1400" dirty="0" smtClean="0"/>
              <a:t> (2001),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Nghiên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cứu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phát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triển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các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kỹ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thuật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xây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dựng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và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khai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thác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thông</a:t>
            </a:r>
            <a:r>
              <a:rPr lang="en-US" sz="1400" i="1" dirty="0" smtClean="0"/>
              <a:t> tin Web </a:t>
            </a:r>
            <a:r>
              <a:rPr lang="en-US" sz="1400" i="1" dirty="0" err="1" smtClean="0"/>
              <a:t>có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ngữ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nghĩa</a:t>
            </a:r>
            <a:r>
              <a:rPr lang="en-US" sz="1400" i="1" dirty="0" smtClean="0"/>
              <a:t> (Semantic Web)”</a:t>
            </a:r>
            <a:r>
              <a:rPr lang="en-US" sz="1400" dirty="0" smtClean="0"/>
              <a:t>, </a:t>
            </a:r>
            <a:r>
              <a:rPr lang="en-US" sz="1400" dirty="0" err="1" smtClean="0"/>
              <a:t>Đề</a:t>
            </a:r>
            <a:r>
              <a:rPr lang="en-US" sz="1400" dirty="0" smtClean="0"/>
              <a:t> </a:t>
            </a:r>
            <a:r>
              <a:rPr lang="en-US" sz="1400" dirty="0" err="1" smtClean="0"/>
              <a:t>tài</a:t>
            </a:r>
            <a:r>
              <a:rPr lang="en-US" sz="1400" dirty="0" smtClean="0"/>
              <a:t> </a:t>
            </a:r>
            <a:r>
              <a:rPr lang="en-US" sz="1400" dirty="0" err="1" smtClean="0"/>
              <a:t>Khoa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nghệ</a:t>
            </a:r>
            <a:r>
              <a:rPr lang="en-US" sz="1400" dirty="0" smtClean="0"/>
              <a:t> </a:t>
            </a:r>
            <a:r>
              <a:rPr lang="en-US" sz="1400" dirty="0" err="1" smtClean="0"/>
              <a:t>cấp</a:t>
            </a:r>
            <a:r>
              <a:rPr lang="en-US" sz="1400" dirty="0" smtClean="0"/>
              <a:t> </a:t>
            </a:r>
            <a:r>
              <a:rPr lang="en-US" sz="1400" dirty="0" err="1" smtClean="0"/>
              <a:t>Nhà</a:t>
            </a:r>
            <a:r>
              <a:rPr lang="en-US" sz="1400" dirty="0" smtClean="0"/>
              <a:t> </a:t>
            </a:r>
            <a:r>
              <a:rPr lang="en-US" sz="1400" dirty="0" err="1" smtClean="0"/>
              <a:t>nước</a:t>
            </a:r>
            <a:r>
              <a:rPr lang="en-US" sz="1400" dirty="0" smtClean="0"/>
              <a:t> KC01.21, (URL: </a:t>
            </a:r>
            <a:r>
              <a:rPr lang="en-US" sz="1400" dirty="0" smtClean="0">
                <a:hlinkClick r:id="rId2"/>
              </a:rPr>
              <a:t>http://www.dit.hcmut.edu.vn/~tru/VN-KIM/</a:t>
            </a:r>
            <a:r>
              <a:rPr lang="en-US" sz="1400" dirty="0" smtClean="0"/>
              <a:t>).</a:t>
            </a:r>
          </a:p>
          <a:p>
            <a:pPr>
              <a:buNone/>
            </a:pPr>
            <a:r>
              <a:rPr lang="en-US" sz="1400" dirty="0" smtClean="0"/>
              <a:t>[2]  </a:t>
            </a:r>
            <a:r>
              <a:rPr lang="en-US" sz="1400" dirty="0" err="1" smtClean="0"/>
              <a:t>Lê</a:t>
            </a:r>
            <a:r>
              <a:rPr lang="en-US" sz="1400" dirty="0" smtClean="0"/>
              <a:t> </a:t>
            </a:r>
            <a:r>
              <a:rPr lang="en-US" sz="1400" dirty="0" err="1" smtClean="0"/>
              <a:t>Tấn</a:t>
            </a:r>
            <a:r>
              <a:rPr lang="en-US" sz="1400" dirty="0" smtClean="0"/>
              <a:t> </a:t>
            </a:r>
            <a:r>
              <a:rPr lang="en-US" sz="1400" dirty="0" err="1" smtClean="0"/>
              <a:t>Hùng</a:t>
            </a:r>
            <a:r>
              <a:rPr lang="en-US" sz="1400" dirty="0" smtClean="0"/>
              <a:t>, </a:t>
            </a:r>
            <a:r>
              <a:rPr lang="en-US" sz="1400" dirty="0" err="1" smtClean="0"/>
              <a:t>Từ</a:t>
            </a:r>
            <a:r>
              <a:rPr lang="en-US" sz="1400" dirty="0" smtClean="0"/>
              <a:t> Minh </a:t>
            </a:r>
            <a:r>
              <a:rPr lang="en-US" sz="1400" dirty="0" err="1" smtClean="0"/>
              <a:t>Phương</a:t>
            </a:r>
            <a:r>
              <a:rPr lang="en-US" sz="1400" dirty="0" smtClean="0"/>
              <a:t> &amp; (</a:t>
            </a:r>
            <a:r>
              <a:rPr lang="en-US" sz="1400" dirty="0" err="1" smtClean="0"/>
              <a:t>Huỳnh</a:t>
            </a:r>
            <a:r>
              <a:rPr lang="en-US" sz="1400" dirty="0" smtClean="0"/>
              <a:t> </a:t>
            </a:r>
            <a:r>
              <a:rPr lang="en-US" sz="1400" dirty="0" err="1" smtClean="0"/>
              <a:t>Quyết</a:t>
            </a:r>
            <a:r>
              <a:rPr lang="en-US" sz="1400" dirty="0" smtClean="0"/>
              <a:t> </a:t>
            </a:r>
            <a:r>
              <a:rPr lang="en-US" sz="1400" dirty="0" err="1" smtClean="0"/>
              <a:t>Thắng</a:t>
            </a:r>
            <a:r>
              <a:rPr lang="en-US" sz="1400" dirty="0" smtClean="0"/>
              <a:t>) (2006),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 </a:t>
            </a:r>
            <a:r>
              <a:rPr lang="en-US" sz="1400" dirty="0" err="1" smtClean="0"/>
              <a:t>công</a:t>
            </a:r>
            <a:r>
              <a:rPr lang="en-US" sz="1400" dirty="0" smtClean="0"/>
              <a:t> </a:t>
            </a:r>
            <a:r>
              <a:rPr lang="en-US" sz="1400" dirty="0" err="1" smtClean="0"/>
              <a:t>nghệ</a:t>
            </a:r>
            <a:r>
              <a:rPr lang="en-US" sz="1400" dirty="0" smtClean="0"/>
              <a:t> </a:t>
            </a:r>
            <a:r>
              <a:rPr lang="en-US" sz="1400" dirty="0" err="1" smtClean="0"/>
              <a:t>phần</a:t>
            </a:r>
            <a:r>
              <a:rPr lang="en-US" sz="1400" dirty="0" smtClean="0"/>
              <a:t> </a:t>
            </a:r>
            <a:r>
              <a:rPr lang="en-US" sz="1400" dirty="0" err="1" smtClean="0"/>
              <a:t>mềm</a:t>
            </a:r>
            <a:r>
              <a:rPr lang="en-US" sz="1400" dirty="0" smtClean="0"/>
              <a:t> </a:t>
            </a:r>
            <a:r>
              <a:rPr lang="en-US" sz="1400" dirty="0" err="1" smtClean="0"/>
              <a:t>hướng</a:t>
            </a:r>
            <a:r>
              <a:rPr lang="en-US" sz="1400" dirty="0" smtClean="0"/>
              <a:t> </a:t>
            </a:r>
            <a:r>
              <a:rPr lang="en-US" sz="1400" dirty="0" err="1" smtClean="0"/>
              <a:t>tác</a:t>
            </a:r>
            <a:r>
              <a:rPr lang="en-US" sz="1400" dirty="0" smtClean="0"/>
              <a:t> </a:t>
            </a:r>
            <a:r>
              <a:rPr lang="en-US" sz="1400" dirty="0" err="1" smtClean="0"/>
              <a:t>tử</a:t>
            </a:r>
            <a:r>
              <a:rPr lang="en-US" sz="1400" dirty="0" smtClean="0"/>
              <a:t>, </a:t>
            </a:r>
            <a:r>
              <a:rPr lang="en-US" sz="1400" dirty="0" err="1" smtClean="0"/>
              <a:t>nhà</a:t>
            </a:r>
            <a:r>
              <a:rPr lang="en-US" sz="1400" dirty="0" smtClean="0"/>
              <a:t> </a:t>
            </a:r>
            <a:r>
              <a:rPr lang="en-US" sz="1400" dirty="0" err="1" smtClean="0"/>
              <a:t>xuất</a:t>
            </a:r>
            <a:r>
              <a:rPr lang="en-US" sz="1400" dirty="0" smtClean="0"/>
              <a:t> </a:t>
            </a:r>
            <a:r>
              <a:rPr lang="en-US" sz="1400" dirty="0" err="1" smtClean="0"/>
              <a:t>bản</a:t>
            </a:r>
            <a:r>
              <a:rPr lang="en-US" sz="1400" dirty="0" smtClean="0"/>
              <a:t> </a:t>
            </a:r>
            <a:r>
              <a:rPr lang="en-US" sz="1400" dirty="0" err="1" smtClean="0"/>
              <a:t>khoa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kỹ</a:t>
            </a:r>
            <a:r>
              <a:rPr lang="en-US" sz="1400" dirty="0" smtClean="0"/>
              <a:t> </a:t>
            </a:r>
            <a:r>
              <a:rPr lang="en-US" sz="1400" dirty="0" err="1" smtClean="0"/>
              <a:t>thuật</a:t>
            </a:r>
            <a:r>
              <a:rPr lang="en-US" sz="1400" dirty="0" smtClean="0"/>
              <a:t>, </a:t>
            </a:r>
            <a:r>
              <a:rPr lang="en-US" sz="1400" dirty="0" err="1" smtClean="0"/>
              <a:t>Hà</a:t>
            </a:r>
            <a:r>
              <a:rPr lang="en-US" sz="1400" dirty="0" smtClean="0"/>
              <a:t> </a:t>
            </a:r>
            <a:r>
              <a:rPr lang="en-US" sz="1400" dirty="0" err="1" smtClean="0"/>
              <a:t>Nội</a:t>
            </a:r>
            <a:r>
              <a:rPr lang="en-US" sz="1400" dirty="0" smtClean="0"/>
              <a:t>.</a:t>
            </a:r>
          </a:p>
          <a:p>
            <a:pPr>
              <a:buNone/>
            </a:pPr>
            <a:r>
              <a:rPr lang="en-US" sz="1400" dirty="0" smtClean="0"/>
              <a:t>[3]  </a:t>
            </a:r>
            <a:r>
              <a:rPr lang="en-US" sz="1400" dirty="0" err="1" smtClean="0"/>
              <a:t>Lê</a:t>
            </a:r>
            <a:r>
              <a:rPr lang="en-US" sz="1400" dirty="0" smtClean="0"/>
              <a:t> </a:t>
            </a:r>
            <a:r>
              <a:rPr lang="en-US" sz="1400" dirty="0" err="1" smtClean="0"/>
              <a:t>Thúy</a:t>
            </a:r>
            <a:r>
              <a:rPr lang="en-US" sz="1400" dirty="0" smtClean="0"/>
              <a:t> </a:t>
            </a:r>
            <a:r>
              <a:rPr lang="en-US" sz="1400" dirty="0" err="1" smtClean="0"/>
              <a:t>Ngọc</a:t>
            </a:r>
            <a:r>
              <a:rPr lang="en-US" sz="1400" dirty="0" smtClean="0"/>
              <a:t> (2008), </a:t>
            </a:r>
            <a:r>
              <a:rPr lang="en-US" sz="1400" i="1" dirty="0" err="1" smtClean="0"/>
              <a:t>Xây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dựng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hệ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thống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tìm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kiếm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thông</a:t>
            </a:r>
            <a:r>
              <a:rPr lang="en-US" sz="1400" i="1" dirty="0" smtClean="0"/>
              <a:t> tin </a:t>
            </a:r>
            <a:r>
              <a:rPr lang="en-US" sz="1400" i="1" dirty="0" err="1" smtClean="0"/>
              <a:t>theo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hướng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tiếp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cận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ngữ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nghĩa</a:t>
            </a:r>
            <a:r>
              <a:rPr lang="en-US" sz="1400" dirty="0" smtClean="0"/>
              <a:t>, </a:t>
            </a:r>
            <a:r>
              <a:rPr lang="en-US" sz="1400" dirty="0" err="1" smtClean="0"/>
              <a:t>Luận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Thạc</a:t>
            </a:r>
            <a:r>
              <a:rPr lang="en-US" sz="1400" dirty="0" smtClean="0"/>
              <a:t> </a:t>
            </a:r>
            <a:r>
              <a:rPr lang="en-US" sz="1400" dirty="0" err="1" smtClean="0"/>
              <a:t>sĩ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Đại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Khoa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nhiên</a:t>
            </a:r>
            <a:r>
              <a:rPr lang="en-US" sz="1400" dirty="0" smtClean="0"/>
              <a:t> TP.HCM.</a:t>
            </a:r>
          </a:p>
          <a:p>
            <a:pPr>
              <a:buNone/>
            </a:pPr>
            <a:r>
              <a:rPr lang="en-US" sz="1400" dirty="0" smtClean="0"/>
              <a:t>[4]  </a:t>
            </a:r>
            <a:r>
              <a:rPr lang="en-US" sz="1400" dirty="0" err="1" smtClean="0"/>
              <a:t>Ngô</a:t>
            </a:r>
            <a:r>
              <a:rPr lang="en-US" sz="1400" dirty="0" smtClean="0"/>
              <a:t> </a:t>
            </a:r>
            <a:r>
              <a:rPr lang="en-US" sz="1400" dirty="0" err="1" smtClean="0"/>
              <a:t>Bá</a:t>
            </a:r>
            <a:r>
              <a:rPr lang="en-US" sz="1400" dirty="0" smtClean="0"/>
              <a:t> </a:t>
            </a:r>
            <a:r>
              <a:rPr lang="en-US" sz="1400" dirty="0" err="1" smtClean="0"/>
              <a:t>Hùng</a:t>
            </a:r>
            <a:r>
              <a:rPr lang="en-US" sz="1400" dirty="0" smtClean="0"/>
              <a:t>,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Xây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dựng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hệ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thống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tập</a:t>
            </a:r>
            <a:r>
              <a:rPr lang="en-US" sz="1400" i="1" dirty="0" smtClean="0"/>
              <a:t> tin </a:t>
            </a:r>
            <a:r>
              <a:rPr lang="en-US" sz="1400" i="1" dirty="0" err="1" smtClean="0"/>
              <a:t>ngữ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nghĩa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dựa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trên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bản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thể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học</a:t>
            </a:r>
            <a:r>
              <a:rPr lang="en-US" sz="1400" i="1" dirty="0" smtClean="0"/>
              <a:t> (Ontology-based Semantics File System)”</a:t>
            </a:r>
            <a:r>
              <a:rPr lang="en-US" sz="1400" dirty="0" smtClean="0"/>
              <a:t>, </a:t>
            </a:r>
            <a:r>
              <a:rPr lang="en-US" sz="1400" dirty="0" err="1" smtClean="0"/>
              <a:t>Dự</a:t>
            </a:r>
            <a:r>
              <a:rPr lang="en-US" sz="1400" dirty="0" smtClean="0"/>
              <a:t> </a:t>
            </a:r>
            <a:r>
              <a:rPr lang="en-US" sz="1400" dirty="0" err="1" smtClean="0"/>
              <a:t>án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Đại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Cần</a:t>
            </a:r>
            <a:r>
              <a:rPr lang="en-US" sz="1400" dirty="0" smtClean="0"/>
              <a:t> </a:t>
            </a:r>
            <a:r>
              <a:rPr lang="en-US" sz="1400" dirty="0" err="1" smtClean="0"/>
              <a:t>Thơ</a:t>
            </a:r>
            <a:r>
              <a:rPr lang="en-US" sz="1400" dirty="0" smtClean="0"/>
              <a:t> 2007, (URL: </a:t>
            </a:r>
            <a:r>
              <a:rPr lang="en-US" sz="1400" dirty="0" smtClean="0">
                <a:hlinkClick r:id="rId3"/>
              </a:rPr>
              <a:t>https://picoforge.int-evry.fr/cgi-bin/twiki/view/Ontofs/Web/OntofsIntro</a:t>
            </a:r>
            <a:r>
              <a:rPr lang="en-US" sz="1400" dirty="0" smtClean="0"/>
              <a:t>).</a:t>
            </a:r>
          </a:p>
          <a:p>
            <a:pPr>
              <a:buNone/>
            </a:pPr>
            <a:r>
              <a:rPr lang="en-US" sz="1400" dirty="0" smtClean="0"/>
              <a:t>[5]  </a:t>
            </a: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Trâm</a:t>
            </a:r>
            <a:r>
              <a:rPr lang="en-US" sz="1400" dirty="0" smtClean="0"/>
              <a:t> (2005), </a:t>
            </a:r>
            <a:r>
              <a:rPr lang="en-US" sz="1400" i="1" dirty="0" err="1" smtClean="0"/>
              <a:t>Thiết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kế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và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thực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hiện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các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dịch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vụ</a:t>
            </a:r>
            <a:r>
              <a:rPr lang="en-US" sz="1400" i="1" dirty="0" smtClean="0"/>
              <a:t> Ontology </a:t>
            </a:r>
            <a:r>
              <a:rPr lang="en-US" sz="1400" i="1" dirty="0" err="1" smtClean="0"/>
              <a:t>hỗ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trợ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thư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viện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số</a:t>
            </a:r>
            <a:r>
              <a:rPr lang="en-US" sz="1400" dirty="0" smtClean="0"/>
              <a:t>, </a:t>
            </a:r>
            <a:r>
              <a:rPr lang="en-US" sz="1400" dirty="0" err="1" smtClean="0"/>
              <a:t>Luận</a:t>
            </a:r>
            <a:r>
              <a:rPr lang="en-US" sz="1400" dirty="0" smtClean="0"/>
              <a:t> </a:t>
            </a:r>
            <a:r>
              <a:rPr lang="en-US" sz="1400" dirty="0" err="1" smtClean="0"/>
              <a:t>văn</a:t>
            </a:r>
            <a:r>
              <a:rPr lang="en-US" sz="1400" dirty="0" smtClean="0"/>
              <a:t> </a:t>
            </a:r>
            <a:r>
              <a:rPr lang="en-US" sz="1400" dirty="0" err="1" smtClean="0"/>
              <a:t>Thạc</a:t>
            </a:r>
            <a:r>
              <a:rPr lang="en-US" sz="1400" dirty="0" smtClean="0"/>
              <a:t> </a:t>
            </a:r>
            <a:r>
              <a:rPr lang="en-US" sz="1400" dirty="0" err="1" smtClean="0"/>
              <a:t>sĩ</a:t>
            </a:r>
            <a:r>
              <a:rPr lang="en-US" sz="1400" dirty="0" smtClean="0"/>
              <a:t> </a:t>
            </a:r>
            <a:r>
              <a:rPr lang="en-US" sz="1400" dirty="0" err="1" smtClean="0"/>
              <a:t>trường</a:t>
            </a:r>
            <a:r>
              <a:rPr lang="en-US" sz="1400" dirty="0" smtClean="0"/>
              <a:t> </a:t>
            </a:r>
            <a:r>
              <a:rPr lang="en-US" sz="1400" dirty="0" err="1" smtClean="0"/>
              <a:t>Đại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Khoa</a:t>
            </a:r>
            <a:r>
              <a:rPr lang="en-US" sz="1400" dirty="0" smtClean="0"/>
              <a:t> </a:t>
            </a:r>
            <a:r>
              <a:rPr lang="en-US" sz="1400" dirty="0" err="1" smtClean="0"/>
              <a:t>học</a:t>
            </a:r>
            <a:r>
              <a:rPr lang="en-US" sz="1400" dirty="0" smtClean="0"/>
              <a:t> </a:t>
            </a:r>
            <a:r>
              <a:rPr lang="en-US" sz="1400" dirty="0" err="1" smtClean="0"/>
              <a:t>tự</a:t>
            </a:r>
            <a:r>
              <a:rPr lang="en-US" sz="1400" dirty="0" smtClean="0"/>
              <a:t> </a:t>
            </a:r>
            <a:r>
              <a:rPr lang="en-US" sz="1400" dirty="0" err="1" smtClean="0"/>
              <a:t>nhiên</a:t>
            </a:r>
            <a:r>
              <a:rPr lang="en-US" sz="1400" dirty="0" smtClean="0"/>
              <a:t> TP.HCM.</a:t>
            </a:r>
          </a:p>
          <a:p>
            <a:pPr>
              <a:buNone/>
            </a:pPr>
            <a:r>
              <a:rPr lang="en-US" sz="1400" dirty="0" smtClean="0"/>
              <a:t>[6]  </a:t>
            </a:r>
            <a:r>
              <a:rPr lang="en-US" sz="1400" dirty="0" err="1" smtClean="0"/>
              <a:t>Nguyễn</a:t>
            </a:r>
            <a:r>
              <a:rPr lang="en-US" sz="1400" dirty="0" smtClean="0"/>
              <a:t> </a:t>
            </a:r>
            <a:r>
              <a:rPr lang="en-US" sz="1400" dirty="0" err="1" smtClean="0"/>
              <a:t>Thị</a:t>
            </a:r>
            <a:r>
              <a:rPr lang="en-US" sz="1400" dirty="0" smtClean="0"/>
              <a:t> </a:t>
            </a:r>
            <a:r>
              <a:rPr lang="en-US" sz="1400" dirty="0" err="1" smtClean="0"/>
              <a:t>Mỹ</a:t>
            </a:r>
            <a:r>
              <a:rPr lang="en-US" sz="1400" dirty="0" smtClean="0"/>
              <a:t> </a:t>
            </a:r>
            <a:r>
              <a:rPr lang="en-US" sz="1400" dirty="0" err="1" smtClean="0"/>
              <a:t>Trang</a:t>
            </a:r>
            <a:r>
              <a:rPr lang="en-US" sz="1400" dirty="0" smtClean="0"/>
              <a:t>, </a:t>
            </a:r>
            <a:r>
              <a:rPr lang="en-US" sz="1400" dirty="0" err="1" smtClean="0"/>
              <a:t>Hoàng</a:t>
            </a:r>
            <a:r>
              <a:rPr lang="en-US" sz="1400" dirty="0" smtClean="0"/>
              <a:t> </a:t>
            </a:r>
            <a:r>
              <a:rPr lang="en-US" sz="1400" dirty="0" err="1" smtClean="0"/>
              <a:t>Hữu</a:t>
            </a:r>
            <a:r>
              <a:rPr lang="en-US" sz="1400" dirty="0" smtClean="0"/>
              <a:t> </a:t>
            </a:r>
            <a:r>
              <a:rPr lang="en-US" sz="1400" dirty="0" err="1" smtClean="0"/>
              <a:t>Hạnh</a:t>
            </a:r>
            <a:r>
              <a:rPr lang="en-US" sz="1400" dirty="0" smtClean="0"/>
              <a:t> (2009), </a:t>
            </a:r>
            <a:r>
              <a:rPr lang="en-US" sz="1400" i="1" dirty="0" smtClean="0"/>
              <a:t>“</a:t>
            </a:r>
            <a:r>
              <a:rPr lang="en-US" sz="1400" i="1" dirty="0" err="1" smtClean="0"/>
              <a:t>Xây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dựng</a:t>
            </a:r>
            <a:r>
              <a:rPr lang="en-US" sz="1400" i="1" dirty="0" smtClean="0"/>
              <a:t> Ontology </a:t>
            </a:r>
            <a:r>
              <a:rPr lang="en-US" sz="1400" i="1" dirty="0" err="1" smtClean="0"/>
              <a:t>cho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thư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viện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số</a:t>
            </a:r>
            <a:r>
              <a:rPr lang="en-US" sz="1400" i="1" dirty="0" smtClean="0"/>
              <a:t>” – </a:t>
            </a:r>
            <a:r>
              <a:rPr lang="en-US" sz="1400" i="1" dirty="0" err="1" smtClean="0"/>
              <a:t>Đại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Học</a:t>
            </a:r>
            <a:r>
              <a:rPr lang="en-US" sz="1400" i="1" dirty="0" smtClean="0"/>
              <a:t> </a:t>
            </a:r>
            <a:r>
              <a:rPr lang="en-US" sz="1400" i="1" dirty="0" err="1" smtClean="0"/>
              <a:t>Huế</a:t>
            </a:r>
            <a:r>
              <a:rPr lang="en-US" sz="1400" i="1" dirty="0" smtClean="0"/>
              <a:t>.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400" dirty="0" smtClean="0"/>
              <a:t>[7]  </a:t>
            </a:r>
            <a:r>
              <a:rPr lang="en-US" sz="1400" dirty="0" err="1" smtClean="0"/>
              <a:t>Aly</a:t>
            </a:r>
            <a:r>
              <a:rPr lang="en-US" sz="1400" dirty="0" smtClean="0"/>
              <a:t>, A.A.(2008), </a:t>
            </a:r>
            <a:r>
              <a:rPr lang="en-US" sz="1400" i="1" dirty="0" smtClean="0"/>
              <a:t>Using a query expansion technique to improve document retrieval</a:t>
            </a:r>
            <a:r>
              <a:rPr lang="en-US" sz="1400" dirty="0" smtClean="0"/>
              <a:t>. International Journal "Information Technologies and Knowledge".</a:t>
            </a:r>
          </a:p>
          <a:p>
            <a:pPr>
              <a:buNone/>
            </a:pPr>
            <a:r>
              <a:rPr lang="en-US" sz="1400" dirty="0" smtClean="0"/>
              <a:t>[8]  Christopher D. Manning, </a:t>
            </a:r>
            <a:r>
              <a:rPr lang="en-US" sz="1400" dirty="0" err="1" smtClean="0"/>
              <a:t>Prabhakar</a:t>
            </a:r>
            <a:r>
              <a:rPr lang="en-US" sz="1400" dirty="0" smtClean="0"/>
              <a:t> </a:t>
            </a:r>
            <a:r>
              <a:rPr lang="en-US" sz="1400" dirty="0" err="1" smtClean="0"/>
              <a:t>Raghavan</a:t>
            </a:r>
            <a:r>
              <a:rPr lang="en-US" sz="1400" dirty="0" smtClean="0"/>
              <a:t>, </a:t>
            </a:r>
            <a:r>
              <a:rPr lang="en-US" sz="1400" dirty="0" err="1" smtClean="0"/>
              <a:t>Hinrich</a:t>
            </a:r>
            <a:r>
              <a:rPr lang="en-US" sz="1400" dirty="0" smtClean="0"/>
              <a:t> </a:t>
            </a:r>
            <a:r>
              <a:rPr lang="en-US" sz="1400" dirty="0" err="1" smtClean="0"/>
              <a:t>Schütze</a:t>
            </a:r>
            <a:r>
              <a:rPr lang="en-US" sz="1400" dirty="0" smtClean="0"/>
              <a:t> (2008), “</a:t>
            </a:r>
            <a:r>
              <a:rPr lang="en-US" sz="1400" i="1" dirty="0" smtClean="0"/>
              <a:t>An Introduction to Information Retrieval</a:t>
            </a:r>
            <a:r>
              <a:rPr lang="en-US" sz="1400" dirty="0" smtClean="0"/>
              <a:t>” Cambridge University Press Cambridge, England, (URL: </a:t>
            </a:r>
            <a:r>
              <a:rPr lang="en-US" sz="1400" dirty="0" smtClean="0">
                <a:hlinkClick r:id="rId4"/>
              </a:rPr>
              <a:t>http://informationretrieval.org</a:t>
            </a:r>
            <a:r>
              <a:rPr lang="en-US" sz="1400" dirty="0" smtClean="0"/>
              <a:t>).</a:t>
            </a:r>
          </a:p>
          <a:p>
            <a:pPr>
              <a:buNone/>
            </a:pPr>
            <a:r>
              <a:rPr lang="en-US" sz="1400" dirty="0" smtClean="0"/>
              <a:t>[9]  David Ingram (2008), </a:t>
            </a:r>
            <a:r>
              <a:rPr lang="en-US" sz="1400" i="1" dirty="0" smtClean="0"/>
              <a:t>“Insight: A Semantic File System”</a:t>
            </a:r>
            <a:r>
              <a:rPr lang="en-US" sz="1400" dirty="0" smtClean="0"/>
              <a:t>, Department of Computing Imperial College London, (URL: </a:t>
            </a:r>
            <a:r>
              <a:rPr lang="en-US" sz="1400" dirty="0" smtClean="0">
                <a:hlinkClick r:id="rId5"/>
              </a:rPr>
              <a:t>http://www.dmi.me.uk/code/insight/final-report.pdf</a:t>
            </a:r>
            <a:r>
              <a:rPr lang="en-US" sz="1400" dirty="0" smtClean="0"/>
              <a:t>, </a:t>
            </a:r>
            <a:r>
              <a:rPr lang="en-US" sz="1400" dirty="0" smtClean="0">
                <a:hlinkClick r:id="rId6"/>
              </a:rPr>
              <a:t>http://www.dmi.me.uk/blog/wp-content/uploads/2008/01/insight-outsourcing.pdf</a:t>
            </a:r>
            <a:r>
              <a:rPr lang="en-US" sz="1400" dirty="0" smtClean="0"/>
              <a:t>).</a:t>
            </a:r>
          </a:p>
          <a:p>
            <a:pPr>
              <a:buNone/>
            </a:pPr>
            <a:r>
              <a:rPr lang="en-US" sz="1400" dirty="0" smtClean="0"/>
              <a:t>[10]  </a:t>
            </a:r>
            <a:r>
              <a:rPr lang="en-US" sz="1400" dirty="0" err="1" smtClean="0"/>
              <a:t>Henrik</a:t>
            </a:r>
            <a:r>
              <a:rPr lang="en-US" sz="1400" dirty="0" smtClean="0"/>
              <a:t> </a:t>
            </a:r>
            <a:r>
              <a:rPr lang="en-US" sz="1400" dirty="0" err="1" smtClean="0"/>
              <a:t>Bulskov</a:t>
            </a:r>
            <a:r>
              <a:rPr lang="en-US" sz="1400" dirty="0" smtClean="0"/>
              <a:t> </a:t>
            </a:r>
            <a:r>
              <a:rPr lang="en-US" sz="1400" dirty="0" err="1" smtClean="0"/>
              <a:t>Styltsvig</a:t>
            </a:r>
            <a:r>
              <a:rPr lang="en-US" sz="1400" dirty="0" smtClean="0"/>
              <a:t> (2006), </a:t>
            </a:r>
            <a:r>
              <a:rPr lang="en-US" sz="1400" i="1" dirty="0" smtClean="0"/>
              <a:t>Ontology-based Information Retrieval</a:t>
            </a:r>
            <a:r>
              <a:rPr lang="en-US" sz="1400" dirty="0" smtClean="0"/>
              <a:t>, A dissertation Presented to the Faculties of Roskilde University in Partial Fulfillment of the Requirement for the Degree of Doctor of Philosophy.</a:t>
            </a:r>
          </a:p>
          <a:p>
            <a:pPr algn="just">
              <a:lnSpc>
                <a:spcPts val="2100"/>
              </a:lnSpc>
              <a:buNone/>
            </a:pPr>
            <a:endParaRPr lang="vi-VN" sz="14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err="1" smtClean="0"/>
              <a:t>Trang</a:t>
            </a:r>
            <a:r>
              <a:rPr lang="en-US" dirty="0" smtClean="0"/>
              <a:t> </a:t>
            </a:r>
            <a:fld id="{B7D9A5A4-00C2-4D22-A4B6-9100E077240F}" type="slidenum">
              <a:rPr lang="en-US" smtClean="0"/>
              <a:pPr/>
              <a:t>43</a:t>
            </a:fld>
            <a:r>
              <a:rPr lang="en-US" dirty="0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71600" y="2819400"/>
            <a:ext cx="701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Xin</a:t>
            </a:r>
            <a:r>
              <a:rPr lang="en-US" sz="4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Trân</a:t>
            </a:r>
            <a:r>
              <a:rPr lang="en-US" sz="4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Trọng</a:t>
            </a:r>
            <a:r>
              <a:rPr lang="en-US" sz="4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</a:t>
            </a:r>
            <a:r>
              <a:rPr lang="en-US" sz="4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400" b="1" i="1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Ơn</a:t>
            </a:r>
            <a:r>
              <a:rPr lang="en-US" sz="44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endParaRPr lang="en-US" sz="4400" b="1" i="1" dirty="0">
              <a:solidFill>
                <a:srgbClr val="FF33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44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7772400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Trên các cơ sở đó, đề tài nghiên cứu được thực hiện với nội dung:</a:t>
            </a:r>
            <a:r>
              <a:rPr lang="vi-VN" sz="2200" dirty="0" smtClean="0">
                <a:latin typeface="Arial" pitchFamily="34" charset="0"/>
                <a:cs typeface="Arial" pitchFamily="34" charset="0"/>
              </a:rPr>
              <a:t> </a:t>
            </a:r>
            <a:endParaRPr lang="vi-VN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2386584"/>
            <a:ext cx="7772400" cy="1481257"/>
          </a:xfrm>
          <a:prstGeom prst="round2DiagRect">
            <a:avLst/>
          </a:prstGeom>
          <a:gradFill flip="none" rotWithShape="1">
            <a:gsLst>
              <a:gs pos="100000">
                <a:srgbClr val="00B0F0">
                  <a:tint val="66000"/>
                  <a:satMod val="160000"/>
                  <a:alpha val="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/>
              <a:t>NGHIÊN CỨU GIẢI  PHÁP TÌM KIẾM NỘI DUNG TÀI LIỆU  DỰA TRÊN NGỮ NGHĨA, ỨNG DỤNG VÀO VIỆC TÌM KIẾM VĂN BẢN KHOA HỌC MÁY TÍNH</a:t>
            </a:r>
            <a:r>
              <a:rPr lang="vi-VN" b="1" i="1" dirty="0" smtClean="0">
                <a:ln w="1905"/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.</a:t>
            </a:r>
            <a:endParaRPr lang="vi-VN" b="1" dirty="0">
              <a:ln w="1905"/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5</a:t>
            </a:fld>
            <a:r>
              <a:rPr lang="en-US" smtClean="0"/>
              <a:t>/34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096512"/>
            <a:ext cx="7772400" cy="1634490"/>
          </a:xfrm>
          <a:prstGeom prst="round2DiagRect">
            <a:avLst/>
          </a:prstGeom>
          <a:gradFill flip="none" rotWithShape="1">
            <a:gsLst>
              <a:gs pos="100000">
                <a:srgbClr val="00B0F0">
                  <a:tint val="66000"/>
                  <a:satMod val="160000"/>
                  <a:alpha val="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, </a:t>
            </a:r>
            <a:r>
              <a:rPr lang="en-US" sz="2000" dirty="0" err="1" smtClean="0"/>
              <a:t>vì</a:t>
            </a:r>
            <a:r>
              <a:rPr lang="en-US" sz="2000" dirty="0" smtClean="0"/>
              <a:t> </a:t>
            </a:r>
            <a:r>
              <a:rPr lang="en-US" sz="2000" dirty="0" err="1" smtClean="0"/>
              <a:t>thời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hiện</a:t>
            </a:r>
            <a:r>
              <a:rPr lang="en-US" sz="2000" dirty="0" smtClean="0"/>
              <a:t> </a:t>
            </a:r>
            <a:r>
              <a:rPr lang="en-US" sz="2000" dirty="0" err="1" smtClean="0"/>
              <a:t>ngắn</a:t>
            </a:r>
            <a:r>
              <a:rPr lang="en-US" sz="2000" dirty="0" smtClean="0"/>
              <a:t>,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đề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chỉ</a:t>
            </a:r>
            <a:r>
              <a:rPr lang="en-US" sz="2000" dirty="0" smtClean="0"/>
              <a:t> </a:t>
            </a:r>
            <a:r>
              <a:rPr lang="en-US" sz="2000" dirty="0" err="1" smtClean="0"/>
              <a:t>thực</a:t>
            </a:r>
            <a:r>
              <a:rPr lang="en-US" sz="2000" dirty="0" smtClean="0"/>
              <a:t> </a:t>
            </a:r>
            <a:r>
              <a:rPr lang="en-US" sz="2000" dirty="0" err="1" smtClean="0"/>
              <a:t>nghiệm</a:t>
            </a:r>
            <a:r>
              <a:rPr lang="en-US" sz="2000" dirty="0" smtClean="0"/>
              <a:t> </a:t>
            </a:r>
            <a:r>
              <a:rPr lang="en-US" sz="2000" dirty="0" err="1" smtClean="0"/>
              <a:t>chương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 </a:t>
            </a:r>
            <a:r>
              <a:rPr lang="en-US" sz="2000" dirty="0" err="1" smtClean="0"/>
              <a:t>hạn</a:t>
            </a:r>
            <a:r>
              <a:rPr lang="en-US" sz="2000" dirty="0" smtClean="0"/>
              <a:t> </a:t>
            </a:r>
            <a:r>
              <a:rPr lang="en-US" sz="2000" dirty="0" err="1" smtClean="0"/>
              <a:t>chế</a:t>
            </a:r>
            <a:r>
              <a:rPr lang="en-US" sz="2000" dirty="0" smtClean="0"/>
              <a:t>: “</a:t>
            </a:r>
            <a:r>
              <a:rPr lang="en-US" sz="2000" b="1" dirty="0" err="1" smtClean="0"/>
              <a:t>Phần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mềm</a:t>
            </a:r>
            <a:r>
              <a:rPr lang="en-US" sz="2000" b="1" dirty="0" smtClean="0"/>
              <a:t>, </a:t>
            </a:r>
            <a:r>
              <a:rPr lang="en-US" sz="2000" b="1" dirty="0" err="1" smtClean="0"/>
              <a:t>Lập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trình</a:t>
            </a:r>
            <a:r>
              <a:rPr lang="en-US" sz="2000" b="1" dirty="0" smtClean="0"/>
              <a:t>,  </a:t>
            </a:r>
            <a:r>
              <a:rPr lang="en-US" sz="2000" b="1" dirty="0" err="1" smtClean="0"/>
              <a:t>Mạng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máy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tính</a:t>
            </a:r>
            <a:r>
              <a:rPr lang="en-US" sz="2000" b="1" dirty="0" smtClean="0"/>
              <a:t>”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391400" cy="2656046"/>
          </a:xfrm>
          <a:prstGeom prst="round2DiagRect">
            <a:avLst/>
          </a:prstGeom>
          <a:gradFill flip="none" rotWithShape="1">
            <a:gsLst>
              <a:gs pos="7000">
                <a:srgbClr val="92D050">
                  <a:tint val="66000"/>
                  <a:satMod val="160000"/>
                  <a:alpha val="0"/>
                </a:srgbClr>
              </a:gs>
              <a:gs pos="100000">
                <a:srgbClr val="92D050">
                  <a:tint val="44500"/>
                  <a:satMod val="160000"/>
                  <a:alpha val="61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vi-VN" sz="2000" b="1" dirty="0" smtClean="0">
                <a:latin typeface="Arial" pitchFamily="34" charset="0"/>
                <a:cs typeface="Arial" pitchFamily="34" charset="0"/>
              </a:rPr>
              <a:t>2.  MỤC ĐÍCH NGHIÊN CỨU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/>
              <a:t>Xây</a:t>
            </a:r>
            <a:r>
              <a:rPr lang="en-US" sz="2000" dirty="0" smtClean="0"/>
              <a:t> </a:t>
            </a:r>
            <a:r>
              <a:rPr lang="en-US" sz="2000" dirty="0" err="1" smtClean="0"/>
              <a:t>dựng</a:t>
            </a:r>
            <a:r>
              <a:rPr lang="en-US" sz="2000" dirty="0" smtClean="0"/>
              <a:t> </a:t>
            </a:r>
            <a:r>
              <a:rPr lang="en-US" sz="2000" dirty="0" err="1" smtClean="0"/>
              <a:t>mô</a:t>
            </a:r>
            <a:r>
              <a:rPr lang="en-US" sz="2000" dirty="0" smtClean="0"/>
              <a:t> </a:t>
            </a:r>
            <a:r>
              <a:rPr lang="en-US" sz="2000" dirty="0" err="1" smtClean="0"/>
              <a:t>hình</a:t>
            </a:r>
            <a:r>
              <a:rPr lang="en-US" sz="2000" dirty="0" smtClean="0"/>
              <a:t> </a:t>
            </a:r>
            <a:r>
              <a:rPr lang="en-US" sz="2000" dirty="0" err="1" smtClean="0"/>
              <a:t>tổ</a:t>
            </a:r>
            <a:r>
              <a:rPr lang="en-US" sz="2000" dirty="0" smtClean="0"/>
              <a:t> </a:t>
            </a:r>
            <a:r>
              <a:rPr lang="en-US" sz="2000" dirty="0" err="1" smtClean="0"/>
              <a:t>chức</a:t>
            </a:r>
            <a:r>
              <a:rPr lang="en-US" sz="2000" dirty="0" smtClean="0"/>
              <a:t>, </a:t>
            </a:r>
            <a:r>
              <a:rPr lang="en-US" sz="2000" dirty="0" err="1" smtClean="0"/>
              <a:t>lưu</a:t>
            </a:r>
            <a:r>
              <a:rPr lang="en-US" sz="2000" dirty="0" smtClean="0"/>
              <a:t> </a:t>
            </a:r>
            <a:r>
              <a:rPr lang="en-US" sz="2000" dirty="0" err="1" smtClean="0"/>
              <a:t>trữ</a:t>
            </a:r>
            <a:r>
              <a:rPr lang="en-US" sz="2000" dirty="0" smtClean="0"/>
              <a:t>, </a:t>
            </a:r>
            <a:r>
              <a:rPr lang="en-US" sz="2000" dirty="0" err="1" smtClean="0"/>
              <a:t>quản</a:t>
            </a:r>
            <a:r>
              <a:rPr lang="en-US" sz="2000" dirty="0" smtClean="0"/>
              <a:t> </a:t>
            </a:r>
            <a:r>
              <a:rPr lang="en-US" sz="2000" dirty="0" err="1" smtClean="0"/>
              <a:t>lý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theo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/>
              <a:t>X</a:t>
            </a:r>
            <a:r>
              <a:rPr lang="vi-VN" sz="2000" dirty="0" smtClean="0"/>
              <a:t>ây dựng ứng dụng thử nghiệm cho việc tìm kiếm theo ngữ nghĩa tài liệu 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vi-V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6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391400" cy="3677603"/>
          </a:xfrm>
          <a:prstGeom prst="round2DiagRect">
            <a:avLst/>
          </a:prstGeom>
          <a:gradFill flip="none" rotWithShape="1">
            <a:gsLst>
              <a:gs pos="0">
                <a:srgbClr val="E7DC53">
                  <a:tint val="66000"/>
                  <a:satMod val="160000"/>
                </a:srgbClr>
              </a:gs>
              <a:gs pos="100000">
                <a:srgbClr val="E7DC53">
                  <a:tint val="44500"/>
                  <a:satMod val="160000"/>
                  <a:alpha val="0"/>
                </a:srgbClr>
              </a:gs>
              <a:gs pos="100000">
                <a:srgbClr val="E7DC53">
                  <a:tint val="23500"/>
                  <a:satMod val="160000"/>
                </a:srgbClr>
              </a:gs>
            </a:gsLst>
            <a:lin ang="108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vi-VN" sz="2000" b="1" dirty="0" smtClean="0">
                <a:latin typeface="Arial" pitchFamily="34" charset="0"/>
                <a:cs typeface="Arial" pitchFamily="34" charset="0"/>
              </a:rPr>
              <a:t>3.  ĐỐI TƯỢNG VÀ PHẠM VI NGHIÊN CỨU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/>
              <a:t>Nghiên cứu các phương pháp biểu diễn tri thức hiện đại, đặc biệt là các ontology</a:t>
            </a:r>
            <a:r>
              <a:rPr lang="en-US" sz="2000" dirty="0" smtClean="0"/>
              <a:t>.</a:t>
            </a:r>
            <a:endParaRPr lang="vi-VN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Nghiên cứu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các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kỹ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thuật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/>
              <a:t>xử lý tìm kiếm cơ bản, tìm kiếm có ngữ nghĩa (semantic search)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Nghiên cứu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vi-VN" sz="2000" dirty="0" smtClean="0"/>
              <a:t>ác quy trình</a:t>
            </a:r>
            <a:r>
              <a:rPr lang="en-US" sz="2000" dirty="0" smtClean="0"/>
              <a:t> </a:t>
            </a:r>
            <a:r>
              <a:rPr lang="vi-VN" sz="2000" dirty="0" smtClean="0"/>
              <a:t>thiết kế hệ thống tổ chức lưu trữ cập nhật </a:t>
            </a:r>
            <a:r>
              <a:rPr lang="en-US" sz="2000" dirty="0" err="1" smtClean="0"/>
              <a:t>cơ</a:t>
            </a:r>
            <a:r>
              <a:rPr lang="en-US" sz="2000" dirty="0" smtClean="0"/>
              <a:t> </a:t>
            </a:r>
            <a:r>
              <a:rPr lang="en-US" sz="2000" dirty="0" err="1" smtClean="0"/>
              <a:t>sở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, </a:t>
            </a:r>
            <a:r>
              <a:rPr lang="vi-VN" sz="2000" dirty="0" smtClean="0"/>
              <a:t>lớp mô hình lưu trữ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.</a:t>
            </a:r>
            <a:endParaRPr lang="vi-V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7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96200" cy="715962"/>
          </a:xfrm>
        </p:spPr>
        <p:txBody>
          <a:bodyPr/>
          <a:lstStyle/>
          <a:p>
            <a:pPr algn="r"/>
            <a:r>
              <a:rPr lang="en-US" b="1" dirty="0" smtClean="0">
                <a:latin typeface="Arial" pitchFamily="34" charset="0"/>
                <a:cs typeface="Arial" pitchFamily="34" charset="0"/>
              </a:rPr>
              <a:t>I. PHẦN MỞ ĐẦU</a:t>
            </a:r>
            <a:endParaRPr lang="vi-VN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447800"/>
            <a:ext cx="7391400" cy="4188381"/>
          </a:xfrm>
          <a:prstGeom prst="round2DiagRect">
            <a:avLst/>
          </a:prstGeom>
          <a:gradFill flip="none" rotWithShape="1">
            <a:gsLst>
              <a:gs pos="0">
                <a:srgbClr val="F99167">
                  <a:tint val="66000"/>
                  <a:satMod val="160000"/>
                  <a:alpha val="0"/>
                </a:srgbClr>
              </a:gs>
              <a:gs pos="0">
                <a:srgbClr val="F99167">
                  <a:tint val="44500"/>
                  <a:satMod val="160000"/>
                  <a:alpha val="0"/>
                </a:srgbClr>
              </a:gs>
              <a:gs pos="100000">
                <a:srgbClr val="F99167">
                  <a:tint val="23500"/>
                  <a:satMod val="160000"/>
                </a:srgbClr>
              </a:gs>
            </a:gsLst>
            <a:lin ang="8100000" scaled="1"/>
            <a:tileRect/>
          </a:gradFill>
          <a:ln w="127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vi-VN" sz="2000" b="1" dirty="0" smtClean="0">
                <a:latin typeface="Arial" pitchFamily="34" charset="0"/>
                <a:cs typeface="Arial" pitchFamily="34" charset="0"/>
              </a:rPr>
              <a:t>4.  PHƯƠNG PHÁP NGHIÊN CỨU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/>
              <a:t>Sưu</a:t>
            </a:r>
            <a:r>
              <a:rPr lang="en-US" sz="2000" dirty="0" smtClean="0"/>
              <a:t> </a:t>
            </a:r>
            <a:r>
              <a:rPr lang="en-US" sz="2000" dirty="0" err="1" smtClean="0"/>
              <a:t>tập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kho</a:t>
            </a:r>
            <a:r>
              <a:rPr lang="en-US" sz="2000" dirty="0" smtClean="0"/>
              <a:t> </a:t>
            </a:r>
            <a:r>
              <a:rPr lang="en-US" sz="2000" dirty="0" err="1" smtClean="0"/>
              <a:t>tài</a:t>
            </a:r>
            <a:r>
              <a:rPr lang="en-US" sz="2000" dirty="0" smtClean="0"/>
              <a:t> </a:t>
            </a:r>
            <a:r>
              <a:rPr lang="en-US" sz="2000" dirty="0" err="1" smtClean="0"/>
              <a:t>liệu</a:t>
            </a:r>
            <a:r>
              <a:rPr lang="en-US" sz="2000" dirty="0" smtClean="0"/>
              <a:t> </a:t>
            </a:r>
            <a:r>
              <a:rPr lang="en-US" sz="2000" dirty="0" err="1" smtClean="0"/>
              <a:t>về</a:t>
            </a:r>
            <a:r>
              <a:rPr lang="en-US" sz="2000" dirty="0" smtClean="0"/>
              <a:t> </a:t>
            </a:r>
            <a:r>
              <a:rPr lang="en-US" sz="2000" dirty="0" err="1" smtClean="0"/>
              <a:t>công</a:t>
            </a:r>
            <a:r>
              <a:rPr lang="en-US" sz="2000" dirty="0" smtClean="0"/>
              <a:t> </a:t>
            </a:r>
            <a:r>
              <a:rPr lang="en-US" sz="2000" dirty="0" err="1" smtClean="0"/>
              <a:t>nghệ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Tiếng</a:t>
            </a:r>
            <a:r>
              <a:rPr lang="en-US" sz="2000" dirty="0" smtClean="0"/>
              <a:t> </a:t>
            </a:r>
            <a:r>
              <a:rPr lang="en-US" sz="2000" dirty="0" err="1" smtClean="0"/>
              <a:t>Việt</a:t>
            </a:r>
            <a:r>
              <a:rPr lang="en-US" sz="2000" dirty="0" smtClean="0"/>
              <a:t>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phạm</a:t>
            </a:r>
            <a:r>
              <a:rPr lang="en-US" sz="2000" dirty="0" smtClean="0"/>
              <a:t> vi: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Phần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mềm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Lập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trình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Mạng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máy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tính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vi-VN" sz="2000" dirty="0" smtClean="0"/>
              <a:t>Khảo sát và nghiên cứu các công cụ, công nghệ</a:t>
            </a:r>
            <a:r>
              <a:rPr lang="en-US" sz="2000" dirty="0" smtClean="0"/>
              <a:t> </a:t>
            </a:r>
            <a:r>
              <a:rPr lang="en-US" sz="2000" dirty="0" err="1" smtClean="0"/>
              <a:t>cho</a:t>
            </a:r>
            <a:r>
              <a:rPr lang="en-US" sz="2000" dirty="0" smtClean="0"/>
              <a:t> </a:t>
            </a:r>
            <a:r>
              <a:rPr lang="en-US" sz="2000" dirty="0" err="1" smtClean="0"/>
              <a:t>việc</a:t>
            </a:r>
            <a:r>
              <a:rPr lang="en-US" sz="2000" dirty="0" smtClean="0"/>
              <a:t> </a:t>
            </a:r>
            <a:r>
              <a:rPr lang="en-US" sz="2000" dirty="0" err="1" smtClean="0"/>
              <a:t>tìm</a:t>
            </a:r>
            <a:r>
              <a:rPr lang="en-US" sz="2000" dirty="0" smtClean="0"/>
              <a:t> </a:t>
            </a:r>
            <a:r>
              <a:rPr lang="en-US" sz="2000" dirty="0" err="1" smtClean="0"/>
              <a:t>kiếm</a:t>
            </a:r>
            <a:r>
              <a:rPr lang="en-US" sz="2000" dirty="0" smtClean="0"/>
              <a:t> </a:t>
            </a:r>
            <a:r>
              <a:rPr lang="en-US" sz="2000" dirty="0" err="1" smtClean="0"/>
              <a:t>ngữ</a:t>
            </a:r>
            <a:r>
              <a:rPr lang="en-US" sz="2000" dirty="0" smtClean="0"/>
              <a:t> </a:t>
            </a:r>
            <a:r>
              <a:rPr lang="en-US" sz="2000" dirty="0" err="1" smtClean="0"/>
              <a:t>nghĩa</a:t>
            </a:r>
            <a:r>
              <a:rPr lang="en-US" sz="2000" dirty="0" smtClean="0"/>
              <a:t> </a:t>
            </a:r>
            <a:r>
              <a:rPr lang="en-US" sz="2000" dirty="0" err="1" smtClean="0"/>
              <a:t>dựa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Ontology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Phân tích thiết kế hệ thống cơ sở dữ liệu, thiết kế hệ thống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tìm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kiếm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theo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ngữ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nghĩa</a:t>
            </a:r>
            <a:r>
              <a:rPr lang="vi-VN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vi-VN" sz="2000" dirty="0" smtClean="0">
                <a:latin typeface="Arial" pitchFamily="34" charset="0"/>
                <a:cs typeface="Arial" pitchFamily="34" charset="0"/>
              </a:rPr>
              <a:t> Thử nghiệm: cài đặt, vận hành và kiểm tra. </a:t>
            </a:r>
            <a:endParaRPr lang="vi-VN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8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/>
          <p:cNvGraphicFramePr/>
          <p:nvPr/>
        </p:nvGraphicFramePr>
        <p:xfrm>
          <a:off x="-381000" y="1397000"/>
          <a:ext cx="9829800" cy="530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6934200" cy="715962"/>
          </a:xfrm>
        </p:spPr>
        <p:txBody>
          <a:bodyPr/>
          <a:lstStyle/>
          <a:p>
            <a:pPr algn="r"/>
            <a:r>
              <a:rPr lang="en-US" sz="4000" b="1" dirty="0" smtClean="0">
                <a:latin typeface="Arial" pitchFamily="34" charset="0"/>
                <a:cs typeface="Arial" pitchFamily="34" charset="0"/>
              </a:rPr>
              <a:t>II. NỘI DUNG</a:t>
            </a:r>
            <a:endParaRPr lang="vi-V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1371600" y="533400"/>
            <a:ext cx="5410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Chương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2. </a:t>
            </a:r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Cơ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sở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lý</a:t>
            </a:r>
            <a:r>
              <a:rPr lang="en-US" sz="3200" b="1" i="1" dirty="0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i="1" dirty="0" err="1" smtClean="0">
                <a:solidFill>
                  <a:srgbClr val="DD501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thuyết</a:t>
            </a:r>
            <a:endParaRPr lang="vi-VN" sz="3200" b="1" dirty="0" smtClean="0"/>
          </a:p>
          <a:p>
            <a:endParaRPr lang="vi-VN" sz="3200" b="1" i="1" dirty="0">
              <a:solidFill>
                <a:srgbClr val="DD501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Trang </a:t>
            </a:r>
            <a:fld id="{B7D9A5A4-00C2-4D22-A4B6-9100E077240F}" type="slidenum">
              <a:rPr lang="en-US" smtClean="0"/>
              <a:pPr/>
              <a:t>9</a:t>
            </a:fld>
            <a:r>
              <a:rPr lang="en-US" smtClean="0"/>
              <a:t>/34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13928</TotalTime>
  <Words>4562</Words>
  <Application>Microsoft Office PowerPoint</Application>
  <PresentationFormat>On-screen Show (4:3)</PresentationFormat>
  <Paragraphs>456</Paragraphs>
  <Slides>44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Default Design</vt:lpstr>
      <vt:lpstr>Custom Design</vt:lpstr>
      <vt:lpstr>Equation</vt:lpstr>
      <vt:lpstr>NGHIÊN CỨU CÁC PHƯƠNG PHÁP TÌM KIẾM NỘI DUNG CỦA TÀI LIỆU DỰA TRÊN NGỮ NGHĨA, ỨNG DỤNG VÀO VIỆC TÌM KIẾM VĂN BẢN KHOA HỌC MÁY TÍNH. </vt:lpstr>
      <vt:lpstr>NỘI DUNG TRÌNH BÀY</vt:lpstr>
      <vt:lpstr>I. PHẦN MỞ ĐẦU</vt:lpstr>
      <vt:lpstr>I. PHẦN MỞ ĐẦU</vt:lpstr>
      <vt:lpstr>I. PHẦN MỞ ĐẦU</vt:lpstr>
      <vt:lpstr>I. PHẦN MỞ ĐẦU</vt:lpstr>
      <vt:lpstr>I. PHẦN MỞ ĐẦU</vt:lpstr>
      <vt:lpstr>I. PHẦN MỞ ĐẦU</vt:lpstr>
      <vt:lpstr>II. NỘI DUNG</vt:lpstr>
      <vt:lpstr>II. NỘI DUNG</vt:lpstr>
      <vt:lpstr>PowerPoint Presentation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II. NỘI DUNG</vt:lpstr>
      <vt:lpstr>III. KẾT LUẬN</vt:lpstr>
      <vt:lpstr>III. KẾT LUẬN</vt:lpstr>
      <vt:lpstr>III. KẾT LUẬN</vt:lpstr>
      <vt:lpstr>III. KẾT LUẬN</vt:lpstr>
      <vt:lpstr>TÀI LIỆU THAM KHẢO</vt:lpstr>
      <vt:lpstr>PowerPoint Presentation</vt:lpstr>
    </vt:vector>
  </TitlesOfParts>
  <Company>sunpc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 Slide</dc:title>
  <dc:creator>Nguyen Thi Hong Hue</dc:creator>
  <cp:lastModifiedBy>vinh</cp:lastModifiedBy>
  <cp:revision>803</cp:revision>
  <dcterms:created xsi:type="dcterms:W3CDTF">2010-08-13T08:22:29Z</dcterms:created>
  <dcterms:modified xsi:type="dcterms:W3CDTF">2017-04-15T02:43:12Z</dcterms:modified>
</cp:coreProperties>
</file>